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751"/>
  </p:normalViewPr>
  <p:slideViewPr>
    <p:cSldViewPr snapToGrid="0" snapToObjects="1">
      <p:cViewPr varScale="1">
        <p:scale>
          <a:sx n="108" d="100"/>
          <a:sy n="108" d="100"/>
        </p:scale>
        <p:origin x="1448" y="20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5022FD5-0754-8D4F-A515-4D981306F8F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EFA78E-F039-0A4F-8AE4-A54BD41DA8A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0D3030-E8A5-CE46-9389-2CDF94D7F6DB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A0C36E9-AC55-144D-B297-EEFB066EC80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sp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FF23891-4F85-784A-82F0-C7844DF90277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40952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450B849C-5DAC-0A4D-A844-6FE066530B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F87CEC9-B21C-0B4F-B0CC-7939D40D3FE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241EEABF-88B0-8A4A-BE4D-ADF994944C2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sp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EC0143-C99F-3742-A9A7-553188200EE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sp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88980B-EE03-4948-9D97-8F12BC264A8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sp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73C1EF-081A-FC42-8A08-E3C4435F616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sp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E8CD8B09-A4EF-E348-BDE0-314DDDCB63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3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6BC997-80DC-B148-AD55-F629DA957D8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9EDCE8EF-9285-4B46-BAD8-6F88779DCAA3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8C4DB253-A6A1-D345-A49A-B88400909EF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152AC318-3DA2-774E-86C6-7839049120E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B4EF80-6164-5840-85EC-AE93BF57535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B327CB05-6469-8D4E-A921-D5C6A359E39C}" type="slidenum">
              <a:t>10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98397C27-0205-A645-B774-4A88B64241D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7EC8A00-8FE2-FE40-B119-912A6A8D3E6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2845C0-51B4-454F-9A84-3DA7289586C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1393D197-A113-E942-8721-671A9421FCE6}" type="slidenum">
              <a:t>11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C9F9376F-54C5-DB42-859E-68F3232FDB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113A71AA-1EEA-0049-B883-71C2839911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F79200-B190-8F4D-B34A-BF2C01ABEC0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692021C2-7104-E84A-84C8-5CFA2DD88E76}" type="slidenum">
              <a:t>12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4FBE7E62-DCE3-424B-A4AB-9E0DA5CBF6A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1DED9174-B51D-8E4C-B257-869FE06827B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0F7E4E-2CA0-7B46-AEC9-06E25DEDC60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BF47B985-3625-B74E-90E1-A2728E526DBC}" type="slidenum">
              <a:t>13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8348F66B-F881-044F-ABBF-6E123C38E4B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A77972A-E394-CE44-BD1C-84B4BC01FA0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546C70-3EFB-EA41-A9D2-92C51E3D93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852853F6-84DE-B542-82E7-0C4EC9A2D7E4}" type="slidenum">
              <a:t>14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F96A7872-B4C1-AE47-8F35-B48D73E8A5F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0C0AE891-E921-D345-A4E4-DAA1F31352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E5AC34-E135-CE4D-B514-2AE77843D21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5513A110-0C98-1A43-A720-A18A315F408B}" type="slidenum">
              <a:t>15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B9F54E7-4F42-AA43-92F6-B1E2B57CFA7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5655D0B7-39EE-394B-AB71-632BFE9DFA5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C616052-EAAA-804F-8B28-BC9F6350454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D27B7DCF-D9B6-C149-A2FA-777B60FF8697}" type="slidenum">
              <a:t>16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440C2007-BDDB-E745-B2E4-5C2AE5A8B84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161E4441-4106-A748-A1CE-65709CBFA0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E160F8-24CA-ED44-B3D7-804ADDDDB5F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36D8EE78-88D0-4248-9024-68387550D724}" type="slidenum">
              <a:t>17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9B96AB73-94E1-7C40-9817-08B54B9D265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5D458ABB-D4EF-7A41-BFF0-F15B90F3F2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2AF058-C579-A74B-91B6-88AFEACF58A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E7548A88-3EB2-EE4C-8DB3-D03A7E04CCDF}" type="slidenum">
              <a:t>18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4F846ECA-8CB9-5247-AE12-CA3868EC4AF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982D9D97-90A3-3E46-9E40-FF4C3436B0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C117B9-D4DE-664A-85ED-06C29CF494B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B782E505-B391-744A-BA34-32A99F34A1E4}" type="slidenum">
              <a:t>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4DDC199-7557-7C47-88C4-6A8181017D9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4F2684B-BBFE-F442-9FF5-FBA14E9281C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72B0E8-A939-AE49-9ED1-EEA85772E62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73F3B2BD-C658-B841-BFA3-A928B1D20463}" type="slidenum">
              <a:t>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6CC766D6-C805-E74F-ACB9-AF3806BE6DC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E2807EC8-31CF-424D-990D-DD176F6A0BA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3355C2-F7E6-9B41-9ABE-90D0F0ABE94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1FA1E12F-AEE3-B041-AB53-62734AEAFC0F}" type="slidenum">
              <a:t>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16563A05-CAEA-1B4C-8C30-380428ABA11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36A48985-64E0-5D45-8FD5-3CF52702EBB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D6B5D7-C935-494A-99A8-AF798B284BA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9932485C-8D65-8645-9706-282DACF2C10A}" type="slidenum">
              <a:t>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4A9E9DDC-D679-7A44-AC64-C0B1551D291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7302C6A5-3E0B-784C-AC1B-4CDB742E30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972322-5BD4-FE4F-9981-9C39433BC12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24FED0BF-78CE-FA44-A082-87CB0E965481}" type="slidenum">
              <a:t>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063C7B5C-E793-2347-816B-37053E77FC8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B0FE56E-DAD7-D34A-BA54-92D1046AA94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8B047B-3132-FE45-9CB3-FF15927AD21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FC8ABF59-FFEE-F343-9556-2C23721870E1}" type="slidenum">
              <a:t>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B62A9179-13BD-5A49-BEF0-D6BAC4168D4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18D97A30-F581-374F-9470-8F8E679DB11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47471E-8E90-BB49-B7E9-691EFBB1AD2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E1583EC6-1C00-834C-8398-BD509A5C9FE9}" type="slidenum">
              <a:t>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FF1251C0-A132-1747-BC8E-235720F3025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29E0448B-8522-2443-8ED9-D59781E2CA4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F41F00-8B2F-B244-AB61-DD22F9D2766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A2675BB5-A176-3E41-A260-728420FBBCBC}" type="slidenum">
              <a:t>9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6C073A66-D9AC-EE44-B1DF-BD6AA5D3528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44DF27C7-A83C-6842-A2A7-44C611A5CC0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EC07E5-49F3-7A46-B887-EA82D5DCD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36E3D45-C322-0344-AB4D-85AEC59C5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C3773D-5714-8649-9D15-9CB7BA45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8E6293-F624-2A4B-B078-CEC24DC51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55FCE2-CC82-A24A-8325-4012480F9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ECE00D-D205-A042-BC28-DF0F6EA463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FF7612-B902-2841-BFB1-A68E5E41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5E59AD-0DDD-9A45-9408-CBC695E77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FDBE47-C282-BC45-A9EB-7975FACE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096C52-1236-024D-9FAA-E03BA92F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C1BBAE-0623-C841-A18A-6458C862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E01236-35D3-AA48-B632-DFA75EE7ECF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5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E69C676-3CBB-7C4A-8018-C23412924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E96A90-034E-754F-8BE4-31B599D3C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473A0F-B3AE-7346-A10D-7B6E5948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6DCF42-9041-4A44-B46D-A88F4D541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0ADEB7-DE17-9D41-BE43-E40EFE82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3C9875-4216-2B44-BF3D-71EA7C44B7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6B720-C6A8-2B40-AE55-6AE4AEDD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9439C0-F223-7C4B-8CB1-BBEFA2D46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3B2035-AA97-2348-A53B-6016B970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14669E-A259-A44B-B1EF-4FBE0A4D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471A12-6E71-274B-9260-498F5EE9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1B1B4A-2522-B44A-B675-B50672897C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5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DFB21F-1A87-3847-B7B4-78D5FEAB2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72B1B7-6655-D049-B249-E75DF50AA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B12AC2-10DB-AB4A-81D3-696239391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FB6739-E2CC-0045-AFDF-6958DD71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D03EC1-1634-7C4E-A3FA-C29E4172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B0BCA3-2D59-4741-91A3-216868AB53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2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3479A2-BB83-3047-81E9-A78DED3E6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20B1D9-E6E2-004A-8736-52AC85764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C21262-E3D6-9C44-876E-70478366B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15FD540-08DF-6047-AF48-CC7B9B9D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D03DF6-A8AA-894E-88AA-CF0532CE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6E7909-589A-8C43-9F90-C620F2445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71FEAF-E77C-284B-AD0D-07C851A57C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BC8DC7-DE89-6B41-AB47-1580DA6E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906127-4C97-5945-8B24-5EF74E60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46E6B4-6B0D-A34E-A030-E964394CF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359A3D5-D0F9-FA44-9AA7-C4396466A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F7BBB20-7546-BB44-A09A-D490B57B7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302ED49-8AF1-7842-AB7F-77236072C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BBBB4EE-4E60-D945-A908-1F07A134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1CCE445-C69F-A94A-B7ED-D595F6FD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2B09E3-2E61-8248-9556-DBCB46AD54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4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4131A-1466-E145-B2EA-5D4CE542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C7D0EE-FCA4-544F-8581-DDD3DF1F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F83BF0E-9F43-B943-BE40-90307418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12EB97C-E5E3-AA46-8F15-D2B864EA4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DA8C48-36DC-1643-B84B-217E362192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7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0D08EFE-05C1-B54D-AF39-D22861AEF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C03CF7-0E74-1C46-93AE-95C97A413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480107-4884-BA42-848A-197D14774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AE1A42-754F-1846-808C-BD3AB204A6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19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5C5753-04F6-CD43-AC1E-B97055A93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19314E-20A3-CF4F-B2EA-3889F693B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5F6EB37-4AF9-D94F-9223-5827631AA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422077-0091-5D49-8163-A7D5B24C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53A3B6-F45C-B94A-91A7-333DA94E2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11CB4E-36CA-4048-8DD8-BF6C5F859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08F401-218A-CA47-B0C7-597E2DCCBF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1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3E4035-164F-5D45-80D9-4519A69AB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5EF85AF-9889-0343-B0D3-8495DA84B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8B7414-F87B-F44A-8926-B5C3CA266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04DB7F-EE57-264E-853E-C4D0BD6D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50CE24-FEED-4D41-A2B2-BCBE06DCA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65D8C9-F32D-AC40-B3CB-73D450F1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8CB432-1CFF-D046-90AB-B2A16E96B9E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8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BF84CD1-FC9F-4546-815E-97E1FA4DD5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D58888-1A72-1846-94EF-FDF96EE8AC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03F838-25DF-2145-A64B-A1D52EE5347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sp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8FFEB9-4782-B84A-BDCB-4D7512F6CFC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spAutoFit/>
          </a:bodyPr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6E5B91-C25F-6C47-93D2-EF819D10783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sp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0AB1D50-5B0C-B643-A688-A0F170E5D22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3E5A84-A5B2-0B45-BF1C-7B02290441A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 dirty="0">
                <a:latin typeface="Calibri" pitchFamily="34" charset="0"/>
              </a:rPr>
              <a:t>Career Preparation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DF79D5C-618B-E843-BC52-346C3759C36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3440604"/>
            <a:ext cx="9071640" cy="1041311"/>
          </a:xfrm>
        </p:spPr>
        <p:txBody>
          <a:bodyPr anchor="ctr"/>
          <a:lstStyle/>
          <a:p>
            <a:pPr lvl="0" algn="ctr"/>
            <a:r>
              <a:rPr lang="en-US" b="1" dirty="0">
                <a:latin typeface="Calibri" pitchFamily="34" charset="0"/>
              </a:rPr>
              <a:t>Successful Employment Searches</a:t>
            </a:r>
          </a:p>
          <a:p>
            <a:pPr lvl="0" algn="ctr"/>
            <a:r>
              <a:rPr lang="en-US" sz="2400" i="1" dirty="0">
                <a:latin typeface="Calibri" pitchFamily="34" charset="0"/>
              </a:rPr>
              <a:t>April 13, 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ADDD10E-0B25-CD41-AF59-F9C68C9DE42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66119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24B783E-DC30-4540-985D-972CCA7648D2}"/>
              </a:ext>
            </a:extLst>
          </p:cNvPr>
          <p:cNvSpPr txBox="1"/>
          <p:nvPr/>
        </p:nvSpPr>
        <p:spPr>
          <a:xfrm>
            <a:off x="2552856" y="5260600"/>
            <a:ext cx="5428579" cy="46655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1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Jerry Baker – jerry.baker@dslextreme.com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1A8D3C-C900-614E-9BBF-1FEFC213611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/>
              <a:t>Prepare for the Interview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A9C05D0-35B4-B544-81CB-F34AB85371F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680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63B13E-7F16-A242-A733-63A569814B84}"/>
              </a:ext>
            </a:extLst>
          </p:cNvPr>
          <p:cNvSpPr txBox="1"/>
          <p:nvPr/>
        </p:nvSpPr>
        <p:spPr>
          <a:xfrm>
            <a:off x="503999" y="1563480"/>
            <a:ext cx="7068002" cy="717076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1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I know everyone has a go-to “weakness” in these job interviews,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1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but what’s your real biggest weakness?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212CFB2-D0E2-5547-B907-0B6EAC9DA894}"/>
              </a:ext>
            </a:extLst>
          </p:cNvPr>
          <p:cNvSpPr txBox="1"/>
          <p:nvPr/>
        </p:nvSpPr>
        <p:spPr>
          <a:xfrm>
            <a:off x="4846320" y="5451120"/>
            <a:ext cx="4600440" cy="858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by Kate Lopaze - </a:t>
            </a:r>
            <a:r>
              <a:rPr lang="en-US" sz="1800" b="0" i="1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The Job Network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2CD3EF-2C1B-D24A-8D51-08A0CB1FD7E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 dirty="0">
                <a:latin typeface="Calibri" pitchFamily="34" charset="0"/>
              </a:rPr>
              <a:t>Prepare for the Interview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499CFC8-32AF-3A44-82B2-17AC7E3BD0B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680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FF3FAB3-063E-AA42-973F-EA7F134EA904}"/>
              </a:ext>
            </a:extLst>
          </p:cNvPr>
          <p:cNvSpPr txBox="1"/>
          <p:nvPr/>
        </p:nvSpPr>
        <p:spPr>
          <a:xfrm>
            <a:off x="4846320" y="5669279"/>
            <a:ext cx="4600440" cy="858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by Kate Lopaze - </a:t>
            </a:r>
            <a:r>
              <a:rPr lang="en-US" sz="1800" b="0" i="1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The Job Network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5671FE-A7A8-744A-8495-82AE4470AA1F}"/>
              </a:ext>
            </a:extLst>
          </p:cNvPr>
          <p:cNvSpPr txBox="1"/>
          <p:nvPr/>
        </p:nvSpPr>
        <p:spPr>
          <a:xfrm>
            <a:off x="731519" y="3026160"/>
            <a:ext cx="8595360" cy="227362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I tend to take on too much myself, because I have high standards 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and get impatient when others don’t meet them.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kern="1200" cap="none" dirty="0">
              <a:ln>
                <a:noFill/>
              </a:ln>
              <a:latin typeface="Calibri" pitchFamily="34"/>
              <a:ea typeface="Microsoft YaHei" pitchFamily="2"/>
              <a:cs typeface="Lucida Sans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But I’m working on my delegating skills and learning 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how to let others do their jobs while I do mine.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63B13E-7F16-A242-A733-63A569814B84}"/>
              </a:ext>
            </a:extLst>
          </p:cNvPr>
          <p:cNvSpPr txBox="1"/>
          <p:nvPr/>
        </p:nvSpPr>
        <p:spPr>
          <a:xfrm>
            <a:off x="1166473" y="1567367"/>
            <a:ext cx="7068002" cy="717076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1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I know everyone has a go-to “weakness” in these job interviews,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1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but what’s your real biggest weakness?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5A16A6-D3F9-6349-ACBE-28E4C8CCDE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 dirty="0">
                <a:latin typeface="Calibri" pitchFamily="34" charset="0"/>
              </a:rPr>
              <a:t>During the Interview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5D06623-A7E2-874A-AE9B-A5F5B09E0B7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680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3E790F-C37C-AC4C-9787-6C96821148A6}"/>
              </a:ext>
            </a:extLst>
          </p:cNvPr>
          <p:cNvSpPr txBox="1"/>
          <p:nvPr/>
        </p:nvSpPr>
        <p:spPr>
          <a:xfrm>
            <a:off x="691920" y="1392480"/>
            <a:ext cx="8548022" cy="6008846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REMEMBER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This is your opportunity to sell yourself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Bring energy and enthusiasm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ü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Interviewers love anecdotes – Here’s a situation and here’s what I did about it.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ü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The length of time your responses take is important – Not too short; Not too long.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ü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Look for opportunities to ask your questions.  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If more relevant points come up during discussions, inquire about those items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The better interviews are ones with discussions occurring vs. all interviewer Q &amp; A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ü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Look for “buying signals” and warning signals.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ü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As the interview wraps up, ask about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Next steps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Timing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Confirm the point of contact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The decision process – who/how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“Is there anything I said that requires further clarification?”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D8D52-20B6-C640-803F-D898624B476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3800" y="301320"/>
            <a:ext cx="9071640" cy="1262160"/>
          </a:xfrm>
        </p:spPr>
        <p:txBody>
          <a:bodyPr/>
          <a:lstStyle/>
          <a:p>
            <a:pPr lvl="0"/>
            <a:r>
              <a:rPr lang="en-US" b="1" dirty="0">
                <a:latin typeface="Calibri" pitchFamily="34" charset="0"/>
              </a:rPr>
              <a:t>Post Interview – Review Cycle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xmlns="" id="{BB3FDE2F-631E-694F-8B88-789A45127304}"/>
              </a:ext>
            </a:extLst>
          </p:cNvPr>
          <p:cNvSpPr/>
          <p:nvPr/>
        </p:nvSpPr>
        <p:spPr>
          <a:xfrm>
            <a:off x="1817280" y="1920239"/>
            <a:ext cx="3749040" cy="37490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ED1C24"/>
          </a:solidFill>
          <a:ln w="54720">
            <a:solidFill>
              <a:srgbClr val="666666"/>
            </a:solidFill>
            <a:prstDash val="solid"/>
          </a:ln>
        </p:spPr>
        <p:txBody>
          <a:bodyPr wrap="none" lIns="117360" tIns="72360" rIns="117360" bIns="72360" anchor="ctr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08BEB5E2-5D09-4C4D-81C6-FA3AE89405AC}"/>
              </a:ext>
            </a:extLst>
          </p:cNvPr>
          <p:cNvSpPr/>
          <p:nvPr/>
        </p:nvSpPr>
        <p:spPr>
          <a:xfrm>
            <a:off x="2491920" y="2620440"/>
            <a:ext cx="2400119" cy="234863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4720">
            <a:solidFill>
              <a:srgbClr val="666666"/>
            </a:solidFill>
            <a:prstDash val="solid"/>
          </a:ln>
        </p:spPr>
        <p:txBody>
          <a:bodyPr wrap="none" lIns="117360" tIns="72360" rIns="117360" bIns="72360" anchor="ctr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xmlns="" id="{E3AD74E9-92E9-F041-932A-BE1F567360B6}"/>
              </a:ext>
            </a:extLst>
          </p:cNvPr>
          <p:cNvSpPr/>
          <p:nvPr/>
        </p:nvSpPr>
        <p:spPr>
          <a:xfrm rot="2640000">
            <a:off x="2406683" y="2228167"/>
            <a:ext cx="914400" cy="54864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ED1C24"/>
          </a:solidFill>
          <a:ln w="54720">
            <a:solidFill>
              <a:srgbClr val="666666"/>
            </a:solidFill>
            <a:prstDash val="solid"/>
          </a:ln>
        </p:spPr>
        <p:txBody>
          <a:bodyPr wrap="none" lIns="117360" tIns="72360" rIns="117360" bIns="72360" anchor="ctr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4BF00E39-5B61-4A4C-903D-0C356195C798}"/>
              </a:ext>
            </a:extLst>
          </p:cNvPr>
          <p:cNvSpPr/>
          <p:nvPr/>
        </p:nvSpPr>
        <p:spPr>
          <a:xfrm rot="20009437">
            <a:off x="2034718" y="4320759"/>
            <a:ext cx="914400" cy="54864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ED1C24"/>
          </a:solidFill>
          <a:ln w="54720">
            <a:solidFill>
              <a:srgbClr val="666666"/>
            </a:solidFill>
            <a:prstDash val="solid"/>
          </a:ln>
        </p:spPr>
        <p:txBody>
          <a:bodyPr wrap="none" lIns="117360" tIns="72360" rIns="117360" bIns="72360" anchor="ctr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xmlns="" id="{C2E4500C-50C0-8247-AE1A-0414C5077BD1}"/>
              </a:ext>
            </a:extLst>
          </p:cNvPr>
          <p:cNvSpPr/>
          <p:nvPr/>
        </p:nvSpPr>
        <p:spPr>
          <a:xfrm rot="10680000">
            <a:off x="4745584" y="3733123"/>
            <a:ext cx="914400" cy="54864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ED1C24"/>
          </a:solidFill>
          <a:ln w="54720">
            <a:solidFill>
              <a:srgbClr val="666666"/>
            </a:solidFill>
            <a:prstDash val="solid"/>
          </a:ln>
        </p:spPr>
        <p:txBody>
          <a:bodyPr wrap="none" lIns="117360" tIns="72360" rIns="117360" bIns="72360" anchor="ctr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6B42D92-3F45-8B47-B429-B6ED41EDC88E}"/>
              </a:ext>
            </a:extLst>
          </p:cNvPr>
          <p:cNvSpPr txBox="1"/>
          <p:nvPr/>
        </p:nvSpPr>
        <p:spPr>
          <a:xfrm rot="5220000">
            <a:off x="1417895" y="3298307"/>
            <a:ext cx="1725839" cy="6570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cap="none" dirty="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Microsoft YaHei" pitchFamily="2"/>
                <a:cs typeface="Lucida Sans" pitchFamily="2"/>
              </a:rPr>
              <a:t>Modify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cap="none" dirty="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Microsoft YaHei" pitchFamily="2"/>
                <a:cs typeface="Lucida Sans" pitchFamily="2"/>
              </a:rPr>
              <a:t> Responses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A9A5B2C-D27F-8646-AD9E-7058C54ECF7C}"/>
              </a:ext>
            </a:extLst>
          </p:cNvPr>
          <p:cNvSpPr txBox="1"/>
          <p:nvPr/>
        </p:nvSpPr>
        <p:spPr>
          <a:xfrm>
            <a:off x="2365447" y="4867496"/>
            <a:ext cx="2695320" cy="9403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cap="none" dirty="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Microsoft YaHei" pitchFamily="2"/>
                <a:cs typeface="Lucida Sans" pitchFamily="2"/>
              </a:rPr>
              <a:t>Question &amp; Response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cap="none" dirty="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Microsoft YaHei" pitchFamily="2"/>
                <a:cs typeface="Lucida Sans" pitchFamily="2"/>
              </a:rPr>
              <a:t>Analysis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EB3FF9F-EA0E-2C4D-AB28-B9C8EB74A900}"/>
              </a:ext>
            </a:extLst>
          </p:cNvPr>
          <p:cNvSpPr txBox="1"/>
          <p:nvPr/>
        </p:nvSpPr>
        <p:spPr>
          <a:xfrm rot="2520000">
            <a:off x="3652574" y="2388814"/>
            <a:ext cx="1725839" cy="373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Microsoft YaHei" pitchFamily="2"/>
                <a:cs typeface="Lucida Sans" pitchFamily="2"/>
              </a:rPr>
              <a:t>Interview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518B71D-9611-D849-AD0D-6812D5052A3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66839"/>
            <a:ext cx="1190159" cy="1171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C1F226-0E8C-3B4D-831A-420A7289533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 dirty="0">
                <a:latin typeface="Calibri" pitchFamily="34" charset="0"/>
              </a:rPr>
              <a:t>Post Interview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ED56317-C1EA-8D41-B495-78E4FAAD87C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66839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5D65843-174F-5142-A439-1BEE1E3CB1FA}"/>
              </a:ext>
            </a:extLst>
          </p:cNvPr>
          <p:cNvSpPr txBox="1"/>
          <p:nvPr/>
        </p:nvSpPr>
        <p:spPr>
          <a:xfrm>
            <a:off x="914400" y="1737359"/>
            <a:ext cx="3952085" cy="85743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285750" marR="0" lvl="0" indent="-28575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Should you send “thank you” notes?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Tracking &amp; Follow-up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BD70E-8687-E946-AF46-AB1DE4136DA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320"/>
            <a:ext cx="9071640" cy="1262160"/>
          </a:xfrm>
        </p:spPr>
        <p:txBody>
          <a:bodyPr/>
          <a:lstStyle/>
          <a:p>
            <a:pPr lvl="0"/>
            <a:r>
              <a:rPr lang="en-US" b="1" dirty="0">
                <a:latin typeface="Calibri" pitchFamily="34" charset="0"/>
              </a:rPr>
              <a:t>Stay in Charge of Your Career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8D2E75F-808D-8643-AA98-2E57F66B780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680"/>
            <a:ext cx="1190159" cy="1171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F4099FC-3CD2-BE43-938F-D014D59C2245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77640" y="1800720"/>
            <a:ext cx="1085400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7EB2E18-A11A-964F-A45A-A9FC85549234}"/>
              </a:ext>
            </a:extLst>
          </p:cNvPr>
          <p:cNvSpPr txBox="1"/>
          <p:nvPr/>
        </p:nvSpPr>
        <p:spPr>
          <a:xfrm>
            <a:off x="1463039" y="1922040"/>
            <a:ext cx="4797573" cy="23449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ü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Keep track of the industry trends.</a:t>
            </a:r>
          </a:p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ü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Map your plan to stay current.</a:t>
            </a:r>
          </a:p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ü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Execute the plan.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0C673C-8355-5845-A09A-E79E37048D77}"/>
              </a:ext>
            </a:extLst>
          </p:cNvPr>
          <p:cNvSpPr txBox="1"/>
          <p:nvPr/>
        </p:nvSpPr>
        <p:spPr>
          <a:xfrm>
            <a:off x="2468880" y="4663800"/>
            <a:ext cx="6303370" cy="529204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0" i="1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Jerry Baker – jerry.baker@dslextreme.com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079DAA-C3D8-504D-909C-9AAB9D79095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 dirty="0">
                <a:latin typeface="Calibri" pitchFamily="34" charset="0"/>
              </a:rPr>
              <a:t>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88389F6-6046-274B-8CA5-1FAA0DAA198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66839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56FED1-E94F-DB4E-8C5F-5005D74B5DFB}"/>
              </a:ext>
            </a:extLst>
          </p:cNvPr>
          <p:cNvSpPr txBox="1"/>
          <p:nvPr/>
        </p:nvSpPr>
        <p:spPr>
          <a:xfrm rot="2763000">
            <a:off x="5327222" y="2211052"/>
            <a:ext cx="2377439" cy="1452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96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F6E442-C9EA-8141-B218-9140FAE7584D}"/>
              </a:ext>
            </a:extLst>
          </p:cNvPr>
          <p:cNvSpPr txBox="1"/>
          <p:nvPr/>
        </p:nvSpPr>
        <p:spPr>
          <a:xfrm rot="1702800">
            <a:off x="1046864" y="3334666"/>
            <a:ext cx="2377439" cy="1452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96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67C412-6FF8-874C-BD83-BB2E6F00747F}"/>
              </a:ext>
            </a:extLst>
          </p:cNvPr>
          <p:cNvSpPr txBox="1"/>
          <p:nvPr/>
        </p:nvSpPr>
        <p:spPr>
          <a:xfrm rot="4061400">
            <a:off x="4991240" y="5299521"/>
            <a:ext cx="2377439" cy="1452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96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5C241A0-901C-9147-BBFF-4BB603F8C7ED}"/>
              </a:ext>
            </a:extLst>
          </p:cNvPr>
          <p:cNvSpPr txBox="1"/>
          <p:nvPr/>
        </p:nvSpPr>
        <p:spPr>
          <a:xfrm>
            <a:off x="3417840" y="3646440"/>
            <a:ext cx="2377439" cy="1452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96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0ECE0-095B-754C-8C7A-5872FD0AD48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/>
              <a:t>Prepare for the Interview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2EDDBBC-86E9-2740-9575-ABDB58995B2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680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CCAEDA3-E576-5345-BC28-F74B283001C5}"/>
              </a:ext>
            </a:extLst>
          </p:cNvPr>
          <p:cNvSpPr txBox="1"/>
          <p:nvPr/>
        </p:nvSpPr>
        <p:spPr>
          <a:xfrm>
            <a:off x="4846320" y="6182640"/>
            <a:ext cx="4600440" cy="858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by Kate Lopaze - </a:t>
            </a:r>
            <a:r>
              <a:rPr lang="en-US" sz="1800" b="0" i="1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The Job Network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EF52780-3D15-F649-9E2E-97F5EF40A64C}"/>
              </a:ext>
            </a:extLst>
          </p:cNvPr>
          <p:cNvSpPr txBox="1"/>
          <p:nvPr/>
        </p:nvSpPr>
        <p:spPr>
          <a:xfrm>
            <a:off x="1248583" y="1645920"/>
            <a:ext cx="6499000" cy="717076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1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How would you deal with a colleague who threw you under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1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 the bus for something that was their fault?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243F6A-A851-7E48-9923-C688D548582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 dirty="0"/>
              <a:t>Prepare for the </a:t>
            </a:r>
            <a:r>
              <a:rPr lang="en-US" b="1" dirty="0">
                <a:latin typeface="Calibri" pitchFamily="34" charset="0"/>
              </a:rPr>
              <a:t>Interview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D7E6664-9064-7F46-88DD-E7873B96F7C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680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527C1E7-FDFA-C844-BD7C-8D28DFF83195}"/>
              </a:ext>
            </a:extLst>
          </p:cNvPr>
          <p:cNvSpPr txBox="1"/>
          <p:nvPr/>
        </p:nvSpPr>
        <p:spPr>
          <a:xfrm>
            <a:off x="4909319" y="6233025"/>
            <a:ext cx="4600440" cy="858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1800" b="0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by Kate </a:t>
            </a:r>
            <a:r>
              <a:rPr lang="en-US" sz="1800" b="0" i="0" u="none" strike="noStrike" kern="1200" cap="none" dirty="0" err="1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Lopaze</a:t>
            </a:r>
            <a:r>
              <a:rPr lang="en-US" sz="1800" b="0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 - </a:t>
            </a:r>
            <a:r>
              <a:rPr lang="en-US" sz="1800" b="0" i="1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The Job Network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7DFC698-D750-0E42-AFEB-4626EB0CF802}"/>
              </a:ext>
            </a:extLst>
          </p:cNvPr>
          <p:cNvSpPr txBox="1"/>
          <p:nvPr/>
        </p:nvSpPr>
        <p:spPr>
          <a:xfrm>
            <a:off x="731519" y="3110039"/>
            <a:ext cx="8321040" cy="238103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Office politics are always fun, right? Seriously, though, I’d start 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by taking it up with the person directly.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endParaRPr lang="en-US" sz="2000" b="1" i="0" u="none" strike="noStrike" kern="1200" cap="none" dirty="0">
              <a:ln>
                <a:noFill/>
              </a:ln>
              <a:latin typeface="Calibri" pitchFamily="34"/>
              <a:ea typeface="Microsoft YaHei" pitchFamily="2"/>
              <a:cs typeface="Lucida Sans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I don’t think there’s anything to gain from publicly humiliating anyone, 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even if they just tried to do it to me.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endParaRPr lang="en-US" sz="2000" b="1" i="0" u="none" strike="noStrike" kern="1200" cap="none" dirty="0">
              <a:ln>
                <a:noFill/>
              </a:ln>
              <a:latin typeface="Calibri" pitchFamily="34"/>
              <a:ea typeface="Microsoft YaHei" pitchFamily="2"/>
              <a:cs typeface="Lucida Sans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I’d also make sure that my boss privately understands the reality of what went on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—what my role was in the issue, whether I shared any of the blame, 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or what I did to help resolve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EF52780-3D15-F649-9E2E-97F5EF40A64C}"/>
              </a:ext>
            </a:extLst>
          </p:cNvPr>
          <p:cNvSpPr txBox="1"/>
          <p:nvPr/>
        </p:nvSpPr>
        <p:spPr>
          <a:xfrm>
            <a:off x="1248583" y="1645920"/>
            <a:ext cx="6499000" cy="717076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1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How would you deal with a colleague who threw you under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1" u="none" strike="noStrike" kern="1200" cap="none" dirty="0">
                <a:ln>
                  <a:noFill/>
                </a:ln>
                <a:latin typeface="Calibri" pitchFamily="34"/>
                <a:ea typeface="Microsoft YaHei" pitchFamily="2"/>
                <a:cs typeface="Lucida Sans" pitchFamily="2"/>
              </a:rPr>
              <a:t> the bus for something that was their fault?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934417-8E83-0546-9EB0-3B70AB9E068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 dirty="0">
                <a:latin typeface="Calibri" pitchFamily="34" charset="0"/>
              </a:rPr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4A709A-F9F0-AE4E-880C-7128300A20A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3852337"/>
          </a:xfrm>
        </p:spPr>
        <p:txBody>
          <a:bodyPr/>
          <a:lstStyle/>
          <a:p>
            <a:pPr marL="457200" lvl="0" indent="-457200">
              <a:buSzPct val="75000"/>
              <a:buFont typeface="Wingdings" pitchFamily="2" charset="2"/>
              <a:buChar char="§"/>
            </a:pPr>
            <a:r>
              <a:rPr lang="en-US" b="1" dirty="0">
                <a:latin typeface="Calibri" pitchFamily="34" charset="0"/>
              </a:rPr>
              <a:t>Background</a:t>
            </a:r>
          </a:p>
          <a:p>
            <a:pPr marL="457200" lvl="0" indent="-457200">
              <a:buSzPct val="75000"/>
              <a:buFont typeface="Wingdings" pitchFamily="2" charset="2"/>
              <a:buChar char="§"/>
            </a:pPr>
            <a:r>
              <a:rPr lang="en-US" b="1" dirty="0">
                <a:latin typeface="Calibri" pitchFamily="34" charset="0"/>
              </a:rPr>
              <a:t>Start Early</a:t>
            </a:r>
          </a:p>
          <a:p>
            <a:pPr marL="457200" lvl="0" indent="-457200">
              <a:buSzPct val="75000"/>
              <a:buFont typeface="Wingdings" pitchFamily="2" charset="2"/>
              <a:buChar char="§"/>
            </a:pPr>
            <a:r>
              <a:rPr lang="en-US" b="1" dirty="0">
                <a:latin typeface="Calibri" pitchFamily="34" charset="0"/>
              </a:rPr>
              <a:t>Resources – Getting the Interview</a:t>
            </a:r>
          </a:p>
          <a:p>
            <a:pPr marL="457200" lvl="0" indent="-457200">
              <a:buSzPct val="75000"/>
              <a:buFont typeface="Wingdings" pitchFamily="2" charset="2"/>
              <a:buChar char="§"/>
            </a:pPr>
            <a:r>
              <a:rPr lang="en-US" b="1" dirty="0">
                <a:latin typeface="Calibri" pitchFamily="34" charset="0"/>
              </a:rPr>
              <a:t>Preparing for the Interview</a:t>
            </a:r>
          </a:p>
          <a:p>
            <a:pPr marL="457200" lvl="0" indent="-457200">
              <a:buSzPct val="75000"/>
              <a:buFont typeface="Wingdings" pitchFamily="2" charset="2"/>
              <a:buChar char="§"/>
            </a:pPr>
            <a:r>
              <a:rPr lang="en-US" b="1" dirty="0">
                <a:latin typeface="Calibri" pitchFamily="34" charset="0"/>
              </a:rPr>
              <a:t>Interviewing</a:t>
            </a:r>
          </a:p>
          <a:p>
            <a:pPr marL="457200" lvl="0" indent="-457200">
              <a:buSzPct val="75000"/>
              <a:buFont typeface="Wingdings" pitchFamily="2" charset="2"/>
              <a:buChar char="§"/>
            </a:pPr>
            <a:r>
              <a:rPr lang="en-US" b="1" dirty="0">
                <a:latin typeface="Calibri" pitchFamily="34" charset="0"/>
              </a:rPr>
              <a:t>Interviewing Aftermath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260C340-F4FC-9747-98D8-759F4E7D502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66480"/>
            <a:ext cx="1190159" cy="1171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3D8A-E39D-AD4F-A1ED-C96E6007961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/>
              <a:t>Educational Background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D38A8F4-34DB-464B-AC9F-65ADF8438A4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320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AB4890-E95B-164D-8F2F-A9790B32AFA7}"/>
              </a:ext>
            </a:extLst>
          </p:cNvPr>
          <p:cNvSpPr txBox="1"/>
          <p:nvPr/>
        </p:nvSpPr>
        <p:spPr>
          <a:xfrm>
            <a:off x="640080" y="1920239"/>
            <a:ext cx="5188000" cy="38791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B. S. - Mathematics – Ohio State University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200" b="1" i="0" u="none" strike="noStrike" kern="1200" cap="none" dirty="0">
              <a:ln>
                <a:noFill/>
              </a:ln>
              <a:latin typeface="Calibri" pitchFamily="34" charset="0"/>
              <a:ea typeface="Microsoft YaHei" pitchFamily="2"/>
              <a:cs typeface="Lucida Sans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200" b="1" i="0" u="none" strike="noStrike" kern="1200" cap="none" dirty="0">
              <a:ln>
                <a:noFill/>
              </a:ln>
              <a:latin typeface="Calibri" pitchFamily="34" charset="0"/>
              <a:ea typeface="Microsoft YaHei" pitchFamily="2"/>
              <a:cs typeface="Lucida Sans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200" b="1" i="0" u="none" strike="noStrike" kern="1200" cap="none" dirty="0">
              <a:ln>
                <a:noFill/>
              </a:ln>
              <a:latin typeface="Calibri" pitchFamily="34" charset="0"/>
              <a:ea typeface="Microsoft YaHei" pitchFamily="2"/>
              <a:cs typeface="Lucida Sans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200" b="1" i="0" u="none" strike="noStrike" kern="1200" cap="none" dirty="0">
              <a:ln>
                <a:noFill/>
              </a:ln>
              <a:latin typeface="Calibri" pitchFamily="34" charset="0"/>
              <a:ea typeface="Microsoft YaHei" pitchFamily="2"/>
              <a:cs typeface="Lucida Sans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M. S. - Statistics – Florida State University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200" b="1" i="0" u="none" strike="noStrike" kern="1200" cap="none" dirty="0">
              <a:ln>
                <a:noFill/>
              </a:ln>
              <a:latin typeface="Calibri" pitchFamily="34" charset="0"/>
              <a:ea typeface="Microsoft YaHei" pitchFamily="2"/>
              <a:cs typeface="Lucida Sans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200" b="1" i="0" u="none" strike="noStrike" kern="1200" cap="none" dirty="0">
              <a:ln>
                <a:noFill/>
              </a:ln>
              <a:latin typeface="Calibri" pitchFamily="34" charset="0"/>
              <a:ea typeface="Microsoft YaHei" pitchFamily="2"/>
              <a:cs typeface="Lucida Sans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200" b="1" i="0" u="none" strike="noStrike" kern="1200" cap="none" dirty="0">
              <a:ln>
                <a:noFill/>
              </a:ln>
              <a:latin typeface="Calibri" pitchFamily="34" charset="0"/>
              <a:ea typeface="Microsoft YaHei" pitchFamily="2"/>
              <a:cs typeface="Lucida Sans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200" b="1" i="0" u="none" strike="noStrike" kern="1200" cap="none" dirty="0">
              <a:ln>
                <a:noFill/>
              </a:ln>
              <a:latin typeface="Calibri" pitchFamily="34" charset="0"/>
              <a:ea typeface="Microsoft YaHei" pitchFamily="2"/>
              <a:cs typeface="Lucida Sans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M. B. A. - Pepperdine University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D5944E1-B4E4-194F-8D9E-815F568EF81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675119" y="2926079"/>
            <a:ext cx="1361880" cy="1361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D0F2ADA-CFBA-1A4F-AD60-13E4D392CAA6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309360" y="4754879"/>
            <a:ext cx="2742840" cy="113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971A461-5C62-2F44-A8D0-2CB47C6538B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766560" y="1563480"/>
            <a:ext cx="1190159" cy="1171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77242A-A7CE-9645-954C-63C787F9689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/>
              <a:t>Employment Background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3136590-9704-7540-8229-3CF975B33CB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320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E974261-31E9-F14F-B010-F322F5A1E2A9}"/>
              </a:ext>
            </a:extLst>
          </p:cNvPr>
          <p:cNvSpPr txBox="1"/>
          <p:nvPr/>
        </p:nvSpPr>
        <p:spPr>
          <a:xfrm>
            <a:off x="365760" y="1479240"/>
            <a:ext cx="3040746" cy="779657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15 Companies Including:</a:t>
            </a:r>
          </a:p>
          <a:p>
            <a:pPr marL="62820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200" b="1" i="0" u="none" strike="noStrike" kern="1200" cap="none" dirty="0">
              <a:ln>
                <a:noFill/>
              </a:ln>
              <a:latin typeface="Calibri" pitchFamily="34" charset="0"/>
              <a:ea typeface="Microsoft YaHei" pitchFamily="2"/>
              <a:cs typeface="Lucida Sans" pitchFamily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FC4EFFE-EFD2-AF48-BFF2-24D3031E9E3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394960" y="2103120"/>
            <a:ext cx="4047839" cy="113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9E2F459-168E-7E48-8A02-E5B5909F870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2103120" y="2011680"/>
            <a:ext cx="1161720" cy="1161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700E6A0-20AC-084A-B7E3-FC0DCAEC44FE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2134080" y="3231360"/>
            <a:ext cx="1523520" cy="152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272F5DB-D74C-4D4F-A74C-597360FE885C}"/>
              </a:ext>
            </a:extLst>
          </p:cNvPr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5433120" y="3255839"/>
            <a:ext cx="4009679" cy="113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E3A7B71-1288-0445-8A18-4A4D02DB7254}"/>
              </a:ext>
            </a:extLst>
          </p:cNvPr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5509440" y="5580000"/>
            <a:ext cx="2628720" cy="17427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056B129-FFC7-C647-B4DF-8E3D41C9D790}"/>
              </a:ext>
            </a:extLst>
          </p:cNvPr>
          <p:cNvSpPr txBox="1"/>
          <p:nvPr/>
        </p:nvSpPr>
        <p:spPr>
          <a:xfrm>
            <a:off x="274320" y="4953960"/>
            <a:ext cx="5814646" cy="43526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Strong healthcare delivery experience including: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9C66797-238C-9E4A-A11D-46D97DB9AB3C}"/>
              </a:ext>
            </a:extLst>
          </p:cNvPr>
          <p:cNvPicPr>
            <a:picLocks noChangeAspect="1"/>
          </p:cNvPicPr>
          <p:nvPr/>
        </p:nvPicPr>
        <p:blipFill>
          <a:blip r:embed="rId9">
            <a:lum/>
            <a:alphaModFix/>
          </a:blip>
          <a:srcRect/>
          <a:stretch>
            <a:fillRect/>
          </a:stretch>
        </p:blipFill>
        <p:spPr>
          <a:xfrm>
            <a:off x="1280159" y="5669279"/>
            <a:ext cx="2743919" cy="137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697C0C-5F4B-684B-B68D-BD35B154D56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/>
              <a:t>Start Early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836F100-5F5A-CE47-BBEB-ACBA51B1EE9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680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EE742EC-035B-CD43-A73F-0CB925897052}"/>
              </a:ext>
            </a:extLst>
          </p:cNvPr>
          <p:cNvSpPr txBox="1"/>
          <p:nvPr/>
        </p:nvSpPr>
        <p:spPr>
          <a:xfrm>
            <a:off x="457200" y="1737359"/>
            <a:ext cx="7684774" cy="4974716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Target an industry of interest to you.</a:t>
            </a:r>
          </a:p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Look for entry-level/intern opportunities.</a:t>
            </a:r>
          </a:p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Review social media for opportunities to “sanitize”.</a:t>
            </a:r>
          </a:p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Consider school-related opportunities.</a:t>
            </a:r>
          </a:p>
          <a:p>
            <a:pPr marL="571500" marR="0" lvl="0" indent="-3429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Tutoring</a:t>
            </a:r>
          </a:p>
          <a:p>
            <a:pPr marL="571500" marR="0" lvl="0" indent="-3429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Organizations</a:t>
            </a:r>
          </a:p>
          <a:p>
            <a:pPr marL="571500" marR="0" lvl="0" indent="-3429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Industry on-campus recruiting</a:t>
            </a:r>
          </a:p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Document achievements for use in your profile/resume.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EA115D-777F-D049-A8B5-F91D622C300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/>
              <a:t>Getting the Interview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532F9B9-C9E9-A34D-813B-9F7D7E98C8D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680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B5AC04B-8C21-E149-9458-FA665C46E8FB}"/>
              </a:ext>
            </a:extLst>
          </p:cNvPr>
          <p:cNvSpPr txBox="1"/>
          <p:nvPr/>
        </p:nvSpPr>
        <p:spPr>
          <a:xfrm>
            <a:off x="457200" y="1472760"/>
            <a:ext cx="6614544" cy="5727037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Networking is still the most effective tactic.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Create a resume/profile - one to two pages.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Use a cover letter (from a template you created earlier).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Minimize redundancy between profile and cover letter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Explain, briefly, why you think you are perfect for the position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Bullet points are good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Avoid lengthy paragraphs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Ask for the opportunity to meet in your conclusion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Include contact information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If appropriate, indicate you will call to schedule an interview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Pay close attention to quality.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Typos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Start bullet points with “action” words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Proof read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ea typeface="Microsoft YaHei" pitchFamily="2"/>
                <a:cs typeface="Lucida Sans" pitchFamily="2"/>
              </a:rPr>
              <a:t>When should you decline an interview?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274176-1B23-B446-BAD6-366E259D79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 dirty="0">
                <a:latin typeface="Calibri" pitchFamily="34" charset="0"/>
              </a:rPr>
              <a:t>Targeted Responses?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63EFE12-37AF-954C-BE93-47B83FD5E61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680"/>
            <a:ext cx="1190159" cy="1171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85A1F58-5D6B-E446-B2E4-73A9595C737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77640" y="2943720"/>
            <a:ext cx="1085400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AA1C813-A634-414B-963E-2B3E09E02AD8}"/>
              </a:ext>
            </a:extLst>
          </p:cNvPr>
          <p:cNvSpPr txBox="1"/>
          <p:nvPr/>
        </p:nvSpPr>
        <p:spPr>
          <a:xfrm>
            <a:off x="1463039" y="1922040"/>
            <a:ext cx="8067571" cy="37425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Rank the opportunities.</a:t>
            </a:r>
          </a:p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Select the one that best fits your interests and background.</a:t>
            </a:r>
          </a:p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Tailor your base profile to the opportunity.</a:t>
            </a:r>
          </a:p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Tailor your base cover letter to the opportunity.</a:t>
            </a:r>
          </a:p>
          <a:p>
            <a:pPr marL="342900" marR="0" lvl="0" indent="-34290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24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Take as much time as needed to create a quality product. </a:t>
            </a:r>
            <a:endParaRPr lang="en-US" sz="1800" b="1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12515-4402-D74D-87D1-2751A39922E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 dirty="0">
                <a:latin typeface="Calibri" pitchFamily="34" charset="0"/>
              </a:rPr>
              <a:t>Prepare for the Interview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5C73E1A-8402-5E4B-8998-A78A807032A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680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95F518-636A-9548-BCD1-C6E48C97DF08}"/>
              </a:ext>
            </a:extLst>
          </p:cNvPr>
          <p:cNvSpPr txBox="1"/>
          <p:nvPr/>
        </p:nvSpPr>
        <p:spPr>
          <a:xfrm>
            <a:off x="457200" y="1737359"/>
            <a:ext cx="7729914" cy="544523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Research the company.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Research commonly asked questions (&amp; prepare responses).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Strengths/Weaknesses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Where you see yourself over some time horizon (e.g., Five years)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Review prior interviews for commonly asked questions.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Prepare a few questions to ask the interviewer(s).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Suppose you are given a choice of time slots, which one should you choose?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Dress sensibly and consistent with the targeted industry.</a:t>
            </a:r>
          </a:p>
          <a:p>
            <a:pPr marL="285750" marR="0" lvl="0" indent="-28575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Realize that no set rules for an interview format exist.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One-on-one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Group</a:t>
            </a:r>
          </a:p>
          <a:p>
            <a:pPr marL="5143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Sequential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0BAA2E-B9C9-5941-B3A2-D65AD208B2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48640" y="658080"/>
            <a:ext cx="9071640" cy="1262160"/>
          </a:xfrm>
        </p:spPr>
        <p:txBody>
          <a:bodyPr/>
          <a:lstStyle/>
          <a:p>
            <a:pPr lvl="0"/>
            <a:r>
              <a:rPr lang="en-US" b="1" dirty="0">
                <a:latin typeface="Calibri" pitchFamily="34" charset="0"/>
              </a:rPr>
              <a:t>Prepare for the Interview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53E87DF-2E4C-F646-918D-95B323AE9D1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03920" y="301680"/>
            <a:ext cx="1190159" cy="1171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DD9C83-BB45-6A40-9FD3-BEAC4F6EC2AC}"/>
              </a:ext>
            </a:extLst>
          </p:cNvPr>
          <p:cNvSpPr txBox="1"/>
          <p:nvPr/>
        </p:nvSpPr>
        <p:spPr>
          <a:xfrm>
            <a:off x="754559" y="1614071"/>
            <a:ext cx="6568634" cy="1477284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Research commonly asked questions (&amp; prepare responses).</a:t>
            </a:r>
          </a:p>
          <a:p>
            <a:pPr marL="22860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/>
            </a:pPr>
            <a:r>
              <a:rPr lang="en-US" sz="2000" b="1" i="0" u="none" strike="noStrike" kern="1200" cap="none" dirty="0">
                <a:ln>
                  <a:noFill/>
                </a:ln>
                <a:latin typeface="Calibri" pitchFamily="34" charset="0"/>
                <a:ea typeface="Microsoft YaHei" pitchFamily="2"/>
                <a:cs typeface="Lucida Sans" pitchFamily="2"/>
              </a:rPr>
              <a:t>Strengths/Weaknesses</a:t>
            </a:r>
          </a:p>
          <a:p>
            <a:pPr marL="0" marR="0" lvl="0" indent="0" rtl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/>
            </a:pPr>
            <a:endParaRPr lang="en-US" sz="1800" b="1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8A6922A-1A6F-1546-B9C2-F6885DD07C5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03500" y="2687217"/>
            <a:ext cx="9490579" cy="46289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6860</TotalTime>
  <Words>831</Words>
  <Application>Microsoft Macintosh PowerPoint</Application>
  <PresentationFormat>Custom</PresentationFormat>
  <Paragraphs>156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Liberation Sans</vt:lpstr>
      <vt:lpstr>Liberation Serif</vt:lpstr>
      <vt:lpstr>Lucida Sans</vt:lpstr>
      <vt:lpstr>Microsoft YaHei</vt:lpstr>
      <vt:lpstr>Segoe UI</vt:lpstr>
      <vt:lpstr>StarSymbol</vt:lpstr>
      <vt:lpstr>Tahoma</vt:lpstr>
      <vt:lpstr>Wingdings</vt:lpstr>
      <vt:lpstr>Default</vt:lpstr>
      <vt:lpstr>Career Preparation</vt:lpstr>
      <vt:lpstr>Agenda</vt:lpstr>
      <vt:lpstr>Educational Background</vt:lpstr>
      <vt:lpstr>Employment Background</vt:lpstr>
      <vt:lpstr>Start Early</vt:lpstr>
      <vt:lpstr>Getting the Interview</vt:lpstr>
      <vt:lpstr>Targeted Responses?</vt:lpstr>
      <vt:lpstr>Prepare for the Interview</vt:lpstr>
      <vt:lpstr>Prepare for the Interview</vt:lpstr>
      <vt:lpstr>Prepare for the Interview</vt:lpstr>
      <vt:lpstr>Prepare for the Interview</vt:lpstr>
      <vt:lpstr>During the Interview</vt:lpstr>
      <vt:lpstr>Post Interview – Review Cycle</vt:lpstr>
      <vt:lpstr>Post Interview</vt:lpstr>
      <vt:lpstr>Stay in Charge of Your Career</vt:lpstr>
      <vt:lpstr>Questions?</vt:lpstr>
      <vt:lpstr>Prepare for the Interview</vt:lpstr>
      <vt:lpstr>Prepare for the Interview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Preparation</dc:title>
  <dc:creator>Jerry Baker</dc:creator>
  <cp:lastModifiedBy>Microsoft Office User</cp:lastModifiedBy>
  <cp:revision>47</cp:revision>
  <dcterms:created xsi:type="dcterms:W3CDTF">2018-02-16T14:06:59Z</dcterms:created>
  <dcterms:modified xsi:type="dcterms:W3CDTF">2018-04-19T01:08:31Z</dcterms:modified>
</cp:coreProperties>
</file>