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88" r:id="rId6"/>
    <p:sldId id="261" r:id="rId7"/>
    <p:sldId id="333" r:id="rId8"/>
    <p:sldId id="280" r:id="rId9"/>
    <p:sldId id="281" r:id="rId10"/>
    <p:sldId id="264" r:id="rId11"/>
    <p:sldId id="268" r:id="rId12"/>
    <p:sldId id="293" r:id="rId13"/>
    <p:sldId id="297" r:id="rId14"/>
    <p:sldId id="307" r:id="rId15"/>
    <p:sldId id="298" r:id="rId16"/>
    <p:sldId id="299" r:id="rId17"/>
    <p:sldId id="300" r:id="rId18"/>
    <p:sldId id="301" r:id="rId19"/>
    <p:sldId id="267" r:id="rId20"/>
    <p:sldId id="302" r:id="rId21"/>
    <p:sldId id="306" r:id="rId22"/>
    <p:sldId id="269" r:id="rId23"/>
    <p:sldId id="308" r:id="rId24"/>
    <p:sldId id="303" r:id="rId25"/>
    <p:sldId id="304" r:id="rId26"/>
    <p:sldId id="305" r:id="rId27"/>
    <p:sldId id="309" r:id="rId28"/>
    <p:sldId id="329" r:id="rId29"/>
    <p:sldId id="310" r:id="rId30"/>
    <p:sldId id="311" r:id="rId31"/>
    <p:sldId id="334" r:id="rId32"/>
    <p:sldId id="271" r:id="rId33"/>
    <p:sldId id="313" r:id="rId34"/>
    <p:sldId id="312" r:id="rId35"/>
    <p:sldId id="270" r:id="rId36"/>
    <p:sldId id="272" r:id="rId37"/>
    <p:sldId id="314" r:id="rId38"/>
    <p:sldId id="315" r:id="rId39"/>
    <p:sldId id="316" r:id="rId40"/>
    <p:sldId id="317" r:id="rId41"/>
    <p:sldId id="330" r:id="rId42"/>
    <p:sldId id="318" r:id="rId43"/>
    <p:sldId id="319" r:id="rId44"/>
    <p:sldId id="335" r:id="rId45"/>
    <p:sldId id="273" r:id="rId46"/>
    <p:sldId id="321" r:id="rId47"/>
    <p:sldId id="322" r:id="rId48"/>
    <p:sldId id="323" r:id="rId49"/>
    <p:sldId id="274" r:id="rId50"/>
    <p:sldId id="275" r:id="rId51"/>
    <p:sldId id="286" r:id="rId52"/>
    <p:sldId id="324" r:id="rId53"/>
    <p:sldId id="320" r:id="rId54"/>
    <p:sldId id="294" r:id="rId55"/>
    <p:sldId id="331" r:id="rId56"/>
    <p:sldId id="290" r:id="rId57"/>
    <p:sldId id="291" r:id="rId58"/>
    <p:sldId id="325" r:id="rId59"/>
    <p:sldId id="292" r:id="rId60"/>
    <p:sldId id="326" r:id="rId61"/>
    <p:sldId id="336" r:id="rId62"/>
    <p:sldId id="277" r:id="rId63"/>
    <p:sldId id="276" r:id="rId64"/>
    <p:sldId id="338" r:id="rId65"/>
    <p:sldId id="339" r:id="rId66"/>
    <p:sldId id="279" r:id="rId67"/>
    <p:sldId id="327" r:id="rId68"/>
    <p:sldId id="278" r:id="rId69"/>
    <p:sldId id="328" r:id="rId70"/>
    <p:sldId id="332" r:id="rId71"/>
    <p:sldId id="337" r:id="rId72"/>
    <p:sldId id="289" r:id="rId73"/>
    <p:sldId id="283" r:id="rId74"/>
    <p:sldId id="284" r:id="rId75"/>
    <p:sldId id="285" r:id="rId76"/>
    <p:sldId id="295" r:id="rId77"/>
    <p:sldId id="282" r:id="rId78"/>
    <p:sldId id="263" r:id="rId79"/>
    <p:sldId id="257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488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3FD1-EC00-44F7-BA5C-047B14187B4C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18C9-72FD-4AF4-BEC1-F881750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54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3FD1-EC00-44F7-BA5C-047B14187B4C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18C9-72FD-4AF4-BEC1-F881750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3FD1-EC00-44F7-BA5C-047B14187B4C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18C9-72FD-4AF4-BEC1-F881750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2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3FD1-EC00-44F7-BA5C-047B14187B4C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18C9-72FD-4AF4-BEC1-F881750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9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3FD1-EC00-44F7-BA5C-047B14187B4C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18C9-72FD-4AF4-BEC1-F881750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2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3FD1-EC00-44F7-BA5C-047B14187B4C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18C9-72FD-4AF4-BEC1-F881750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5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3FD1-EC00-44F7-BA5C-047B14187B4C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18C9-72FD-4AF4-BEC1-F881750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2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3FD1-EC00-44F7-BA5C-047B14187B4C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18C9-72FD-4AF4-BEC1-F881750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2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3FD1-EC00-44F7-BA5C-047B14187B4C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18C9-72FD-4AF4-BEC1-F881750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2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3FD1-EC00-44F7-BA5C-047B14187B4C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18C9-72FD-4AF4-BEC1-F881750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7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3FD1-EC00-44F7-BA5C-047B14187B4C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18C9-72FD-4AF4-BEC1-F881750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2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A3FD1-EC00-44F7-BA5C-047B14187B4C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18C9-72FD-4AF4-BEC1-F881750B5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029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Y2z-zp_YI0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amazon.com/Reference-Manual-Woody-Plant-Propagation/dp/1604690046/ref=sr_1_1?ie=UTF8&amp;qid=1415305062&amp;sr=8-1&amp;keywords=the+reference+manual+of+woody+plant+propagation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amazon.com/Hartmann-Kesters-Plant-Propagation-Principles/dp/0135014492/ref=sr_1_1?ie=UTF8&amp;qid=1415305194&amp;sr=8-1&amp;keywords=plant+propagation+principles+and+practices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nsl.fs.fed.us/nsl_wpsm.html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06775"/>
            <a:ext cx="7772400" cy="1470025"/>
          </a:xfrm>
        </p:spPr>
        <p:txBody>
          <a:bodyPr>
            <a:noAutofit/>
          </a:bodyPr>
          <a:lstStyle/>
          <a:p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Plant Propagation</a:t>
            </a:r>
            <a:b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Snyder, OARDC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" y="380999"/>
            <a:ext cx="8040689" cy="115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34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382963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Sexual Propagation</a:t>
            </a:r>
          </a:p>
          <a:p>
            <a:pPr lvl="1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Seed</a:t>
            </a: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Asexual Propagation</a:t>
            </a:r>
          </a:p>
          <a:p>
            <a:pPr lvl="1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Cutting</a:t>
            </a:r>
          </a:p>
          <a:p>
            <a:pPr lvl="1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Grafting</a:t>
            </a:r>
          </a:p>
          <a:p>
            <a:pPr lvl="1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</a:p>
          <a:p>
            <a:pPr lvl="1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Layering</a:t>
            </a:r>
            <a:endParaRPr lang="en-US" sz="3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best meets your needs?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06305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r>
              <a:rPr lang="en-US" sz="19900" dirty="0">
                <a:latin typeface="Arial" panose="020B0604020202020204" pitchFamily="34" charset="0"/>
                <a:cs typeface="Arial" panose="020B0604020202020204" pitchFamily="34" charset="0"/>
              </a:rPr>
              <a:t>Seed</a:t>
            </a:r>
          </a:p>
        </p:txBody>
      </p:sp>
    </p:spTree>
    <p:extLst>
      <p:ext uri="{BB962C8B-B14F-4D97-AF65-F5344CB8AC3E}">
        <p14:creationId xmlns:p14="http://schemas.microsoft.com/office/powerpoint/2010/main" val="103197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20" y="352044"/>
            <a:ext cx="4119560" cy="615391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687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Seed Collection and Storage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73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3000" y="838200"/>
            <a:ext cx="6908800" cy="51816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734" y="2021715"/>
            <a:ext cx="3752761" cy="2814571"/>
          </a:xfr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4411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climatic 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geographic locality where seed is produced.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Red Maple (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Acer rubrum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from Ohio much 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than one from Florida.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2" b="46589"/>
          <a:stretch/>
        </p:blipFill>
        <p:spPr>
          <a:xfrm>
            <a:off x="914400" y="3962400"/>
            <a:ext cx="7315200" cy="255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Seed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Perhaps the most difficult aspect of seed collection is knowing </a:t>
            </a:r>
            <a:r>
              <a:rPr lang="en-US" dirty="0" smtClean="0">
                <a:solidFill>
                  <a:srgbClr val="FFFF00"/>
                </a:solidFill>
              </a:rPr>
              <a:t>when</a:t>
            </a:r>
            <a:r>
              <a:rPr lang="en-US" dirty="0" smtClean="0"/>
              <a:t> to collect. </a:t>
            </a:r>
          </a:p>
          <a:p>
            <a:r>
              <a:rPr lang="en-US" dirty="0" smtClean="0"/>
              <a:t>Seeds are ripe when there is no increase in fresh weight. 	</a:t>
            </a:r>
          </a:p>
          <a:p>
            <a:pPr lvl="1"/>
            <a:r>
              <a:rPr lang="en-US" dirty="0" smtClean="0"/>
              <a:t>Helpful to know the normal size of the fruit. </a:t>
            </a:r>
          </a:p>
          <a:p>
            <a:r>
              <a:rPr lang="en-US" dirty="0" smtClean="0"/>
              <a:t>Timing has to be just right</a:t>
            </a:r>
          </a:p>
          <a:p>
            <a:pPr lvl="1"/>
            <a:r>
              <a:rPr lang="en-US" dirty="0" smtClean="0"/>
              <a:t>Too soon, embryo might not be developed</a:t>
            </a:r>
          </a:p>
          <a:p>
            <a:pPr lvl="1"/>
            <a:r>
              <a:rPr lang="en-US" dirty="0" smtClean="0"/>
              <a:t>Too late, fruit may fall,</a:t>
            </a:r>
            <a:r>
              <a:rPr lang="en-US" dirty="0"/>
              <a:t> </a:t>
            </a:r>
            <a:r>
              <a:rPr lang="en-US" dirty="0" smtClean="0"/>
              <a:t>dehisce (split), shatter, or be eaten by animals.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Seed that dehisce may be placed in a paper bag in a </a:t>
            </a:r>
            <a:r>
              <a:rPr lang="en-US" dirty="0" smtClean="0">
                <a:solidFill>
                  <a:srgbClr val="FFFF00"/>
                </a:solidFill>
              </a:rPr>
              <a:t>warm</a:t>
            </a:r>
            <a:r>
              <a:rPr lang="en-US" dirty="0" smtClean="0"/>
              <a:t> location. </a:t>
            </a:r>
          </a:p>
          <a:p>
            <a:r>
              <a:rPr lang="en-US" dirty="0" smtClean="0"/>
              <a:t>Clean fleshy seed by rubbing them over a screen and rinsing away the pulp. </a:t>
            </a:r>
          </a:p>
          <a:p>
            <a:pPr lvl="1"/>
            <a:r>
              <a:rPr lang="en-US" dirty="0" smtClean="0"/>
              <a:t>Blender.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Dry</a:t>
            </a:r>
            <a:r>
              <a:rPr lang="en-US" dirty="0" smtClean="0"/>
              <a:t> seed thoroughly before storing.</a:t>
            </a:r>
          </a:p>
        </p:txBody>
      </p:sp>
    </p:spTree>
    <p:extLst>
      <p:ext uri="{BB962C8B-B14F-4D97-AF65-F5344CB8AC3E}">
        <p14:creationId xmlns:p14="http://schemas.microsoft.com/office/powerpoint/2010/main" val="201371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Place seed in airtight containers at </a:t>
            </a:r>
            <a:r>
              <a:rPr lang="en-US" dirty="0" smtClean="0">
                <a:solidFill>
                  <a:srgbClr val="FFFF00"/>
                </a:solidFill>
              </a:rPr>
              <a:t>low</a:t>
            </a:r>
            <a:r>
              <a:rPr lang="en-US" dirty="0" smtClean="0"/>
              <a:t> humidity and </a:t>
            </a:r>
            <a:r>
              <a:rPr lang="en-US" dirty="0" smtClean="0">
                <a:solidFill>
                  <a:srgbClr val="FFFF00"/>
                </a:solidFill>
              </a:rPr>
              <a:t>cool</a:t>
            </a:r>
            <a:r>
              <a:rPr lang="en-US" dirty="0" smtClean="0"/>
              <a:t> temperatures. (Refrigerator or freezer).</a:t>
            </a:r>
          </a:p>
          <a:p>
            <a:r>
              <a:rPr lang="en-US" dirty="0" smtClean="0"/>
              <a:t>Seeds are </a:t>
            </a:r>
            <a:r>
              <a:rPr lang="en-US" dirty="0" smtClean="0">
                <a:solidFill>
                  <a:srgbClr val="FFFF00"/>
                </a:solidFill>
              </a:rPr>
              <a:t>living</a:t>
            </a:r>
            <a:r>
              <a:rPr lang="en-US" dirty="0" smtClean="0"/>
              <a:t> organisms.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54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1470025"/>
          </a:xfrm>
        </p:spPr>
        <p:txBody>
          <a:bodyPr>
            <a:noAutofit/>
          </a:bodyPr>
          <a:lstStyle/>
          <a:p>
            <a:pPr lvl="2">
              <a:buClr>
                <a:schemeClr val="tx1"/>
              </a:buClr>
            </a:pPr>
            <a:r>
              <a:rPr lang="en-US" sz="4400" dirty="0" smtClean="0">
                <a:solidFill>
                  <a:schemeClr val="tx1"/>
                </a:solidFill>
              </a:rPr>
              <a:t/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5400" dirty="0" smtClean="0">
                <a:solidFill>
                  <a:srgbClr val="FFFF00"/>
                </a:solidFill>
              </a:rPr>
              <a:t>Physical</a:t>
            </a:r>
            <a:r>
              <a:rPr lang="en-US" sz="5400" dirty="0" smtClean="0">
                <a:solidFill>
                  <a:schemeClr val="tx1"/>
                </a:solidFill>
              </a:rPr>
              <a:t> dormancy</a:t>
            </a:r>
            <a:r>
              <a:rPr lang="en-US" sz="5400" dirty="0">
                <a:solidFill>
                  <a:schemeClr val="tx1"/>
                </a:solidFill>
              </a:rPr>
              <a:t/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rgbClr val="FFFF00"/>
                </a:solidFill>
              </a:rPr>
              <a:t>Physiological</a:t>
            </a:r>
            <a:r>
              <a:rPr lang="en-US" sz="5400" dirty="0">
                <a:solidFill>
                  <a:schemeClr val="tx1"/>
                </a:solidFill>
              </a:rPr>
              <a:t> dormancy</a:t>
            </a:r>
            <a:r>
              <a:rPr lang="en-US" sz="4400" dirty="0">
                <a:solidFill>
                  <a:schemeClr val="tx1"/>
                </a:solidFill>
              </a:rPr>
              <a:t/>
            </a:r>
            <a:br>
              <a:rPr lang="en-US" sz="4400" dirty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To clear up common </a:t>
            </a:r>
            <a:r>
              <a:rPr lang="en-US" sz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misconceptions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about plant propagation and </a:t>
            </a:r>
            <a:r>
              <a:rPr lang="en-US" sz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inspire 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you to try</a:t>
            </a:r>
            <a:r>
              <a:rPr lang="en-US" sz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it.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72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Stratification: the storing of seeds at </a:t>
            </a:r>
            <a:r>
              <a:rPr lang="en-US" dirty="0" smtClean="0">
                <a:solidFill>
                  <a:srgbClr val="FFFF00"/>
                </a:solidFill>
              </a:rPr>
              <a:t>low</a:t>
            </a:r>
            <a:r>
              <a:rPr lang="en-US" dirty="0" smtClean="0"/>
              <a:t> temperatures under </a:t>
            </a:r>
            <a:r>
              <a:rPr lang="en-US" dirty="0" smtClean="0">
                <a:solidFill>
                  <a:srgbClr val="FFFF00"/>
                </a:solidFill>
              </a:rPr>
              <a:t>moist</a:t>
            </a:r>
            <a:r>
              <a:rPr lang="en-US" dirty="0" smtClean="0"/>
              <a:t> conditions in order to break dormancy.</a:t>
            </a:r>
          </a:p>
          <a:p>
            <a:pPr lvl="1"/>
            <a:r>
              <a:rPr lang="en-US" dirty="0" smtClean="0"/>
              <a:t>Unifies and hastens germination of some species</a:t>
            </a:r>
          </a:p>
          <a:p>
            <a:r>
              <a:rPr lang="en-US" dirty="0" smtClean="0"/>
              <a:t>After-ripening: the time required for seed in warm storage to lose dormancy, or to finish developing.</a:t>
            </a:r>
          </a:p>
          <a:p>
            <a:r>
              <a:rPr lang="en-US" dirty="0" smtClean="0"/>
              <a:t>Scarification: the breaking, scratching or softening of the </a:t>
            </a:r>
            <a:r>
              <a:rPr lang="en-US" dirty="0" smtClean="0">
                <a:solidFill>
                  <a:srgbClr val="FFFF00"/>
                </a:solidFill>
              </a:rPr>
              <a:t>seed coat</a:t>
            </a:r>
            <a:r>
              <a:rPr lang="en-US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49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82" y="265509"/>
            <a:ext cx="4745236" cy="6326982"/>
          </a:xfrm>
        </p:spPr>
      </p:pic>
    </p:spTree>
    <p:extLst>
      <p:ext uri="{BB962C8B-B14F-4D97-AF65-F5344CB8AC3E}">
        <p14:creationId xmlns:p14="http://schemas.microsoft.com/office/powerpoint/2010/main" val="50428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does the seed </a:t>
            </a:r>
            <a:r>
              <a:rPr lang="en-US" sz="4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mature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much time is needed for </a:t>
            </a:r>
          </a:p>
          <a:p>
            <a:pPr marL="0" indent="0">
              <a:buNone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after-ripening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or 	</a:t>
            </a:r>
            <a:r>
              <a:rPr lang="en-US" sz="4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stratification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soon do the seeds </a:t>
            </a:r>
            <a:r>
              <a:rPr 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germinate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282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Growing Seeds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01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Germination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Performed to determine the percentage of </a:t>
            </a:r>
            <a:r>
              <a:rPr lang="en-US" dirty="0" smtClean="0">
                <a:solidFill>
                  <a:srgbClr val="FFFF00"/>
                </a:solidFill>
              </a:rPr>
              <a:t>viable</a:t>
            </a:r>
            <a:r>
              <a:rPr lang="en-US" dirty="0" smtClean="0"/>
              <a:t> seed.</a:t>
            </a:r>
          </a:p>
          <a:p>
            <a:r>
              <a:rPr lang="en-US" dirty="0" smtClean="0"/>
              <a:t>If percentage is less than 70, purchase new seed.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9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most important factors in germination: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</a:t>
            </a:r>
          </a:p>
          <a:p>
            <a:r>
              <a:rPr lang="en-US" dirty="0" smtClean="0"/>
              <a:t>Oxygen</a:t>
            </a:r>
          </a:p>
          <a:p>
            <a:r>
              <a:rPr lang="en-US" dirty="0" smtClean="0"/>
              <a:t>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7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Medium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Affects the germination factors. </a:t>
            </a:r>
          </a:p>
          <a:p>
            <a:r>
              <a:rPr lang="en-US" dirty="0" smtClean="0"/>
              <a:t>Must be moist </a:t>
            </a:r>
            <a:r>
              <a:rPr lang="en-US" dirty="0" smtClean="0">
                <a:solidFill>
                  <a:srgbClr val="FFFF00"/>
                </a:solidFill>
              </a:rPr>
              <a:t>but</a:t>
            </a:r>
            <a:r>
              <a:rPr lang="en-US" dirty="0" smtClean="0"/>
              <a:t> well drained. </a:t>
            </a:r>
          </a:p>
          <a:p>
            <a:pPr lvl="1"/>
            <a:r>
              <a:rPr lang="en-US" dirty="0" smtClean="0"/>
              <a:t>Typical components</a:t>
            </a:r>
          </a:p>
          <a:p>
            <a:pPr lvl="2"/>
            <a:r>
              <a:rPr lang="en-US" dirty="0" smtClean="0"/>
              <a:t>Peat</a:t>
            </a:r>
          </a:p>
          <a:p>
            <a:pPr lvl="2"/>
            <a:r>
              <a:rPr lang="en-US" dirty="0" smtClean="0"/>
              <a:t>Perlite</a:t>
            </a:r>
          </a:p>
          <a:p>
            <a:pPr lvl="2"/>
            <a:r>
              <a:rPr lang="en-US" dirty="0" smtClean="0"/>
              <a:t>Vermiculite</a:t>
            </a:r>
          </a:p>
          <a:p>
            <a:r>
              <a:rPr lang="en-US" dirty="0" smtClean="0"/>
              <a:t>Regular fertilizer applications are necessary.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Seedling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Transplant into larger containers (if needed) once seedlings have first true leaves.</a:t>
            </a:r>
          </a:p>
          <a:p>
            <a:r>
              <a:rPr lang="en-US" dirty="0" smtClean="0"/>
              <a:t>Keep soil </a:t>
            </a:r>
            <a:r>
              <a:rPr lang="en-US" dirty="0" smtClean="0">
                <a:solidFill>
                  <a:srgbClr val="FFFF00"/>
                </a:solidFill>
              </a:rPr>
              <a:t>evenly</a:t>
            </a:r>
            <a:r>
              <a:rPr lang="en-US" dirty="0" smtClean="0"/>
              <a:t> moist. Allow surface to </a:t>
            </a:r>
            <a:r>
              <a:rPr lang="en-US" dirty="0" smtClean="0">
                <a:solidFill>
                  <a:srgbClr val="FFFF00"/>
                </a:solidFill>
              </a:rPr>
              <a:t>dry</a:t>
            </a:r>
            <a:r>
              <a:rPr lang="en-US" dirty="0" smtClean="0"/>
              <a:t> between </a:t>
            </a:r>
            <a:r>
              <a:rPr lang="en-US" dirty="0" err="1" smtClean="0"/>
              <a:t>waterings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Roots need </a:t>
            </a:r>
            <a:r>
              <a:rPr lang="en-US" dirty="0" smtClean="0">
                <a:solidFill>
                  <a:srgbClr val="FFFF00"/>
                </a:solidFill>
              </a:rPr>
              <a:t>oxygen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FF00"/>
                </a:solidFill>
              </a:rPr>
              <a:t>water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0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7" t="27369" r="12099" b="9202"/>
          <a:stretch/>
        </p:blipFill>
        <p:spPr>
          <a:xfrm>
            <a:off x="2462323" y="886086"/>
            <a:ext cx="4219354" cy="5085829"/>
          </a:xfrm>
        </p:spPr>
      </p:pic>
    </p:spTree>
    <p:extLst>
      <p:ext uri="{BB962C8B-B14F-4D97-AF65-F5344CB8AC3E}">
        <p14:creationId xmlns:p14="http://schemas.microsoft.com/office/powerpoint/2010/main" val="125858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Temperature</a:t>
            </a:r>
          </a:p>
          <a:p>
            <a:pPr lvl="1"/>
            <a:r>
              <a:rPr lang="en-US" dirty="0" smtClean="0"/>
              <a:t>Day: 65-70</a:t>
            </a:r>
          </a:p>
          <a:p>
            <a:pPr lvl="1"/>
            <a:r>
              <a:rPr lang="en-US" dirty="0" smtClean="0"/>
              <a:t>Night: 55-60</a:t>
            </a:r>
          </a:p>
          <a:p>
            <a:pPr lvl="1"/>
            <a:r>
              <a:rPr lang="en-US" dirty="0" smtClean="0"/>
              <a:t>10-15 degree difference is ideal for plant growth. </a:t>
            </a:r>
          </a:p>
          <a:p>
            <a:r>
              <a:rPr lang="en-US" dirty="0" smtClean="0"/>
              <a:t>Light</a:t>
            </a:r>
          </a:p>
          <a:p>
            <a:pPr lvl="1"/>
            <a:r>
              <a:rPr lang="en-US" dirty="0" smtClean="0"/>
              <a:t>Bright light such as direct sun is needed right after germination. </a:t>
            </a:r>
          </a:p>
        </p:txBody>
      </p:sp>
    </p:spTree>
    <p:extLst>
      <p:ext uri="{BB962C8B-B14F-4D97-AF65-F5344CB8AC3E}">
        <p14:creationId xmlns:p14="http://schemas.microsoft.com/office/powerpoint/2010/main" val="269515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from personal </a:t>
            </a:r>
            <a:r>
              <a:rPr lang="en-US" sz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8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Harden seedlings off by allowing them to gradually be exposed to outdoor conditions.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13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If you collected seeds in the fall, what would you do to get them to germinate?</a:t>
            </a:r>
          </a:p>
          <a:p>
            <a:r>
              <a:rPr lang="en-US" dirty="0" smtClean="0"/>
              <a:t>Why are water and oxygen so important to root growth? What happens if you have too much of one?</a:t>
            </a:r>
          </a:p>
          <a:p>
            <a:r>
              <a:rPr lang="en-US" dirty="0" smtClean="0"/>
              <a:t>Would you rather grow redbud seed from Ohio or from Oklahoma? Why?</a:t>
            </a:r>
          </a:p>
        </p:txBody>
      </p:sp>
    </p:spTree>
    <p:extLst>
      <p:ext uri="{BB962C8B-B14F-4D97-AF65-F5344CB8AC3E}">
        <p14:creationId xmlns:p14="http://schemas.microsoft.com/office/powerpoint/2010/main" val="2164763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r>
              <a:rPr lang="en-US" sz="16600" dirty="0" smtClean="0">
                <a:latin typeface="Arial" panose="020B0604020202020204" pitchFamily="34" charset="0"/>
                <a:cs typeface="Arial" panose="020B0604020202020204" pitchFamily="34" charset="0"/>
              </a:rPr>
              <a:t>Cuttings</a:t>
            </a:r>
            <a:endParaRPr lang="en-US" sz="1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10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8946" y="1611709"/>
            <a:ext cx="4846109" cy="3634582"/>
          </a:xfrm>
        </p:spPr>
      </p:pic>
    </p:spTree>
    <p:extLst>
      <p:ext uri="{BB962C8B-B14F-4D97-AF65-F5344CB8AC3E}">
        <p14:creationId xmlns:p14="http://schemas.microsoft.com/office/powerpoint/2010/main" val="104629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plants can be generated from plant pieces because all plant parts contain cells that can duplicate all other plant cells. </a:t>
            </a:r>
          </a:p>
          <a:p>
            <a:pPr lvl="1"/>
            <a:r>
              <a:rPr lang="en-US" dirty="0" smtClean="0"/>
              <a:t>Parenchyma cells</a:t>
            </a:r>
          </a:p>
          <a:p>
            <a:r>
              <a:rPr lang="en-US" smtClean="0"/>
              <a:t>Why Cuttings?</a:t>
            </a:r>
            <a:endParaRPr lang="en-US" dirty="0" smtClean="0"/>
          </a:p>
          <a:p>
            <a:pPr lvl="1"/>
            <a:r>
              <a:rPr lang="en-US" dirty="0" smtClean="0"/>
              <a:t>Produce genetically </a:t>
            </a:r>
            <a:r>
              <a:rPr lang="en-US" dirty="0" smtClean="0">
                <a:solidFill>
                  <a:srgbClr val="FFFF00"/>
                </a:solidFill>
              </a:rPr>
              <a:t>identical</a:t>
            </a:r>
            <a:r>
              <a:rPr lang="en-US" dirty="0" smtClean="0"/>
              <a:t> (and therefore uniform) plants. </a:t>
            </a:r>
          </a:p>
          <a:p>
            <a:pPr lvl="1"/>
            <a:r>
              <a:rPr lang="en-US" dirty="0" smtClean="0"/>
              <a:t>Cheaper than grafting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51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Softwood: tissue is very 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(easily bruised), with a gradation of leaf sizes (end leaves are smallest).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Semi-hardwood: Leaves are 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mature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wood is firm.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Hardwood: taken during dormancy.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Stem Cuttings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8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to take the cuttings</a:t>
            </a:r>
          </a:p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does it take for the cuttings to root?</a:t>
            </a:r>
          </a:p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After-care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06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cuttings from healthy, vigorous plants. </a:t>
            </a:r>
          </a:p>
          <a:p>
            <a:r>
              <a:rPr lang="en-US" dirty="0" smtClean="0"/>
              <a:t>Collect from the current season’s growth (Juvenile tissue works best). </a:t>
            </a:r>
          </a:p>
          <a:p>
            <a:r>
              <a:rPr lang="en-US" dirty="0" smtClean="0"/>
              <a:t>Avoid collecting during flowering.</a:t>
            </a:r>
          </a:p>
          <a:p>
            <a:r>
              <a:rPr lang="en-US" dirty="0" smtClean="0"/>
              <a:t>Morning is best to take cuttings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4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Cutting should be 3-6” long with about 6 sets of leaves. </a:t>
            </a:r>
          </a:p>
          <a:p>
            <a:r>
              <a:rPr lang="en-US" dirty="0" smtClean="0"/>
              <a:t>Remove bottom 1/3 of leaves</a:t>
            </a:r>
          </a:p>
          <a:p>
            <a:r>
              <a:rPr lang="en-US" dirty="0" smtClean="0"/>
              <a:t>Semi-hardwood and hardwood cuttings benefit from wounding (increases auxin intake). </a:t>
            </a:r>
          </a:p>
          <a:p>
            <a:r>
              <a:rPr lang="en-US" dirty="0" smtClean="0"/>
              <a:t>Dip in rooting compound</a:t>
            </a:r>
          </a:p>
          <a:p>
            <a:r>
              <a:rPr lang="en-US" dirty="0" smtClean="0"/>
              <a:t>Stick in well aerated medium (50:50 </a:t>
            </a:r>
            <a:r>
              <a:rPr lang="en-US" dirty="0" err="1" smtClean="0"/>
              <a:t>Peat:Perlite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3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Rooting Compounds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Auxin is applied to stimulate root production. </a:t>
            </a:r>
          </a:p>
          <a:p>
            <a:r>
              <a:rPr lang="en-US" dirty="0" smtClean="0"/>
              <a:t>Synthetics mimic naturally occurring auxins.</a:t>
            </a:r>
          </a:p>
          <a:p>
            <a:pPr lvl="1"/>
            <a:r>
              <a:rPr lang="en-US" dirty="0" smtClean="0"/>
              <a:t>IAA (Indole-3-acetic-acid)</a:t>
            </a:r>
          </a:p>
          <a:p>
            <a:pPr lvl="1"/>
            <a:r>
              <a:rPr lang="en-US" dirty="0" smtClean="0"/>
              <a:t>IBA (indole-3-butyric-acid)</a:t>
            </a:r>
          </a:p>
          <a:p>
            <a:pPr lvl="1"/>
            <a:r>
              <a:rPr lang="en-US" dirty="0" smtClean="0"/>
              <a:t>NAA (</a:t>
            </a:r>
            <a:r>
              <a:rPr lang="en-US" dirty="0" err="1" smtClean="0"/>
              <a:t>Naphthaleneacetic</a:t>
            </a:r>
            <a:r>
              <a:rPr lang="en-US" dirty="0" smtClean="0"/>
              <a:t> acid)</a:t>
            </a:r>
          </a:p>
          <a:p>
            <a:r>
              <a:rPr lang="en-US" dirty="0" smtClean="0"/>
              <a:t>Available in liquid and powdered forms. </a:t>
            </a:r>
          </a:p>
          <a:p>
            <a:pPr lvl="1"/>
            <a:r>
              <a:rPr lang="en-US" dirty="0" smtClean="0"/>
              <a:t>Strength varies from species to species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86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>
            <a:noAutofit/>
          </a:bodyPr>
          <a:lstStyle/>
          <a:p>
            <a:pPr>
              <a:tabLst>
                <a:tab pos="3317875" algn="l"/>
              </a:tabLst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Plant propagation</a:t>
            </a:r>
            <a:r>
              <a:rPr lang="en-US" sz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always challenge you, but it doesn’t </a:t>
            </a:r>
            <a:r>
              <a:rPr lang="en-US" sz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have to be challenging.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07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Carbohydrates and auxins naturally accumulate in the wounded area. This leads to cell division and the formation of root primordia.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2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4" r="17627" b="1"/>
          <a:stretch/>
        </p:blipFill>
        <p:spPr>
          <a:xfrm>
            <a:off x="0" y="0"/>
            <a:ext cx="4612943" cy="68526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15920" r="14025"/>
          <a:stretch/>
        </p:blipFill>
        <p:spPr>
          <a:xfrm>
            <a:off x="4612942" y="0"/>
            <a:ext cx="45310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humidity</a:t>
            </a:r>
          </a:p>
          <a:p>
            <a:r>
              <a:rPr lang="en-US" dirty="0" smtClean="0"/>
              <a:t>Temperature between 65-77</a:t>
            </a:r>
            <a:r>
              <a:rPr lang="en-US" baseline="30000" dirty="0" smtClean="0"/>
              <a:t>o </a:t>
            </a:r>
            <a:r>
              <a:rPr lang="en-US" dirty="0" smtClean="0"/>
              <a:t>F</a:t>
            </a:r>
          </a:p>
          <a:p>
            <a:pPr lvl="1"/>
            <a:r>
              <a:rPr lang="en-US" dirty="0" smtClean="0"/>
              <a:t>Higher temps promote bud elongation and water loss from the leaves.</a:t>
            </a:r>
          </a:p>
          <a:p>
            <a:r>
              <a:rPr lang="en-US" dirty="0" smtClean="0"/>
              <a:t>Indirect sunlight</a:t>
            </a:r>
          </a:p>
          <a:p>
            <a:pPr lvl="1"/>
            <a:r>
              <a:rPr lang="en-US" dirty="0" smtClean="0"/>
              <a:t>Light is still needed for photosynthesis</a:t>
            </a:r>
          </a:p>
          <a:p>
            <a:pPr lvl="1"/>
            <a:r>
              <a:rPr lang="en-US" dirty="0" smtClean="0"/>
              <a:t>Too intense of a light can be detrimental to cuttings.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8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cuttings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Leaf or leaf with petiole may be used to generate new plants. </a:t>
            </a:r>
          </a:p>
          <a:p>
            <a:r>
              <a:rPr lang="en-US" dirty="0" smtClean="0"/>
              <a:t>Commonly used with begonia, African violet, and </a:t>
            </a:r>
            <a:r>
              <a:rPr lang="en-US" dirty="0" err="1" smtClean="0"/>
              <a:t>sanseveria</a:t>
            </a:r>
            <a:r>
              <a:rPr lang="en-US" dirty="0" smtClean="0"/>
              <a:t>.</a:t>
            </a:r>
          </a:p>
          <a:p>
            <a:r>
              <a:rPr lang="en-US" dirty="0" smtClean="0"/>
              <a:t>Hormone may or may not be needed.</a:t>
            </a:r>
          </a:p>
          <a:p>
            <a:r>
              <a:rPr lang="en-US" dirty="0" smtClean="0"/>
              <a:t>Insert leaf 1/3 of leaf into rooting media. </a:t>
            </a:r>
          </a:p>
          <a:p>
            <a:r>
              <a:rPr lang="en-US" dirty="0" smtClean="0"/>
              <a:t>Carefully divide new plantlets once formed.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2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plant structure makes cutting propagation possible (hint: cells).</a:t>
            </a:r>
          </a:p>
          <a:p>
            <a:r>
              <a:rPr lang="en-US" dirty="0" smtClean="0"/>
              <a:t>Why is it important to know how long something takes to root (think practically)?</a:t>
            </a:r>
          </a:p>
          <a:p>
            <a:r>
              <a:rPr lang="en-US" dirty="0" smtClean="0"/>
              <a:t>Why is a high-humidity environment important?</a:t>
            </a:r>
          </a:p>
          <a:p>
            <a:r>
              <a:rPr lang="en-US" dirty="0" smtClean="0"/>
              <a:t>What do auxins stimulate in the basal end of the cutting?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5605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r>
              <a:rPr lang="en-US" sz="16600" dirty="0" smtClean="0">
                <a:latin typeface="Arial" panose="020B0604020202020204" pitchFamily="34" charset="0"/>
                <a:cs typeface="Arial" panose="020B0604020202020204" pitchFamily="34" charset="0"/>
              </a:rPr>
              <a:t>Grafting</a:t>
            </a:r>
            <a:endParaRPr lang="en-US" sz="1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90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r>
              <a:rPr lang="en-US" b="1" dirty="0"/>
              <a:t>Grafting:</a:t>
            </a:r>
            <a:r>
              <a:rPr lang="en-US" dirty="0"/>
              <a:t> The process of </a:t>
            </a:r>
            <a:r>
              <a:rPr lang="en-US" dirty="0">
                <a:solidFill>
                  <a:srgbClr val="FFFF00"/>
                </a:solidFill>
              </a:rPr>
              <a:t>joining</a:t>
            </a:r>
            <a:r>
              <a:rPr lang="en-US" dirty="0"/>
              <a:t> two plants or plant parts together in such a manner that they will </a:t>
            </a:r>
            <a:r>
              <a:rPr lang="en-US" dirty="0">
                <a:solidFill>
                  <a:srgbClr val="FFFF00"/>
                </a:solidFill>
              </a:rPr>
              <a:t>unite</a:t>
            </a:r>
            <a:r>
              <a:rPr lang="en-US" dirty="0"/>
              <a:t> and continue their growth as one. </a:t>
            </a:r>
          </a:p>
          <a:p>
            <a:r>
              <a:rPr lang="en-US" b="1" dirty="0"/>
              <a:t>Scion:</a:t>
            </a:r>
            <a:r>
              <a:rPr lang="en-US" dirty="0"/>
              <a:t> a short </a:t>
            </a:r>
            <a:r>
              <a:rPr lang="en-US" dirty="0">
                <a:solidFill>
                  <a:srgbClr val="FFFF00"/>
                </a:solidFill>
              </a:rPr>
              <a:t>stem piece </a:t>
            </a:r>
            <a:r>
              <a:rPr lang="en-US" dirty="0"/>
              <a:t>with two or more buds and is that part of the graft combination which develops into the top (shoot) of the plant.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15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Rootstock/understock:</a:t>
            </a:r>
            <a:r>
              <a:rPr lang="en-US" dirty="0"/>
              <a:t> The lower part that becomes the </a:t>
            </a:r>
            <a:r>
              <a:rPr lang="en-US" dirty="0">
                <a:solidFill>
                  <a:srgbClr val="FFFF00"/>
                </a:solidFill>
              </a:rPr>
              <a:t>root system</a:t>
            </a:r>
            <a:r>
              <a:rPr lang="en-US" dirty="0"/>
              <a:t>. Can be seedling or clonal in origin.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84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Why Graft</a:t>
            </a:r>
            <a:r>
              <a:rPr lang="en-US" b="1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Control </a:t>
            </a:r>
            <a:r>
              <a:rPr lang="en-US" dirty="0">
                <a:solidFill>
                  <a:srgbClr val="FFFF00"/>
                </a:solidFill>
              </a:rPr>
              <a:t>size</a:t>
            </a:r>
            <a:r>
              <a:rPr lang="en-US" dirty="0"/>
              <a:t> (dwarfing rootstocks)</a:t>
            </a:r>
          </a:p>
          <a:p>
            <a:pPr lvl="0"/>
            <a:r>
              <a:rPr lang="en-US" dirty="0"/>
              <a:t>Plant cannot be propagated other ways</a:t>
            </a:r>
          </a:p>
          <a:p>
            <a:pPr lvl="0"/>
            <a:r>
              <a:rPr lang="en-US" dirty="0"/>
              <a:t>Preserve a tree</a:t>
            </a:r>
          </a:p>
          <a:p>
            <a:pPr lvl="0"/>
            <a:r>
              <a:rPr lang="en-US" dirty="0"/>
              <a:t>Create unusual forms</a:t>
            </a:r>
          </a:p>
          <a:p>
            <a:pPr lvl="0"/>
            <a:r>
              <a:rPr lang="en-US" dirty="0"/>
              <a:t>Disease control</a:t>
            </a:r>
          </a:p>
        </p:txBody>
      </p:sp>
    </p:spTree>
    <p:extLst>
      <p:ext uri="{BB962C8B-B14F-4D97-AF65-F5344CB8AC3E}">
        <p14:creationId xmlns:p14="http://schemas.microsoft.com/office/powerpoint/2010/main" val="364042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the plant be produced by grafting?</a:t>
            </a:r>
          </a:p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are needed?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09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of propagation, </a:t>
            </a:r>
            <a:r>
              <a:rPr lang="en-US" sz="6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6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are big challenges…</a:t>
            </a:r>
          </a:p>
        </p:txBody>
      </p:sp>
    </p:spTree>
    <p:extLst>
      <p:ext uri="{BB962C8B-B14F-4D97-AF65-F5344CB8AC3E}">
        <p14:creationId xmlns:p14="http://schemas.microsoft.com/office/powerpoint/2010/main" val="268058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What </a:t>
            </a:r>
            <a:r>
              <a:rPr lang="en-US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of graft?</a:t>
            </a:r>
          </a:p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do you graft?</a:t>
            </a:r>
          </a:p>
          <a:p>
            <a:pPr lvl="1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Dormant 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Actively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49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Consider graft    </a:t>
            </a:r>
            <a:r>
              <a:rPr lang="en-US" sz="5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compatibility</a:t>
            </a:r>
          </a:p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of rootstock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to Graft </a:t>
            </a:r>
            <a:r>
              <a:rPr lang="en-US" b="1" dirty="0" smtClean="0"/>
              <a:t>onto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The </a:t>
            </a:r>
            <a:r>
              <a:rPr lang="en-US" dirty="0"/>
              <a:t>closer the plants are </a:t>
            </a:r>
            <a:r>
              <a:rPr lang="en-US" dirty="0">
                <a:solidFill>
                  <a:srgbClr val="FFFF00"/>
                </a:solidFill>
              </a:rPr>
              <a:t>related</a:t>
            </a:r>
            <a:r>
              <a:rPr lang="en-US" dirty="0"/>
              <a:t> taxonomically, the more likely the graft will be compatible.</a:t>
            </a:r>
          </a:p>
          <a:p>
            <a:pPr lvl="0"/>
            <a:r>
              <a:rPr lang="en-US" dirty="0"/>
              <a:t>Plants are generally grafted onto a rootstock of the </a:t>
            </a:r>
            <a:r>
              <a:rPr lang="en-US" dirty="0">
                <a:solidFill>
                  <a:srgbClr val="FFFF00"/>
                </a:solidFill>
              </a:rPr>
              <a:t>same</a:t>
            </a:r>
            <a:r>
              <a:rPr lang="en-US" dirty="0"/>
              <a:t> species/genera. </a:t>
            </a:r>
          </a:p>
          <a:p>
            <a:pPr lvl="1"/>
            <a:r>
              <a:rPr lang="en-US" dirty="0"/>
              <a:t>Ex. </a:t>
            </a:r>
            <a:r>
              <a:rPr lang="en-US" i="1" dirty="0"/>
              <a:t>Malus </a:t>
            </a:r>
            <a:r>
              <a:rPr lang="en-US" dirty="0"/>
              <a:t>‘Centennial’ grafted onto </a:t>
            </a:r>
            <a:r>
              <a:rPr lang="en-US" i="1" dirty="0"/>
              <a:t>Malus </a:t>
            </a:r>
            <a:r>
              <a:rPr lang="en-US" dirty="0"/>
              <a:t>spp.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94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Side veneer graft</a:t>
            </a:r>
            <a:endParaRPr lang="en-US" dirty="0" smtClean="0"/>
          </a:p>
          <a:p>
            <a:r>
              <a:rPr lang="en-US" dirty="0"/>
              <a:t>https://youtu.be/NY2z-zp_YI0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6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9" t="25073" r="19496" b="20150"/>
          <a:stretch/>
        </p:blipFill>
        <p:spPr bwMode="auto">
          <a:xfrm>
            <a:off x="1722475" y="264079"/>
            <a:ext cx="5699051" cy="407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4381222"/>
            <a:ext cx="3670300" cy="196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08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166019"/>
            <a:ext cx="3394472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46738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Grow-Straight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4746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66800" y="350957"/>
            <a:ext cx="7010400" cy="6156087"/>
            <a:chOff x="258726" y="320912"/>
            <a:chExt cx="7010400" cy="6156087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54" t="16289" r="26107" b="2299"/>
            <a:stretch/>
          </p:blipFill>
          <p:spPr>
            <a:xfrm>
              <a:off x="258726" y="320912"/>
              <a:ext cx="3280144" cy="615608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27" t="15217" r="13964" b="8986"/>
            <a:stretch/>
          </p:blipFill>
          <p:spPr>
            <a:xfrm>
              <a:off x="3535326" y="323918"/>
              <a:ext cx="3733800" cy="6153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82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4" b="13726"/>
          <a:stretch/>
        </p:blipFill>
        <p:spPr bwMode="auto">
          <a:xfrm>
            <a:off x="2125266" y="2114107"/>
            <a:ext cx="5169666" cy="240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6" b="18771"/>
          <a:stretch/>
        </p:blipFill>
        <p:spPr bwMode="auto">
          <a:xfrm>
            <a:off x="2126511" y="457200"/>
            <a:ext cx="5167176" cy="169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6637"/>
          <a:stretch/>
        </p:blipFill>
        <p:spPr>
          <a:xfrm>
            <a:off x="2126919" y="4476307"/>
            <a:ext cx="5166360" cy="19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2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6"/>
          <a:stretch/>
        </p:blipFill>
        <p:spPr>
          <a:xfrm rot="5400000">
            <a:off x="141058" y="163742"/>
            <a:ext cx="6225046" cy="62023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35697" b="28605"/>
          <a:stretch/>
        </p:blipFill>
        <p:spPr>
          <a:xfrm rot="5400000">
            <a:off x="3825506" y="1996706"/>
            <a:ext cx="5598042" cy="244814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3130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05" y="670719"/>
            <a:ext cx="8240791" cy="5516563"/>
          </a:xfrm>
        </p:spPr>
      </p:pic>
    </p:spTree>
    <p:extLst>
      <p:ext uri="{BB962C8B-B14F-4D97-AF65-F5344CB8AC3E}">
        <p14:creationId xmlns:p14="http://schemas.microsoft.com/office/powerpoint/2010/main" val="40980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BUT with a little </a:t>
            </a:r>
            <a:r>
              <a:rPr lang="en-US" sz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we can </a:t>
            </a:r>
            <a:r>
              <a:rPr lang="en-US" sz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eliminate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most of the challenges.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8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Grafts must be kept warm (between 40 and 70 degrees), humid, out of direct sunlight, and well-ventilated.</a:t>
            </a:r>
          </a:p>
          <a:p>
            <a:pPr lvl="0"/>
            <a:r>
              <a:rPr lang="en-US" dirty="0"/>
              <a:t>After graft has started to grow, cut rootstock back to just above graft union. </a:t>
            </a:r>
          </a:p>
          <a:p>
            <a:pPr lvl="1"/>
            <a:r>
              <a:rPr lang="en-US" dirty="0"/>
              <a:t>Promotes growth of scion.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6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What would you like to graft?</a:t>
            </a:r>
          </a:p>
          <a:p>
            <a:r>
              <a:rPr lang="en-US" sz="3600" dirty="0"/>
              <a:t>How have you seen grafting used?</a:t>
            </a:r>
          </a:p>
          <a:p>
            <a:r>
              <a:rPr lang="en-US" sz="3600" dirty="0" smtClean="0"/>
              <a:t>If no literature is available, how do to know what can be used as an understock?</a:t>
            </a:r>
          </a:p>
          <a:p>
            <a:r>
              <a:rPr lang="en-US" sz="3600" dirty="0" smtClean="0"/>
              <a:t>Removing the top of the understock does what to the scion?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99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613630"/>
            <a:ext cx="8229600" cy="1447800"/>
          </a:xfrm>
        </p:spPr>
        <p:txBody>
          <a:bodyPr>
            <a:noAutofit/>
          </a:bodyPr>
          <a:lstStyle/>
          <a:p>
            <a:r>
              <a:rPr lang="en-US" sz="16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sion</a:t>
            </a:r>
            <a:endParaRPr lang="en-US" sz="1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snyder.1062\AppData\Local\Microsoft\Windows\Temporary Internet Files\Content.IE5\579RAASY\F41591[1]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9462">
            <a:off x="3068656" y="680086"/>
            <a:ext cx="5829300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0600" y="2057400"/>
            <a:ext cx="373211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dirty="0" err="1">
                <a:latin typeface="Arial" panose="020B0604020202020204" pitchFamily="34" charset="0"/>
                <a:cs typeface="Arial" panose="020B0604020202020204" pitchFamily="34" charset="0"/>
              </a:rPr>
              <a:t>Divi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82449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The Best Time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Spring 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Fall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81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Usually done before growth begins in the spring or at the end of the growing season.</a:t>
            </a:r>
          </a:p>
          <a:p>
            <a:r>
              <a:rPr lang="en-US" dirty="0" smtClean="0"/>
              <a:t>Plants that bloom in the spring should be divided in the fall</a:t>
            </a:r>
          </a:p>
          <a:p>
            <a:r>
              <a:rPr lang="en-US" dirty="0" smtClean="0"/>
              <a:t>Plants that bloom in the fall should be divided in the spring.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7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Divide perennials when the center of the clump begins to die out.</a:t>
            </a:r>
          </a:p>
          <a:p>
            <a:r>
              <a:rPr lang="en-US" dirty="0" smtClean="0"/>
              <a:t>Useful for propagating small quantities of plants.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11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r>
              <a:rPr lang="en-US" sz="13800" dirty="0" smtClean="0">
                <a:latin typeface="Arial" panose="020B0604020202020204" pitchFamily="34" charset="0"/>
                <a:cs typeface="Arial" panose="020B0604020202020204" pitchFamily="34" charset="0"/>
              </a:rPr>
              <a:t>Layering</a:t>
            </a:r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78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form of rooting cuttings in which adventitious roots are initiated on a stem while still </a:t>
            </a:r>
            <a:r>
              <a:rPr lang="en-US" dirty="0" smtClean="0">
                <a:solidFill>
                  <a:srgbClr val="FFFF00"/>
                </a:solidFill>
              </a:rPr>
              <a:t>attached</a:t>
            </a:r>
            <a:r>
              <a:rPr lang="en-US" dirty="0" smtClean="0"/>
              <a:t> to the plant. </a:t>
            </a:r>
          </a:p>
          <a:p>
            <a:r>
              <a:rPr lang="en-US" dirty="0" smtClean="0"/>
              <a:t>The rooted layer is removed once it has its </a:t>
            </a:r>
            <a:r>
              <a:rPr lang="en-US" dirty="0" smtClean="0">
                <a:solidFill>
                  <a:srgbClr val="FFFF00"/>
                </a:solidFill>
              </a:rPr>
              <a:t>own</a:t>
            </a:r>
            <a:r>
              <a:rPr lang="en-US" dirty="0" smtClean="0"/>
              <a:t> root system.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62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the plant </a:t>
            </a:r>
            <a:r>
              <a:rPr lang="en-US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to layering?</a:t>
            </a:r>
          </a:p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will it take?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10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Bend branch to the ground (in early spring or fall). </a:t>
            </a:r>
          </a:p>
          <a:p>
            <a:r>
              <a:rPr lang="en-US" dirty="0" smtClean="0"/>
              <a:t>Sometime the stem is wounded and rooting compound applied.</a:t>
            </a:r>
          </a:p>
          <a:p>
            <a:r>
              <a:rPr lang="en-US" dirty="0" smtClean="0"/>
              <a:t>Pin stem to ground</a:t>
            </a:r>
          </a:p>
          <a:p>
            <a:r>
              <a:rPr lang="en-US" dirty="0" smtClean="0"/>
              <a:t>Cover portion of stem with soil, compost, or mulch. </a:t>
            </a:r>
          </a:p>
          <a:p>
            <a:r>
              <a:rPr lang="en-US" dirty="0" smtClean="0"/>
              <a:t>Do not cover tip of branch.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7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What has your experience with plant propagation been?</a:t>
            </a:r>
          </a:p>
          <a:p>
            <a:r>
              <a:rPr lang="en-US" sz="4000" dirty="0" smtClean="0"/>
              <a:t>How would you describe your success with plant propagation?</a:t>
            </a:r>
          </a:p>
          <a:p>
            <a:r>
              <a:rPr lang="en-US" sz="4000" dirty="0" smtClean="0"/>
              <a:t>What fascinates you most about plant propagation?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484847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48"/>
            <a:ext cx="5105400" cy="68072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22" y="762000"/>
            <a:ext cx="3855493" cy="514065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936798" y="916643"/>
            <a:ext cx="3621554" cy="2797136"/>
          </a:xfrm>
          <a:custGeom>
            <a:avLst/>
            <a:gdLst>
              <a:gd name="connsiteX0" fmla="*/ 3621554 w 3621554"/>
              <a:gd name="connsiteY0" fmla="*/ 202473 h 2797136"/>
              <a:gd name="connsiteX1" fmla="*/ 2652563 w 3621554"/>
              <a:gd name="connsiteY1" fmla="*/ 1976682 h 2797136"/>
              <a:gd name="connsiteX2" fmla="*/ 2133948 w 3621554"/>
              <a:gd name="connsiteY2" fmla="*/ 2768253 h 2797136"/>
              <a:gd name="connsiteX3" fmla="*/ 1547095 w 3621554"/>
              <a:gd name="connsiteY3" fmla="*/ 2549888 h 2797136"/>
              <a:gd name="connsiteX4" fmla="*/ 1096718 w 3621554"/>
              <a:gd name="connsiteY4" fmla="*/ 1840205 h 2797136"/>
              <a:gd name="connsiteX5" fmla="*/ 100432 w 3621554"/>
              <a:gd name="connsiteY5" fmla="*/ 161530 h 2797136"/>
              <a:gd name="connsiteX6" fmla="*/ 86784 w 3621554"/>
              <a:gd name="connsiteY6" fmla="*/ 161530 h 279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1554" h="2797136">
                <a:moveTo>
                  <a:pt x="3621554" y="202473"/>
                </a:moveTo>
                <a:cubicBezTo>
                  <a:pt x="3261025" y="875762"/>
                  <a:pt x="2900497" y="1549052"/>
                  <a:pt x="2652563" y="1976682"/>
                </a:cubicBezTo>
                <a:cubicBezTo>
                  <a:pt x="2404629" y="2404312"/>
                  <a:pt x="2318193" y="2672719"/>
                  <a:pt x="2133948" y="2768253"/>
                </a:cubicBezTo>
                <a:cubicBezTo>
                  <a:pt x="1949703" y="2863787"/>
                  <a:pt x="1719967" y="2704563"/>
                  <a:pt x="1547095" y="2549888"/>
                </a:cubicBezTo>
                <a:cubicBezTo>
                  <a:pt x="1374223" y="2395213"/>
                  <a:pt x="1337829" y="2238265"/>
                  <a:pt x="1096718" y="1840205"/>
                </a:cubicBezTo>
                <a:cubicBezTo>
                  <a:pt x="855607" y="1442145"/>
                  <a:pt x="268754" y="441309"/>
                  <a:pt x="100432" y="161530"/>
                </a:cubicBezTo>
                <a:cubicBezTo>
                  <a:pt x="-67890" y="-118249"/>
                  <a:pt x="9447" y="21640"/>
                  <a:pt x="86784" y="161530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371600" y="3713779"/>
            <a:ext cx="838200" cy="8582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943100" y="3962400"/>
            <a:ext cx="625807" cy="12192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524000" y="3866179"/>
            <a:ext cx="838200" cy="9541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305050" y="4224776"/>
            <a:ext cx="419100" cy="119111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94203" y="4323379"/>
            <a:ext cx="487197" cy="8582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895600" y="4323379"/>
            <a:ext cx="54307" cy="11630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99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you know when it is time to divide a plant?</a:t>
            </a:r>
          </a:p>
          <a:p>
            <a:r>
              <a:rPr lang="en-US" dirty="0" smtClean="0"/>
              <a:t>How do you know if a plant might layer successfully?</a:t>
            </a:r>
          </a:p>
          <a:p>
            <a:r>
              <a:rPr lang="en-US" dirty="0" smtClean="0"/>
              <a:t>What have you seen layer naturally?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7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r>
              <a:rPr lang="en-US" sz="11500" dirty="0" smtClean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85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The Reference Manual of Woody Plant Propagation</a:t>
            </a:r>
            <a:endParaRPr lang="en-US" sz="4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20" y="2819400"/>
            <a:ext cx="3794760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1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/>
          <a:lstStyle/>
          <a:p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Plant Propagation: Principles and Practices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20" y="2819400"/>
            <a:ext cx="3794760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7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hlinkClick r:id="rId2"/>
              </a:rPr>
              <a:t>The Woody Plant Seed Manual (USFS)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20" y="2819400"/>
            <a:ext cx="3794760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7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4800600"/>
            <a:ext cx="2286000" cy="776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</a:t>
            </a:r>
            <a:r>
              <a:rPr lang="en-US" dirty="0" smtClean="0"/>
              <a:t>pps.org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013" y="2376488"/>
            <a:ext cx="50639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93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Plant propagation will </a:t>
            </a:r>
            <a:r>
              <a:rPr lang="en-US" sz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challenge you, but it </a:t>
            </a:r>
            <a:r>
              <a:rPr lang="en-US" sz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doesn’t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always have to be </a:t>
            </a:r>
            <a:r>
              <a:rPr lang="en-US" sz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challenging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4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The biggest challenge is </a:t>
            </a:r>
            <a:r>
              <a:rPr lang="en-US" sz="6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4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" y="380999"/>
            <a:ext cx="8040689" cy="115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Paul Snyder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 Assistant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Food, Agricultural, and Environmental Sciences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Ohio Agricultural Research and Development Center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Secrest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Arboretum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Administration, 1680 Madison Avenue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Wooster, Ohio 44691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snyder.1062@osu.edu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Secrest.osu.edu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55" y="5427619"/>
            <a:ext cx="493776" cy="49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4" t="11211" r="26302"/>
          <a:stretch/>
        </p:blipFill>
        <p:spPr bwMode="auto">
          <a:xfrm>
            <a:off x="551656" y="5427619"/>
            <a:ext cx="512931" cy="74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22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Variety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“A 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of plants 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subordinate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to a species. The term is assigned to individuals displaying rather marked 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in nature. The 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are inheritable and reproduce 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true-to-type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generations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Dirr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Manual of Woody Landscape Plants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31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Cultivar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2" indent="0" algn="ctr">
              <a:buNone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“Any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variety of a plant, originating through cloning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or hybridization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known 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cultivation…in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sexually propagated plants, a cultivar is a 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pure line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(for self-pollinated plants) or, for cross-pollinated plants, a 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that is genetically 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distinguishable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marL="914400" lvl="3" indent="-457200"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Webster’s Dictionary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</TotalTime>
  <Words>1511</Words>
  <Application>Microsoft Office PowerPoint</Application>
  <PresentationFormat>On-screen Show (4:3)</PresentationFormat>
  <Paragraphs>208</Paragraphs>
  <Slides>79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Plant Propagation  Paul Snyder, OARDC</vt:lpstr>
      <vt:lpstr>To clear up common misconceptions about plant propagation and inspire you to try it.</vt:lpstr>
      <vt:lpstr>Provide information and resources from personal experience.</vt:lpstr>
      <vt:lpstr>Plant propagation will always challenge you, but it doesn’t always have to be challenging.</vt:lpstr>
      <vt:lpstr>Type of propagation, time and environment are big challenges…</vt:lpstr>
      <vt:lpstr>BUT with a little understanding we can eliminate most of the challenges.</vt:lpstr>
      <vt:lpstr>Discuss</vt:lpstr>
      <vt:lpstr>Variety</vt:lpstr>
      <vt:lpstr>Cultivar</vt:lpstr>
      <vt:lpstr>What method best meets your needs?</vt:lpstr>
      <vt:lpstr>Seed</vt:lpstr>
      <vt:lpstr>PowerPoint Presentation</vt:lpstr>
      <vt:lpstr>Seed Collection and Storage</vt:lpstr>
      <vt:lpstr>PowerPoint Presentation</vt:lpstr>
      <vt:lpstr>Provenance</vt:lpstr>
      <vt:lpstr>Collecting Seed</vt:lpstr>
      <vt:lpstr>PowerPoint Presentation</vt:lpstr>
      <vt:lpstr>Seed Storage</vt:lpstr>
      <vt:lpstr> Physical dormancy Physiological dormancy </vt:lpstr>
      <vt:lpstr>PowerPoint Presentation</vt:lpstr>
      <vt:lpstr>PowerPoint Presentation</vt:lpstr>
      <vt:lpstr>PowerPoint Presentation</vt:lpstr>
      <vt:lpstr>Growing Seeds</vt:lpstr>
      <vt:lpstr>Germination Test</vt:lpstr>
      <vt:lpstr>Three most important factors in germination:</vt:lpstr>
      <vt:lpstr>Growing Medium</vt:lpstr>
      <vt:lpstr>Seedling Care</vt:lpstr>
      <vt:lpstr>PowerPoint Presentation</vt:lpstr>
      <vt:lpstr>PowerPoint Presentation</vt:lpstr>
      <vt:lpstr>PowerPoint Presentation</vt:lpstr>
      <vt:lpstr>Discuss</vt:lpstr>
      <vt:lpstr>Cuttings</vt:lpstr>
      <vt:lpstr>PowerPoint Presentation</vt:lpstr>
      <vt:lpstr>PowerPoint Presentation</vt:lpstr>
      <vt:lpstr>Stem Cuttings</vt:lpstr>
      <vt:lpstr>PowerPoint Presentation</vt:lpstr>
      <vt:lpstr>PowerPoint Presentation</vt:lpstr>
      <vt:lpstr>PowerPoint Presentation</vt:lpstr>
      <vt:lpstr>Rooting Compounds</vt:lpstr>
      <vt:lpstr>PowerPoint Presentation</vt:lpstr>
      <vt:lpstr>PowerPoint Presentation</vt:lpstr>
      <vt:lpstr>Care</vt:lpstr>
      <vt:lpstr>Leaf cuttings</vt:lpstr>
      <vt:lpstr>Discuss</vt:lpstr>
      <vt:lpstr>Grafting</vt:lpstr>
      <vt:lpstr>PowerPoint Presentation</vt:lpstr>
      <vt:lpstr>PowerPoint Presentation</vt:lpstr>
      <vt:lpstr>Why Graft?</vt:lpstr>
      <vt:lpstr>PowerPoint Presentation</vt:lpstr>
      <vt:lpstr>PowerPoint Presentation</vt:lpstr>
      <vt:lpstr>PowerPoint Presentation</vt:lpstr>
      <vt:lpstr>What to Graft onto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Care</vt:lpstr>
      <vt:lpstr>Discuss</vt:lpstr>
      <vt:lpstr>sion</vt:lpstr>
      <vt:lpstr>The Best Time</vt:lpstr>
      <vt:lpstr>PowerPoint Presentation</vt:lpstr>
      <vt:lpstr>PowerPoint Presentation</vt:lpstr>
      <vt:lpstr>Layering</vt:lpstr>
      <vt:lpstr>PowerPoint Presentation</vt:lpstr>
      <vt:lpstr>PowerPoint Presentation</vt:lpstr>
      <vt:lpstr>The Process</vt:lpstr>
      <vt:lpstr>PowerPoint Presentation</vt:lpstr>
      <vt:lpstr>Discuss</vt:lpstr>
      <vt:lpstr>Resources</vt:lpstr>
      <vt:lpstr>PowerPoint Presentation</vt:lpstr>
      <vt:lpstr>PowerPoint Presentation</vt:lpstr>
      <vt:lpstr>PowerPoint Presentation</vt:lpstr>
      <vt:lpstr>PowerPoint Presentation</vt:lpstr>
      <vt:lpstr>Plant propagation will always challenge you, but it doesn’t always have to be challenging.</vt:lpstr>
      <vt:lpstr>The biggest challenge is you.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propagation will always challenge you, but it doesn’t have to be challenging.</dc:title>
  <dc:creator>Windows User</dc:creator>
  <cp:lastModifiedBy>Windows User</cp:lastModifiedBy>
  <cp:revision>57</cp:revision>
  <dcterms:created xsi:type="dcterms:W3CDTF">2014-11-04T14:28:51Z</dcterms:created>
  <dcterms:modified xsi:type="dcterms:W3CDTF">2016-03-31T15:53:50Z</dcterms:modified>
</cp:coreProperties>
</file>