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8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0" y="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00611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8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05980"/>
            <a:ext cx="1905000" cy="438864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8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6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7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04800" y="742950"/>
            <a:ext cx="8520599" cy="79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/>
              <a:t>Colony Collapse Disorder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533400" y="1962150"/>
            <a:ext cx="8077200" cy="11247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solidFill>
                  <a:schemeClr val="tx1"/>
                </a:solidFill>
              </a:rPr>
              <a:t>Chris Crunkleton, Maddi Depinet, Sneha Rajagopal</a:t>
            </a:r>
          </a:p>
          <a:p>
            <a:pPr>
              <a:spcBef>
                <a:spcPts val="0"/>
              </a:spcBef>
              <a:buNone/>
            </a:pPr>
            <a:endParaRPr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Solutions to CCD</a:t>
            </a:r>
            <a:endParaRPr lang="en" dirty="0"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 smtClean="0"/>
              <a:t>Less </a:t>
            </a:r>
            <a:r>
              <a:rPr lang="en" sz="2200" dirty="0"/>
              <a:t>pesticides</a:t>
            </a:r>
          </a:p>
          <a:p>
            <a:pPr marL="5715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Improve bee management practices</a:t>
            </a:r>
          </a:p>
          <a:p>
            <a:pPr marL="5715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Control </a:t>
            </a:r>
            <a:r>
              <a:rPr lang="en" sz="2200" dirty="0" smtClean="0"/>
              <a:t>parasites</a:t>
            </a:r>
          </a:p>
          <a:p>
            <a:pPr marL="5715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 smtClean="0"/>
              <a:t>Manual pollination</a:t>
            </a:r>
            <a:endParaRPr lang="en" sz="2200" dirty="0"/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endParaRPr sz="2200" dirty="0"/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8562" y="2673337"/>
            <a:ext cx="2619375" cy="17430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495800" y="4476749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smtClean="0"/>
              <a:t>fbcdn-photos-f-a.akamaihd.net/hphotos-ak-frc3/v/t1.0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Bellingan, Laura. "Colony Collapse Disorder." Biologist 54.3 (2007): 124. Academic Search Complete. Web. 30 Sept. 2015.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</a:rPr>
              <a:t>Chensheng, L. U., Kenneth M. Warchol, and Richard A. Callahan. "In situ replication of honey bee colony collapse disorder." </a:t>
            </a:r>
            <a:r>
              <a:rPr lang="en" sz="1000" i="1">
                <a:solidFill>
                  <a:srgbClr val="222222"/>
                </a:solidFill>
              </a:rPr>
              <a:t>Bulletin of Insectology</a:t>
            </a:r>
            <a:r>
              <a:rPr lang="en" sz="1000">
                <a:solidFill>
                  <a:srgbClr val="222222"/>
                </a:solidFill>
              </a:rPr>
              <a:t> 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</a:rPr>
              <a:t>65.1 (2012): 99-106.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000">
              <a:solidFill>
                <a:srgbClr val="222222"/>
              </a:solidFill>
            </a:endParaRPr>
          </a:p>
          <a:p>
            <a:pPr mar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Farooqui, Tahira. “A Potential Link among Biogenic Amines-based Pesticides, Learning and Memory, and Colony Collapse Disorder: A Unique </a:t>
            </a:r>
          </a:p>
          <a:p>
            <a:pPr mar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Hypothesis.” </a:t>
            </a:r>
            <a:r>
              <a:rPr lang="en" sz="1000" i="1">
                <a:solidFill>
                  <a:schemeClr val="dk1"/>
                </a:solidFill>
              </a:rPr>
              <a:t>Neurochemistry International</a:t>
            </a:r>
            <a:r>
              <a:rPr lang="en" sz="1000">
                <a:solidFill>
                  <a:schemeClr val="dk1"/>
                </a:solidFill>
              </a:rPr>
              <a:t> 62.1 (2013): 122-136. </a:t>
            </a:r>
            <a:r>
              <a:rPr lang="en" sz="1000" i="1">
                <a:solidFill>
                  <a:schemeClr val="dk1"/>
                </a:solidFill>
              </a:rPr>
              <a:t>ScienceDirect Journals</a:t>
            </a:r>
            <a:r>
              <a:rPr lang="en" sz="1000">
                <a:solidFill>
                  <a:schemeClr val="dk1"/>
                </a:solidFill>
              </a:rPr>
              <a:t>. Web. 17 Sept. 2015.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"Home." </a:t>
            </a:r>
            <a:r>
              <a:rPr lang="en" sz="1000" i="1">
                <a:solidFill>
                  <a:schemeClr val="dk1"/>
                </a:solidFill>
              </a:rPr>
              <a:t>The Bees in Decline</a:t>
            </a:r>
            <a:r>
              <a:rPr lang="en" sz="1000">
                <a:solidFill>
                  <a:schemeClr val="dk1"/>
                </a:solidFill>
              </a:rPr>
              <a:t>. Greenpeace, 2014. Web. 28 Sept. 2015.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"Related Topics." </a:t>
            </a:r>
            <a:r>
              <a:rPr lang="en" sz="1000" i="1">
                <a:solidFill>
                  <a:schemeClr val="dk1"/>
                </a:solidFill>
              </a:rPr>
              <a:t>ARS : Honey Bee Health and Colony Collapse Disorder</a:t>
            </a:r>
            <a:r>
              <a:rPr lang="en" sz="1000">
                <a:solidFill>
                  <a:schemeClr val="dk1"/>
                </a:solidFill>
              </a:rPr>
              <a:t>. ARS, 23 Sept. 2015. Web. 28 Sept. 2015.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Vanengelsdorp, Dennis, Jay D. Evans, Claude Saegerman, Chris Mullin, Eric Haubruge, Bach Kim Nguyen, Maryann Frazier, Jim Frazier, Diana </a:t>
            </a:r>
          </a:p>
          <a:p>
            <a:pPr marL="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Cox-Foster, Yanping Chen, Robyn Underwood, David R. Tarpy, and Jeffery S. Pettis. "Colony Collapse Disorder: A Descriptive Study." </a:t>
            </a:r>
            <a:r>
              <a:rPr lang="en" sz="1000" i="1">
                <a:solidFill>
                  <a:schemeClr val="dk1"/>
                </a:solidFill>
                <a:highlight>
                  <a:srgbClr val="FFFFFF"/>
                </a:highlight>
              </a:rPr>
              <a:t>PLoS </a:t>
            </a: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dk1"/>
                </a:solidFill>
                <a:highlight>
                  <a:srgbClr val="FFFFFF"/>
                </a:highlight>
              </a:rPr>
              <a:t>ONE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4.8 (2009): n. pag. Web.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sz="100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VanEngelsdorp, Dennis, Niko Speybroeck. “Weighing Risk Factors Associated with Bee Colony Collapse Disorder by Classification and Regression 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Tree Analysis.” </a:t>
            </a:r>
            <a:r>
              <a:rPr lang="en" sz="1000" i="1">
                <a:solidFill>
                  <a:schemeClr val="dk1"/>
                </a:solidFill>
              </a:rPr>
              <a:t>Journal of Economic Entomology</a:t>
            </a:r>
            <a:r>
              <a:rPr lang="en" sz="1000">
                <a:solidFill>
                  <a:schemeClr val="dk1"/>
                </a:solidFill>
              </a:rPr>
              <a:t> 103.5 (2010): 1517-1523. </a:t>
            </a:r>
            <a:r>
              <a:rPr lang="en" sz="1000" i="1">
                <a:solidFill>
                  <a:schemeClr val="dk1"/>
                </a:solidFill>
              </a:rPr>
              <a:t>BioOne</a:t>
            </a:r>
            <a:r>
              <a:rPr lang="en" sz="1000">
                <a:solidFill>
                  <a:schemeClr val="dk1"/>
                </a:solidFill>
              </a:rPr>
              <a:t>. Web. 17 September 2015.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Watanabe, Myrna E. “Colony Collapse Disorder: Many Suspects, No Smoking Gun.” </a:t>
            </a:r>
            <a:r>
              <a:rPr lang="en" sz="1000" i="1">
                <a:solidFill>
                  <a:schemeClr val="dk1"/>
                </a:solidFill>
              </a:rPr>
              <a:t>BioScience</a:t>
            </a:r>
            <a:r>
              <a:rPr lang="en" sz="1000">
                <a:solidFill>
                  <a:schemeClr val="dk1"/>
                </a:solidFill>
              </a:rPr>
              <a:t> 58.5 (2008): 384-388. </a:t>
            </a:r>
            <a:r>
              <a:rPr lang="en" sz="1000" i="1">
                <a:solidFill>
                  <a:schemeClr val="dk1"/>
                </a:solidFill>
              </a:rPr>
              <a:t>BioOne</a:t>
            </a:r>
            <a:r>
              <a:rPr lang="en" sz="1000">
                <a:solidFill>
                  <a:schemeClr val="dk1"/>
                </a:solidFill>
              </a:rPr>
              <a:t>. Web. 17 September 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2015.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Williams, GR, DR Tarpy, D vanEngelsdorp, MP Chauzat, DL Cox-Foster, KS Delaplane, P Neumann, JS Pettis, RE Rogers, and D Shutler. "Colony </a:t>
            </a:r>
          </a:p>
          <a:p>
            <a:pPr marL="0" lvl="0" indent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Collapse Disorder in Context." </a:t>
            </a:r>
            <a:r>
              <a:rPr lang="en" sz="1000" i="1">
                <a:solidFill>
                  <a:schemeClr val="dk1"/>
                </a:solidFill>
              </a:rPr>
              <a:t>Bioessays : News and Reviews in Molecular, Cellular and Developmental Biology</a:t>
            </a:r>
            <a:r>
              <a:rPr lang="en" sz="1000">
                <a:solidFill>
                  <a:schemeClr val="dk1"/>
                </a:solidFill>
              </a:rPr>
              <a:t>. 32.10 (2010): 845-6. Print.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CCD in bees</a:t>
            </a:r>
          </a:p>
          <a:p>
            <a:pPr marL="5715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Decrease in worker bees’ population</a:t>
            </a:r>
          </a:p>
          <a:p>
            <a:pPr marL="5715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Queen </a:t>
            </a:r>
            <a:r>
              <a:rPr lang="en" sz="2200" dirty="0" smtClean="0"/>
              <a:t>bee</a:t>
            </a:r>
            <a:r>
              <a:rPr lang="en" sz="2200" dirty="0"/>
              <a:t> </a:t>
            </a:r>
            <a:r>
              <a:rPr lang="en" sz="2200" dirty="0" smtClean="0"/>
              <a:t>&amp;</a:t>
            </a:r>
            <a:r>
              <a:rPr lang="en" sz="2200" dirty="0" smtClean="0"/>
              <a:t> immature </a:t>
            </a:r>
            <a:r>
              <a:rPr lang="en" sz="2200" dirty="0" smtClean="0"/>
              <a:t>bees</a:t>
            </a:r>
            <a:endParaRPr lang="en" sz="2200" dirty="0"/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2200" dirty="0"/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6150" y="1568763"/>
            <a:ext cx="2656149" cy="19920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324600" y="363855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http://media.npr.org/assets/img</a:t>
            </a:r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Signs and Symptoms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Bee loss</a:t>
            </a:r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No dead bees in hive</a:t>
            </a:r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Food</a:t>
            </a:r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Infants</a:t>
            </a:r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Queen bee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1325" y="1695450"/>
            <a:ext cx="260985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648200" y="371475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http://i2.ytimg.com/vi/AZegtHc0lyM/mqdefault.jpg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Causes CCD?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Combination of Several Factors</a:t>
            </a:r>
          </a:p>
          <a:p>
            <a:pPr marL="1028700" lvl="1" indent="-342900" rtl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Parasites</a:t>
            </a:r>
          </a:p>
          <a:p>
            <a:pPr marL="1028700" lvl="1" indent="-342900" rtl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Pesticides</a:t>
            </a:r>
          </a:p>
          <a:p>
            <a:pPr marL="1028700" lvl="1" indent="-342900" rtl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Mobile devices</a:t>
            </a:r>
          </a:p>
          <a:p>
            <a:pPr marL="1028700" lvl="1" indent="-342900" rtl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Winter weather condition</a:t>
            </a:r>
          </a:p>
          <a:p>
            <a:pPr marL="1028700" lvl="1" indent="-342900" rtl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Nutrition problems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7700" y="1700200"/>
            <a:ext cx="2628900" cy="17430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105400" y="3638550"/>
            <a:ext cx="281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https://img.4plebs.org/boards/x/image/1394/41/1394416649600.png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Possible Causes- Parasites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95725" y="109412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200" dirty="0"/>
              <a:t>Most commonly accepted cause</a:t>
            </a:r>
          </a:p>
          <a:p>
            <a:pPr marL="5715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200" dirty="0"/>
              <a:t>The mite </a:t>
            </a:r>
            <a:r>
              <a:rPr lang="en" sz="2200" i="1" dirty="0"/>
              <a:t>Varroa Destructor</a:t>
            </a:r>
          </a:p>
          <a:p>
            <a:pPr marL="571500" lvl="0" indent="-342900" rtl="0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" sz="2200" dirty="0"/>
              <a:t>Carries viruses</a:t>
            </a:r>
          </a:p>
          <a:p>
            <a:pPr marL="1028700" lvl="1" indent="-342900" rtl="0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" sz="2200" dirty="0"/>
              <a:t>Deformed wings</a:t>
            </a:r>
          </a:p>
          <a:p>
            <a:pPr marL="1028700" lvl="1" indent="-342900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" sz="2200" dirty="0"/>
              <a:t>Weakened immune system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0199" y="1809750"/>
            <a:ext cx="3317075" cy="24074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410199" y="432435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https://img.4plebs.org/boards/pol/image/1398/72/1398721801248.png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Possible Causes- Pesticides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Harsh chemicals</a:t>
            </a:r>
          </a:p>
          <a:p>
            <a:pPr marL="571500" lvl="0" indent="-34290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Disorients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3400" y="2419350"/>
            <a:ext cx="2628900" cy="17430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251025" y="4324350"/>
            <a:ext cx="259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https://img.4plebs.org/boards/x/image/1394/41/1394416649600.png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Possible Causes- Mobile Devices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9750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Popular theory as to why bees are disappearing</a:t>
            </a:r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Rates of bee loss increase as the number of mobile devices increase</a:t>
            </a:r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Devices interfere with bees’ magnetic </a:t>
            </a:r>
            <a:r>
              <a:rPr lang="en" sz="2200" dirty="0" smtClean="0"/>
              <a:t>senses</a:t>
            </a:r>
            <a:endParaRPr sz="2200" dirty="0"/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5100" y="2190750"/>
            <a:ext cx="1828800" cy="22574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452200" y="4324350"/>
            <a:ext cx="2514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https://img.4plebs.org/boards/s4s/image/1394/20/1394204432567.png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Impact of CCD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Dead bees</a:t>
            </a:r>
          </a:p>
          <a:p>
            <a:pPr marL="5715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Pollination</a:t>
            </a:r>
          </a:p>
          <a:p>
            <a:pPr marL="571500" lvl="0" indent="-34290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Honey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3262" y="1709737"/>
            <a:ext cx="2657475" cy="1724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458562" y="3493888"/>
            <a:ext cx="2451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43262" y="3647776"/>
            <a:ext cx="27765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smtClean="0"/>
              <a:t>img.honey.org/boards/s4s/image/1394/20/1394204432567.jpeg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The Future </a:t>
            </a:r>
            <a:r>
              <a:rPr lang="en" dirty="0" smtClean="0"/>
              <a:t>with</a:t>
            </a:r>
            <a:r>
              <a:rPr lang="en" dirty="0" smtClean="0"/>
              <a:t> </a:t>
            </a:r>
            <a:r>
              <a:rPr lang="en" dirty="0"/>
              <a:t>CCD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No more bees</a:t>
            </a:r>
          </a:p>
          <a:p>
            <a:pPr marL="5715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No more honey</a:t>
            </a:r>
          </a:p>
          <a:p>
            <a:pPr marL="571500" lvl="0" indent="-342900" rtl="0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200" dirty="0"/>
              <a:t>Pollination by hand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7325" y="2098125"/>
            <a:ext cx="260985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/>
          <p:nvPr/>
        </p:nvSpPr>
        <p:spPr>
          <a:xfrm>
            <a:off x="4307325" y="1933725"/>
            <a:ext cx="2486999" cy="2537100"/>
          </a:xfrm>
          <a:prstGeom prst="noSmoking">
            <a:avLst>
              <a:gd name="adj" fmla="val 9126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07324" y="4423886"/>
            <a:ext cx="33888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smtClean="0"/>
              <a:t>i3.kym-cdn.com/photos/images//000/939/492/873.png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1061</TotalTime>
  <Words>535</Words>
  <Application>Microsoft Office PowerPoint</Application>
  <PresentationFormat>On-screen Show (16:9)</PresentationFormat>
  <Paragraphs>83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Colony Collapse Disorder</vt:lpstr>
      <vt:lpstr>Introduction</vt:lpstr>
      <vt:lpstr>Signs and Symptoms</vt:lpstr>
      <vt:lpstr>What Causes CCD?</vt:lpstr>
      <vt:lpstr>Possible Causes- Parasites</vt:lpstr>
      <vt:lpstr>Possible Causes- Pesticides</vt:lpstr>
      <vt:lpstr>Possible Causes- Mobile Devices</vt:lpstr>
      <vt:lpstr>Impact of CCD</vt:lpstr>
      <vt:lpstr>The Future with CCD</vt:lpstr>
      <vt:lpstr>Solutions to CCD</vt:lpstr>
      <vt:lpstr>References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Colony Collapse Disorder</dc:title>
  <dc:creator>Sne Raja</dc:creator>
  <cp:lastModifiedBy>Sne Raja</cp:lastModifiedBy>
  <cp:revision>10</cp:revision>
  <dcterms:modified xsi:type="dcterms:W3CDTF">2015-10-28T18:30:10Z</dcterms:modified>
</cp:coreProperties>
</file>