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51" r:id="rId2"/>
  </p:sldMasterIdLst>
  <p:notesMasterIdLst>
    <p:notesMasterId r:id="rId41"/>
  </p:notesMasterIdLst>
  <p:sldIdLst>
    <p:sldId id="406" r:id="rId3"/>
    <p:sldId id="291" r:id="rId4"/>
    <p:sldId id="378" r:id="rId5"/>
    <p:sldId id="370" r:id="rId6"/>
    <p:sldId id="373" r:id="rId7"/>
    <p:sldId id="368" r:id="rId8"/>
    <p:sldId id="374" r:id="rId9"/>
    <p:sldId id="372" r:id="rId10"/>
    <p:sldId id="375" r:id="rId11"/>
    <p:sldId id="377" r:id="rId12"/>
    <p:sldId id="376" r:id="rId13"/>
    <p:sldId id="369" r:id="rId14"/>
    <p:sldId id="380" r:id="rId15"/>
    <p:sldId id="382" r:id="rId16"/>
    <p:sldId id="383" r:id="rId17"/>
    <p:sldId id="384" r:id="rId18"/>
    <p:sldId id="401" r:id="rId19"/>
    <p:sldId id="381" r:id="rId20"/>
    <p:sldId id="385" r:id="rId21"/>
    <p:sldId id="386" r:id="rId22"/>
    <p:sldId id="387" r:id="rId23"/>
    <p:sldId id="388" r:id="rId24"/>
    <p:sldId id="389" r:id="rId25"/>
    <p:sldId id="390" r:id="rId26"/>
    <p:sldId id="394" r:id="rId27"/>
    <p:sldId id="402" r:id="rId28"/>
    <p:sldId id="391" r:id="rId29"/>
    <p:sldId id="392" r:id="rId30"/>
    <p:sldId id="393" r:id="rId31"/>
    <p:sldId id="397" r:id="rId32"/>
    <p:sldId id="398" r:id="rId33"/>
    <p:sldId id="399" r:id="rId34"/>
    <p:sldId id="400" r:id="rId35"/>
    <p:sldId id="403" r:id="rId36"/>
    <p:sldId id="371" r:id="rId37"/>
    <p:sldId id="404" r:id="rId38"/>
    <p:sldId id="379" r:id="rId39"/>
    <p:sldId id="363" r:id="rId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65062" autoAdjust="0"/>
  </p:normalViewPr>
  <p:slideViewPr>
    <p:cSldViewPr snapToGrid="0" snapToObjects="1">
      <p:cViewPr varScale="1">
        <p:scale>
          <a:sx n="57" d="100"/>
          <a:sy n="57" d="100"/>
        </p:scale>
        <p:origin x="1651"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F2565B7-E8F5-47F7-B377-B8C55E5A2FF3}" type="datetimeFigureOut">
              <a:rPr lang="en-US" smtClean="0"/>
              <a:t>3/1/2021</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A428F8B-1339-476B-BCF4-697AD46D808B}" type="slidenum">
              <a:rPr lang="en-US" smtClean="0"/>
              <a:t>‹#›</a:t>
            </a:fld>
            <a:endParaRPr lang="en-US"/>
          </a:p>
        </p:txBody>
      </p:sp>
    </p:spTree>
    <p:extLst>
      <p:ext uri="{BB962C8B-B14F-4D97-AF65-F5344CB8AC3E}">
        <p14:creationId xmlns:p14="http://schemas.microsoft.com/office/powerpoint/2010/main" val="55083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ws.noaa.gov/organization.php?task=wfo.php#map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kywarn.org/" TargetMode="External"/><Relationship Id="rId4" Type="http://schemas.openxmlformats.org/officeDocument/2006/relationships/hyperlink" Target="https://www.nssl.noaa.gov/education/svrwx101/tornadoes/detec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Shannon Starts</a:t>
            </a:r>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a:t>
            </a:fld>
            <a:endParaRPr lang="en-US"/>
          </a:p>
        </p:txBody>
      </p:sp>
    </p:spTree>
    <p:extLst>
      <p:ext uri="{BB962C8B-B14F-4D97-AF65-F5344CB8AC3E}">
        <p14:creationId xmlns:p14="http://schemas.microsoft.com/office/powerpoint/2010/main" val="310230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0" u="none" dirty="0"/>
              <a:t>When you hear the fire alarm</a:t>
            </a:r>
            <a:r>
              <a:rPr lang="en-US" b="0" u="none" baseline="0" dirty="0"/>
              <a:t> immediately begin to evacuate the building. Do not wait- if you hear the alarm it is time to move, we do not have fake alarms.</a:t>
            </a:r>
            <a:endParaRPr lang="en-US" b="0" u="none" dirty="0"/>
          </a:p>
          <a:p>
            <a:r>
              <a:rPr lang="en-US" b="0" u="none" dirty="0"/>
              <a:t>The following</a:t>
            </a:r>
            <a:r>
              <a:rPr lang="en-US" b="0" u="none" baseline="0" dirty="0"/>
              <a:t> student areas have additional responsibilities during an evacuation procedure FOR EVENINGS AND WEEKENDS or times when professional staff is not present. Again, when present, Professional staff will lead the evacuation procedures. </a:t>
            </a:r>
          </a:p>
          <a:p>
            <a:endParaRPr lang="en-US" b="0" u="none" baseline="0" dirty="0"/>
          </a:p>
          <a:p>
            <a:r>
              <a:rPr lang="en-US" b="0" u="none" dirty="0"/>
              <a:t>The Student Lead Evacuation Areas of Responsibility are</a:t>
            </a:r>
          </a:p>
          <a:p>
            <a:r>
              <a:rPr lang="en-US" b="1" dirty="0"/>
              <a:t> </a:t>
            </a:r>
            <a:endParaRPr lang="en-US" dirty="0"/>
          </a:p>
          <a:p>
            <a:r>
              <a:rPr lang="en-US" b="1" u="sng" dirty="0"/>
              <a:t>Building Manager:</a:t>
            </a:r>
            <a:endParaRPr lang="en-US" dirty="0"/>
          </a:p>
          <a:p>
            <a:r>
              <a:rPr lang="en-US" dirty="0"/>
              <a:t>Coordinate evacuation w/ Security Staff Student Manager to ensure all areas are cleared. Meet Security Student Manager at Fire Panel. Make sure all staff members are flushing down and out of the building.  Designate staff member(s) to drive traffic away from the building and to the designated landing areas around the building.  </a:t>
            </a:r>
          </a:p>
          <a:p>
            <a:r>
              <a:rPr lang="en-US" b="1" u="sng" dirty="0"/>
              <a:t>Security Staff:</a:t>
            </a:r>
            <a:endParaRPr lang="en-US" dirty="0"/>
          </a:p>
          <a:p>
            <a:r>
              <a:rPr lang="en-US" dirty="0"/>
              <a:t>Loading dock areas, food storage spaces/coolers, foodservice offices, Union Market, Woody’s,  </a:t>
            </a:r>
            <a:r>
              <a:rPr lang="en-US" dirty="0" err="1"/>
              <a:t>Espress</a:t>
            </a:r>
            <a:r>
              <a:rPr lang="en-US" dirty="0"/>
              <a:t>-oh, all respective food prep and dining areas, lower level back of house from bottom of stairwell including locker rooms and break area; also to clear loading dock stairwells beginning at 3</a:t>
            </a:r>
            <a:r>
              <a:rPr lang="en-US" baseline="30000" dirty="0"/>
              <a:t>rd</a:t>
            </a:r>
            <a:r>
              <a:rPr lang="en-US" dirty="0"/>
              <a:t> floor and including all landing areas and storerooms.  In addition ensure GHMR kitchenettes are clear.</a:t>
            </a:r>
          </a:p>
          <a:p>
            <a:r>
              <a:rPr lang="en-US" b="1" u="sng" dirty="0"/>
              <a:t>AV Staff:</a:t>
            </a:r>
            <a:endParaRPr lang="en-US" dirty="0"/>
          </a:p>
          <a:p>
            <a:r>
              <a:rPr lang="en-US" dirty="0"/>
              <a:t>Evacuate event spaces: Archie Griffin Grand Ballroom, Performance Hall, U.S. Bank Conference Theater, Dressing</a:t>
            </a:r>
            <a:r>
              <a:rPr lang="en-US" baseline="0" dirty="0"/>
              <a:t> Rooms, Green Room, </a:t>
            </a:r>
            <a:r>
              <a:rPr lang="en-US" dirty="0"/>
              <a:t>ALL</a:t>
            </a:r>
            <a:r>
              <a:rPr lang="en-US" baseline="0" dirty="0"/>
              <a:t> GROUND </a:t>
            </a:r>
            <a:r>
              <a:rPr lang="en-US" dirty="0"/>
              <a:t>floor meeting spaces and restrooms, ALL Lower Level Meeting Spaces</a:t>
            </a:r>
            <a:r>
              <a:rPr lang="en-US" baseline="0" dirty="0"/>
              <a:t> and r</a:t>
            </a:r>
            <a:r>
              <a:rPr lang="en-US" dirty="0"/>
              <a:t>estrooms, CAP Reception and Roth Lounge. Once areas are cleared, radio Building Manager and head outside to West Plaza to help drive people 50 ft. away from building.</a:t>
            </a:r>
          </a:p>
          <a:p>
            <a:r>
              <a:rPr lang="en-US" b="1" u="sng" dirty="0"/>
              <a:t>Production Staff:</a:t>
            </a:r>
            <a:endParaRPr lang="en-US" dirty="0"/>
          </a:p>
          <a:p>
            <a:r>
              <a:rPr lang="en-US" dirty="0"/>
              <a:t>Evacuate 2</a:t>
            </a:r>
            <a:r>
              <a:rPr lang="en-US" baseline="30000" dirty="0"/>
              <a:t>nd</a:t>
            </a:r>
            <a:r>
              <a:rPr lang="en-US" dirty="0"/>
              <a:t> and 3</a:t>
            </a:r>
            <a:r>
              <a:rPr lang="en-US" baseline="30000" dirty="0"/>
              <a:t>rd</a:t>
            </a:r>
            <a:r>
              <a:rPr lang="en-US" dirty="0"/>
              <a:t> floor meeting rooms, 2</a:t>
            </a:r>
            <a:r>
              <a:rPr lang="en-US" baseline="30000" dirty="0"/>
              <a:t>nd</a:t>
            </a:r>
            <a:r>
              <a:rPr lang="en-US" dirty="0"/>
              <a:t> and 3</a:t>
            </a:r>
            <a:r>
              <a:rPr lang="en-US" baseline="30000" dirty="0"/>
              <a:t>rd</a:t>
            </a:r>
            <a:r>
              <a:rPr lang="en-US" dirty="0"/>
              <a:t> floor lounge areas, restrooms, and storage closets. Evacuate </a:t>
            </a:r>
            <a:r>
              <a:rPr lang="en-US" dirty="0" err="1"/>
              <a:t>BuckID</a:t>
            </a:r>
            <a:r>
              <a:rPr lang="en-US" dirty="0"/>
              <a:t>, VP Suite, UAFYE, and Off-Campus/Neighborhood Services and Collaboration. Once areas are cleared radio Building Manager and head outside to Potter Plaza to help drive people 50 ft. away from the building. </a:t>
            </a:r>
          </a:p>
          <a:p>
            <a:r>
              <a:rPr lang="en-US" b="1" u="sng" dirty="0"/>
              <a:t>Info Center Staff:</a:t>
            </a:r>
            <a:endParaRPr lang="en-US" dirty="0"/>
          </a:p>
          <a:p>
            <a:r>
              <a:rPr lang="en-US" dirty="0"/>
              <a:t>Clear Great Hall, and push back people from near High Street doors out to bench/sidewalk area.</a:t>
            </a:r>
          </a:p>
          <a:p>
            <a:r>
              <a:rPr lang="en-US" b="1" u="sng" dirty="0"/>
              <a:t>Center Staff:</a:t>
            </a:r>
            <a:endParaRPr lang="en-US" dirty="0"/>
          </a:p>
          <a:p>
            <a:r>
              <a:rPr lang="en-US" dirty="0"/>
              <a:t>Graphics, video room, resource room, lounge spaces, all offices, meeting rooms, in the Center for Student</a:t>
            </a:r>
            <a:r>
              <a:rPr lang="en-US" baseline="0" dirty="0"/>
              <a:t> Leadership and Service. Exit using the </a:t>
            </a:r>
            <a:r>
              <a:rPr lang="en-US" dirty="0"/>
              <a:t>stairwell down and out to PHLD.</a:t>
            </a:r>
          </a:p>
          <a:p>
            <a:pPr defTabSz="933126">
              <a:defRPr/>
            </a:pPr>
            <a:r>
              <a:rPr lang="en-US" b="1" u="sng" baseline="0" dirty="0"/>
              <a:t>Catering:</a:t>
            </a:r>
          </a:p>
          <a:p>
            <a:r>
              <a:rPr lang="en-US" dirty="0"/>
              <a:t>FOH kitchen prep</a:t>
            </a:r>
            <a:r>
              <a:rPr lang="en-US" baseline="0" dirty="0"/>
              <a:t> area, rear ballroom area, storage rooms. Catering Kitchen staff: walk in coolers/freezers, entire kitchen and dish area, storage space, office</a:t>
            </a:r>
            <a:endParaRPr lang="en-US" dirty="0"/>
          </a:p>
          <a:p>
            <a:r>
              <a:rPr lang="en-US" b="1" u="sng" dirty="0" err="1"/>
              <a:t>Sloopys</a:t>
            </a:r>
            <a:r>
              <a:rPr lang="en-US" b="1" u="sng" dirty="0"/>
              <a:t>:</a:t>
            </a:r>
            <a:endParaRPr lang="en-US" dirty="0"/>
          </a:p>
          <a:p>
            <a:r>
              <a:rPr lang="en-US" dirty="0"/>
              <a:t>To be cleared by their MOD.</a:t>
            </a:r>
          </a:p>
          <a:p>
            <a:r>
              <a:rPr lang="en-US" dirty="0"/>
              <a:t>All other</a:t>
            </a:r>
            <a:r>
              <a:rPr lang="en-US" baseline="0" dirty="0"/>
              <a:t> student employees are to clear their office area and move outside to the nearest evacuation assembly point </a:t>
            </a:r>
          </a:p>
          <a:p>
            <a:r>
              <a:rPr lang="en-US" baseline="0" dirty="0"/>
              <a:t>Remember that if you have a cash drawer or cash handling responsibilities to lock the drawers away before leaving the building.</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13</a:t>
            </a:fld>
            <a:endParaRPr lang="en-US"/>
          </a:p>
        </p:txBody>
      </p:sp>
    </p:spTree>
    <p:extLst>
      <p:ext uri="{BB962C8B-B14F-4D97-AF65-F5344CB8AC3E}">
        <p14:creationId xmlns:p14="http://schemas.microsoft.com/office/powerpoint/2010/main" val="33175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0" u="none" dirty="0"/>
              <a:t>When you hear the fire alarm</a:t>
            </a:r>
            <a:r>
              <a:rPr lang="en-US" b="0" u="none" baseline="0" dirty="0"/>
              <a:t> immediately begin to evacuate the building. Do not wait- if you hear the alarm it is time to move, we do not have fake alarms.</a:t>
            </a:r>
            <a:endParaRPr lang="en-US" b="0" u="none" dirty="0"/>
          </a:p>
          <a:p>
            <a:r>
              <a:rPr lang="en-US" b="0" u="none" dirty="0"/>
              <a:t>The following</a:t>
            </a:r>
            <a:r>
              <a:rPr lang="en-US" b="0" u="none" baseline="0" dirty="0"/>
              <a:t> student areas have additional responsibilities during an evacuation procedure FOR EVENINGS AND WEEKENDS or times when professional staff is not present. Again, when present, Professional staff will lead the evacuation procedures. </a:t>
            </a:r>
          </a:p>
          <a:p>
            <a:endParaRPr lang="en-US" b="0" u="none" baseline="0" dirty="0"/>
          </a:p>
          <a:p>
            <a:r>
              <a:rPr lang="en-US" b="0" u="none" dirty="0"/>
              <a:t>The Student Lead Evacuation Areas of Responsibility are</a:t>
            </a:r>
          </a:p>
          <a:p>
            <a:r>
              <a:rPr lang="en-US" b="1" dirty="0"/>
              <a:t> </a:t>
            </a:r>
            <a:endParaRPr lang="en-US" dirty="0"/>
          </a:p>
          <a:p>
            <a:r>
              <a:rPr lang="en-US" b="1" u="sng" dirty="0"/>
              <a:t>Building Manager:</a:t>
            </a:r>
            <a:endParaRPr lang="en-US" dirty="0"/>
          </a:p>
          <a:p>
            <a:r>
              <a:rPr lang="en-US" dirty="0"/>
              <a:t>Coordinate evacuation w/ Security Staff Student Manager to ensure all areas are cleared. Meet Security Student Manager at Fire Panel. Make sure all staff members are flushing down and out of the building.  Designate staff member(s) to drive traffic away from the building and to the designated landing areas around the building.  </a:t>
            </a:r>
          </a:p>
          <a:p>
            <a:r>
              <a:rPr lang="en-US" b="1" u="sng" dirty="0"/>
              <a:t>Security Staff:</a:t>
            </a:r>
            <a:endParaRPr lang="en-US" dirty="0"/>
          </a:p>
          <a:p>
            <a:r>
              <a:rPr lang="en-US" dirty="0"/>
              <a:t>Loading dock areas, food storage spaces/coolers, foodservice offices, Union Market, Woody’s,  </a:t>
            </a:r>
            <a:r>
              <a:rPr lang="en-US" dirty="0" err="1"/>
              <a:t>Espress</a:t>
            </a:r>
            <a:r>
              <a:rPr lang="en-US" dirty="0"/>
              <a:t>-oh, all respective food prep and dining areas, lower level back of house from bottom of stairwell including locker rooms and break area; also to clear loading dock stairwells beginning at 3</a:t>
            </a:r>
            <a:r>
              <a:rPr lang="en-US" baseline="30000" dirty="0"/>
              <a:t>rd</a:t>
            </a:r>
            <a:r>
              <a:rPr lang="en-US" dirty="0"/>
              <a:t> floor and including all landing areas and storerooms.  In addition ensure GHMR kitchenettes are clear.</a:t>
            </a:r>
          </a:p>
          <a:p>
            <a:r>
              <a:rPr lang="en-US" b="1" u="sng" dirty="0"/>
              <a:t>AV Staff:</a:t>
            </a:r>
            <a:endParaRPr lang="en-US" dirty="0"/>
          </a:p>
          <a:p>
            <a:r>
              <a:rPr lang="en-US" dirty="0"/>
              <a:t>Evacuate event spaces: Archie Griffin Grand Ballroom, Performance Hall, U.S. Bank Conference Theater, Dressing</a:t>
            </a:r>
            <a:r>
              <a:rPr lang="en-US" baseline="0" dirty="0"/>
              <a:t> Rooms, Green Room, </a:t>
            </a:r>
            <a:r>
              <a:rPr lang="en-US" dirty="0"/>
              <a:t>ALL</a:t>
            </a:r>
            <a:r>
              <a:rPr lang="en-US" baseline="0" dirty="0"/>
              <a:t> GROUND </a:t>
            </a:r>
            <a:r>
              <a:rPr lang="en-US" dirty="0"/>
              <a:t>floor meeting spaces and restrooms, ALL Lower Level Meeting Spaces</a:t>
            </a:r>
            <a:r>
              <a:rPr lang="en-US" baseline="0" dirty="0"/>
              <a:t> and r</a:t>
            </a:r>
            <a:r>
              <a:rPr lang="en-US" dirty="0"/>
              <a:t>estrooms, CAP Reception and Roth Lounge. Once areas are cleared, radio Building Manager and head outside to West Plaza to help drive people 50 ft. away from building.</a:t>
            </a:r>
          </a:p>
          <a:p>
            <a:r>
              <a:rPr lang="en-US" b="1" u="sng" dirty="0"/>
              <a:t>Production Staff:</a:t>
            </a:r>
            <a:endParaRPr lang="en-US" dirty="0"/>
          </a:p>
          <a:p>
            <a:r>
              <a:rPr lang="en-US" dirty="0"/>
              <a:t>Evacuate 2</a:t>
            </a:r>
            <a:r>
              <a:rPr lang="en-US" baseline="30000" dirty="0"/>
              <a:t>nd</a:t>
            </a:r>
            <a:r>
              <a:rPr lang="en-US" dirty="0"/>
              <a:t> and 3</a:t>
            </a:r>
            <a:r>
              <a:rPr lang="en-US" baseline="30000" dirty="0"/>
              <a:t>rd</a:t>
            </a:r>
            <a:r>
              <a:rPr lang="en-US" dirty="0"/>
              <a:t> floor meeting rooms, 2</a:t>
            </a:r>
            <a:r>
              <a:rPr lang="en-US" baseline="30000" dirty="0"/>
              <a:t>nd</a:t>
            </a:r>
            <a:r>
              <a:rPr lang="en-US" dirty="0"/>
              <a:t> and 3</a:t>
            </a:r>
            <a:r>
              <a:rPr lang="en-US" baseline="30000" dirty="0"/>
              <a:t>rd</a:t>
            </a:r>
            <a:r>
              <a:rPr lang="en-US" dirty="0"/>
              <a:t> floor lounge areas, restrooms, and storage closets. Evacuate </a:t>
            </a:r>
            <a:r>
              <a:rPr lang="en-US" dirty="0" err="1"/>
              <a:t>BuckID</a:t>
            </a:r>
            <a:r>
              <a:rPr lang="en-US" dirty="0"/>
              <a:t>, VP Suite, UAFYE, and Off-Campus/Neighborhood Services and Collaboration. Once areas are cleared radio Building Manager and head outside to Potter Plaza to help drive people 50 ft. away from the building. </a:t>
            </a:r>
          </a:p>
          <a:p>
            <a:r>
              <a:rPr lang="en-US" b="1" u="sng" dirty="0"/>
              <a:t>Info Center Staff:</a:t>
            </a:r>
            <a:endParaRPr lang="en-US" dirty="0"/>
          </a:p>
          <a:p>
            <a:r>
              <a:rPr lang="en-US" dirty="0"/>
              <a:t>Clear Great Hall, and push back people from near High Street doors out to bench/sidewalk area.</a:t>
            </a:r>
          </a:p>
          <a:p>
            <a:r>
              <a:rPr lang="en-US" b="1" u="sng" dirty="0"/>
              <a:t>Center Staff:</a:t>
            </a:r>
            <a:endParaRPr lang="en-US" dirty="0"/>
          </a:p>
          <a:p>
            <a:r>
              <a:rPr lang="en-US" dirty="0"/>
              <a:t>Graphics, video room, resource room, lounge spaces, all offices, meeting rooms, in the Center for Student</a:t>
            </a:r>
            <a:r>
              <a:rPr lang="en-US" baseline="0" dirty="0"/>
              <a:t> Leadership and Service. Exit using the </a:t>
            </a:r>
            <a:r>
              <a:rPr lang="en-US" dirty="0"/>
              <a:t>stairwell down and out to PHLD.</a:t>
            </a:r>
          </a:p>
          <a:p>
            <a:pPr defTabSz="933126">
              <a:defRPr/>
            </a:pPr>
            <a:r>
              <a:rPr lang="en-US" b="1" u="sng" baseline="0" dirty="0"/>
              <a:t>Catering:</a:t>
            </a:r>
          </a:p>
          <a:p>
            <a:r>
              <a:rPr lang="en-US" dirty="0"/>
              <a:t>FOH kitchen prep</a:t>
            </a:r>
            <a:r>
              <a:rPr lang="en-US" baseline="0" dirty="0"/>
              <a:t> area, rear ballroom area, storage rooms. Catering Kitchen staff: walk in coolers/freezers, entire kitchen and dish area, storage space, office</a:t>
            </a:r>
            <a:endParaRPr lang="en-US" dirty="0"/>
          </a:p>
          <a:p>
            <a:r>
              <a:rPr lang="en-US" b="1" u="sng" dirty="0" err="1"/>
              <a:t>Sloopys</a:t>
            </a:r>
            <a:r>
              <a:rPr lang="en-US" b="1" u="sng" dirty="0"/>
              <a:t>:</a:t>
            </a:r>
            <a:endParaRPr lang="en-US" dirty="0"/>
          </a:p>
          <a:p>
            <a:r>
              <a:rPr lang="en-US" dirty="0"/>
              <a:t>To be cleared by their MOD.</a:t>
            </a:r>
          </a:p>
          <a:p>
            <a:r>
              <a:rPr lang="en-US" dirty="0"/>
              <a:t>All other</a:t>
            </a:r>
            <a:r>
              <a:rPr lang="en-US" baseline="0" dirty="0"/>
              <a:t> student employees are to clear their office area and move outside to the nearest evacuation assembly point </a:t>
            </a:r>
          </a:p>
          <a:p>
            <a:r>
              <a:rPr lang="en-US" baseline="0" dirty="0"/>
              <a:t>Remember that if you have a cash drawer or cash handling responsibilities to lock the drawers away before leaving the building.</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14</a:t>
            </a:fld>
            <a:endParaRPr lang="en-US"/>
          </a:p>
        </p:txBody>
      </p:sp>
    </p:spTree>
    <p:extLst>
      <p:ext uri="{BB962C8B-B14F-4D97-AF65-F5344CB8AC3E}">
        <p14:creationId xmlns:p14="http://schemas.microsoft.com/office/powerpoint/2010/main" val="419955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0" u="none" dirty="0"/>
              <a:t>When you hear the fire alarm</a:t>
            </a:r>
            <a:r>
              <a:rPr lang="en-US" b="0" u="none" baseline="0" dirty="0"/>
              <a:t> immediately begin to evacuate the building. Do not wait- if you hear the alarm it is time to move, we do not have fake alarms.</a:t>
            </a:r>
            <a:endParaRPr lang="en-US" b="0" u="none" dirty="0"/>
          </a:p>
          <a:p>
            <a:r>
              <a:rPr lang="en-US" b="0" u="none" dirty="0"/>
              <a:t>The following</a:t>
            </a:r>
            <a:r>
              <a:rPr lang="en-US" b="0" u="none" baseline="0" dirty="0"/>
              <a:t> student areas have additional responsibilities during an evacuation procedure FOR EVENINGS AND WEEKENDS or times when professional staff is not present. Again, when present, Professional staff will lead the evacuation procedures. </a:t>
            </a:r>
          </a:p>
          <a:p>
            <a:endParaRPr lang="en-US" b="0" u="none" baseline="0" dirty="0"/>
          </a:p>
          <a:p>
            <a:r>
              <a:rPr lang="en-US" b="0" u="none" dirty="0"/>
              <a:t>The Student Lead Evacuation Areas of Responsibility are</a:t>
            </a:r>
          </a:p>
          <a:p>
            <a:r>
              <a:rPr lang="en-US" b="1" dirty="0"/>
              <a:t> </a:t>
            </a:r>
            <a:endParaRPr lang="en-US" dirty="0"/>
          </a:p>
          <a:p>
            <a:r>
              <a:rPr lang="en-US" b="1" u="sng" dirty="0"/>
              <a:t>Building Manager:</a:t>
            </a:r>
            <a:endParaRPr lang="en-US" dirty="0"/>
          </a:p>
          <a:p>
            <a:r>
              <a:rPr lang="en-US" dirty="0"/>
              <a:t>Coordinate evacuation w/ Security Staff Student Manager to ensure all areas are cleared. Meet Security Student Manager at Fire Panel. Make sure all staff members are flushing down and out of the building.  Designate staff member(s) to drive traffic away from the building and to the designated landing areas around the building.  </a:t>
            </a:r>
          </a:p>
          <a:p>
            <a:r>
              <a:rPr lang="en-US" b="1" u="sng" dirty="0"/>
              <a:t>Security Staff:</a:t>
            </a:r>
            <a:endParaRPr lang="en-US" dirty="0"/>
          </a:p>
          <a:p>
            <a:r>
              <a:rPr lang="en-US" dirty="0"/>
              <a:t>Loading dock areas, food storage spaces/coolers, foodservice offices, Union Market, Woody’s,  </a:t>
            </a:r>
            <a:r>
              <a:rPr lang="en-US" dirty="0" err="1"/>
              <a:t>Espress</a:t>
            </a:r>
            <a:r>
              <a:rPr lang="en-US" dirty="0"/>
              <a:t>-oh, all respective food prep and dining areas, lower level back of house from bottom of stairwell including locker rooms and break area; also to clear loading dock stairwells beginning at 3</a:t>
            </a:r>
            <a:r>
              <a:rPr lang="en-US" baseline="30000" dirty="0"/>
              <a:t>rd</a:t>
            </a:r>
            <a:r>
              <a:rPr lang="en-US" dirty="0"/>
              <a:t> floor and including all landing areas and storerooms.  In addition ensure GHMR kitchenettes are clear.</a:t>
            </a:r>
          </a:p>
          <a:p>
            <a:r>
              <a:rPr lang="en-US" b="1" u="sng" dirty="0"/>
              <a:t>AV Staff:</a:t>
            </a:r>
            <a:endParaRPr lang="en-US" dirty="0"/>
          </a:p>
          <a:p>
            <a:r>
              <a:rPr lang="en-US" dirty="0"/>
              <a:t>Evacuate event spaces: Archie Griffin Grand Ballroom, Performance Hall, U.S. Bank Conference Theater, Dressing</a:t>
            </a:r>
            <a:r>
              <a:rPr lang="en-US" baseline="0" dirty="0"/>
              <a:t> Rooms, Green Room, </a:t>
            </a:r>
            <a:r>
              <a:rPr lang="en-US" dirty="0"/>
              <a:t>ALL</a:t>
            </a:r>
            <a:r>
              <a:rPr lang="en-US" baseline="0" dirty="0"/>
              <a:t> GROUND </a:t>
            </a:r>
            <a:r>
              <a:rPr lang="en-US" dirty="0"/>
              <a:t>floor meeting spaces and restrooms, ALL Lower Level Meeting Spaces</a:t>
            </a:r>
            <a:r>
              <a:rPr lang="en-US" baseline="0" dirty="0"/>
              <a:t> and r</a:t>
            </a:r>
            <a:r>
              <a:rPr lang="en-US" dirty="0"/>
              <a:t>estrooms, CAP Reception and Roth Lounge. Once areas are cleared, radio Building Manager and head outside to West Plaza to help drive people 50 ft. away from building.</a:t>
            </a:r>
          </a:p>
          <a:p>
            <a:r>
              <a:rPr lang="en-US" b="1" u="sng" dirty="0"/>
              <a:t>Production Staff:</a:t>
            </a:r>
            <a:endParaRPr lang="en-US" dirty="0"/>
          </a:p>
          <a:p>
            <a:r>
              <a:rPr lang="en-US" dirty="0"/>
              <a:t>Evacuate 2</a:t>
            </a:r>
            <a:r>
              <a:rPr lang="en-US" baseline="30000" dirty="0"/>
              <a:t>nd</a:t>
            </a:r>
            <a:r>
              <a:rPr lang="en-US" dirty="0"/>
              <a:t> and 3</a:t>
            </a:r>
            <a:r>
              <a:rPr lang="en-US" baseline="30000" dirty="0"/>
              <a:t>rd</a:t>
            </a:r>
            <a:r>
              <a:rPr lang="en-US" dirty="0"/>
              <a:t> floor meeting rooms, 2</a:t>
            </a:r>
            <a:r>
              <a:rPr lang="en-US" baseline="30000" dirty="0"/>
              <a:t>nd</a:t>
            </a:r>
            <a:r>
              <a:rPr lang="en-US" dirty="0"/>
              <a:t> and 3</a:t>
            </a:r>
            <a:r>
              <a:rPr lang="en-US" baseline="30000" dirty="0"/>
              <a:t>rd</a:t>
            </a:r>
            <a:r>
              <a:rPr lang="en-US" dirty="0"/>
              <a:t> floor lounge areas, restrooms, and storage closets. Evacuate </a:t>
            </a:r>
            <a:r>
              <a:rPr lang="en-US" dirty="0" err="1"/>
              <a:t>BuckID</a:t>
            </a:r>
            <a:r>
              <a:rPr lang="en-US" dirty="0"/>
              <a:t>, VP Suite, UAFYE, and Off-Campus/Neighborhood Services and Collaboration. Once areas are cleared radio Building Manager and head outside to Potter Plaza to help drive people 50 ft. away from the building. </a:t>
            </a:r>
          </a:p>
          <a:p>
            <a:r>
              <a:rPr lang="en-US" b="1" u="sng" dirty="0"/>
              <a:t>Info Center Staff:</a:t>
            </a:r>
            <a:endParaRPr lang="en-US" dirty="0"/>
          </a:p>
          <a:p>
            <a:r>
              <a:rPr lang="en-US" dirty="0"/>
              <a:t>Clear Great Hall, and push back people from near High Street doors out to bench/sidewalk area.</a:t>
            </a:r>
          </a:p>
          <a:p>
            <a:r>
              <a:rPr lang="en-US" b="1" u="sng" dirty="0"/>
              <a:t>Center Staff:</a:t>
            </a:r>
            <a:endParaRPr lang="en-US" dirty="0"/>
          </a:p>
          <a:p>
            <a:r>
              <a:rPr lang="en-US" dirty="0"/>
              <a:t>Graphics, video room, resource room, lounge spaces, all offices, meeting rooms, in the Center for Student</a:t>
            </a:r>
            <a:r>
              <a:rPr lang="en-US" baseline="0" dirty="0"/>
              <a:t> Leadership and Service. Exit using the </a:t>
            </a:r>
            <a:r>
              <a:rPr lang="en-US" dirty="0"/>
              <a:t>stairwell down and out to PHLD.</a:t>
            </a:r>
          </a:p>
          <a:p>
            <a:pPr defTabSz="933126">
              <a:defRPr/>
            </a:pPr>
            <a:r>
              <a:rPr lang="en-US" b="1" u="sng" baseline="0" dirty="0"/>
              <a:t>Catering:</a:t>
            </a:r>
          </a:p>
          <a:p>
            <a:r>
              <a:rPr lang="en-US" dirty="0"/>
              <a:t>FOH kitchen prep</a:t>
            </a:r>
            <a:r>
              <a:rPr lang="en-US" baseline="0" dirty="0"/>
              <a:t> area, rear ballroom area, storage rooms. Catering Kitchen staff: walk in coolers/freezers, entire kitchen and dish area, storage space, office</a:t>
            </a:r>
            <a:endParaRPr lang="en-US" dirty="0"/>
          </a:p>
          <a:p>
            <a:r>
              <a:rPr lang="en-US" b="1" u="sng" dirty="0" err="1"/>
              <a:t>Sloopys</a:t>
            </a:r>
            <a:r>
              <a:rPr lang="en-US" b="1" u="sng" dirty="0"/>
              <a:t>:</a:t>
            </a:r>
            <a:endParaRPr lang="en-US" dirty="0"/>
          </a:p>
          <a:p>
            <a:r>
              <a:rPr lang="en-US" dirty="0"/>
              <a:t>To be cleared by their MOD.</a:t>
            </a:r>
          </a:p>
          <a:p>
            <a:r>
              <a:rPr lang="en-US" dirty="0"/>
              <a:t>All other</a:t>
            </a:r>
            <a:r>
              <a:rPr lang="en-US" baseline="0" dirty="0"/>
              <a:t> student employees are to clear their office area and move outside to the nearest evacuation assembly point </a:t>
            </a:r>
          </a:p>
          <a:p>
            <a:r>
              <a:rPr lang="en-US" baseline="0" dirty="0"/>
              <a:t>Remember that if you have a cash drawer or cash handling responsibilities to lock the drawers away before leaving the building.</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15</a:t>
            </a:fld>
            <a:endParaRPr lang="en-US"/>
          </a:p>
        </p:txBody>
      </p:sp>
    </p:spTree>
    <p:extLst>
      <p:ext uri="{BB962C8B-B14F-4D97-AF65-F5344CB8AC3E}">
        <p14:creationId xmlns:p14="http://schemas.microsoft.com/office/powerpoint/2010/main" val="387712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0" u="none" dirty="0"/>
              <a:t>When you hear the fire alarm</a:t>
            </a:r>
            <a:r>
              <a:rPr lang="en-US" b="0" u="none" baseline="0" dirty="0"/>
              <a:t> immediately begin to evacuate the building. Do not wait- if you hear the alarm it is time to move, we do not have fake alarms.</a:t>
            </a:r>
            <a:endParaRPr lang="en-US" b="0" u="none" dirty="0"/>
          </a:p>
          <a:p>
            <a:r>
              <a:rPr lang="en-US" b="0" u="none" dirty="0"/>
              <a:t>The following</a:t>
            </a:r>
            <a:r>
              <a:rPr lang="en-US" b="0" u="none" baseline="0" dirty="0"/>
              <a:t> student areas have additional responsibilities during an evacuation procedure FOR EVENINGS AND WEEKENDS or times when professional staff is not present. Again, when present, Professional staff will lead the evacuation procedures. </a:t>
            </a:r>
          </a:p>
          <a:p>
            <a:endParaRPr lang="en-US" b="0" u="none" baseline="0" dirty="0"/>
          </a:p>
          <a:p>
            <a:r>
              <a:rPr lang="en-US" b="0" u="none" dirty="0"/>
              <a:t>The Student Lead Evacuation Areas of Responsibility are</a:t>
            </a:r>
          </a:p>
          <a:p>
            <a:r>
              <a:rPr lang="en-US" b="1" dirty="0"/>
              <a:t> </a:t>
            </a:r>
            <a:endParaRPr lang="en-US" dirty="0"/>
          </a:p>
          <a:p>
            <a:r>
              <a:rPr lang="en-US" b="1" u="sng" dirty="0"/>
              <a:t>Building Manager:</a:t>
            </a:r>
            <a:endParaRPr lang="en-US" dirty="0"/>
          </a:p>
          <a:p>
            <a:r>
              <a:rPr lang="en-US" dirty="0"/>
              <a:t>Coordinate evacuation w/ Security Staff Student Manager to ensure all areas are cleared. Meet Security Student Manager at Fire Panel. Make sure all staff members are flushing down and out of the building.  Designate staff member(s) to drive traffic away from the building and to the designated landing areas around the building.  </a:t>
            </a:r>
          </a:p>
          <a:p>
            <a:r>
              <a:rPr lang="en-US" b="1" u="sng" dirty="0"/>
              <a:t>Security Staff:</a:t>
            </a:r>
            <a:endParaRPr lang="en-US" dirty="0"/>
          </a:p>
          <a:p>
            <a:r>
              <a:rPr lang="en-US" dirty="0"/>
              <a:t>Loading dock areas, food storage spaces/coolers, foodservice offices, Union Market, Woody’s,  </a:t>
            </a:r>
            <a:r>
              <a:rPr lang="en-US" dirty="0" err="1"/>
              <a:t>Espress</a:t>
            </a:r>
            <a:r>
              <a:rPr lang="en-US" dirty="0"/>
              <a:t>-oh, all respective food prep and dining areas, lower level back of house from bottom of stairwell including locker rooms and break area; also to clear loading dock stairwells beginning at 3</a:t>
            </a:r>
            <a:r>
              <a:rPr lang="en-US" baseline="30000" dirty="0"/>
              <a:t>rd</a:t>
            </a:r>
            <a:r>
              <a:rPr lang="en-US" dirty="0"/>
              <a:t> floor and including all landing areas and storerooms.  In addition ensure GHMR kitchenettes are clear.</a:t>
            </a:r>
          </a:p>
          <a:p>
            <a:r>
              <a:rPr lang="en-US" b="1" u="sng" dirty="0"/>
              <a:t>AV Staff:</a:t>
            </a:r>
            <a:endParaRPr lang="en-US" dirty="0"/>
          </a:p>
          <a:p>
            <a:r>
              <a:rPr lang="en-US" dirty="0"/>
              <a:t>Evacuate event spaces: Archie Griffin Grand Ballroom, Performance Hall, U.S. Bank Conference Theater, Dressing</a:t>
            </a:r>
            <a:r>
              <a:rPr lang="en-US" baseline="0" dirty="0"/>
              <a:t> Rooms, Green Room, </a:t>
            </a:r>
            <a:r>
              <a:rPr lang="en-US" dirty="0"/>
              <a:t>ALL</a:t>
            </a:r>
            <a:r>
              <a:rPr lang="en-US" baseline="0" dirty="0"/>
              <a:t> GROUND </a:t>
            </a:r>
            <a:r>
              <a:rPr lang="en-US" dirty="0"/>
              <a:t>floor meeting spaces and restrooms, ALL Lower Level Meeting Spaces</a:t>
            </a:r>
            <a:r>
              <a:rPr lang="en-US" baseline="0" dirty="0"/>
              <a:t> and r</a:t>
            </a:r>
            <a:r>
              <a:rPr lang="en-US" dirty="0"/>
              <a:t>estrooms, CAP Reception and Roth Lounge. Once areas are cleared, radio Building Manager and head outside to West Plaza to help drive people 50 ft. away from building.</a:t>
            </a:r>
          </a:p>
          <a:p>
            <a:r>
              <a:rPr lang="en-US" b="1" u="sng" dirty="0"/>
              <a:t>Production Staff:</a:t>
            </a:r>
            <a:endParaRPr lang="en-US" dirty="0"/>
          </a:p>
          <a:p>
            <a:r>
              <a:rPr lang="en-US" dirty="0"/>
              <a:t>Evacuate 2</a:t>
            </a:r>
            <a:r>
              <a:rPr lang="en-US" baseline="30000" dirty="0"/>
              <a:t>nd</a:t>
            </a:r>
            <a:r>
              <a:rPr lang="en-US" dirty="0"/>
              <a:t> and 3</a:t>
            </a:r>
            <a:r>
              <a:rPr lang="en-US" baseline="30000" dirty="0"/>
              <a:t>rd</a:t>
            </a:r>
            <a:r>
              <a:rPr lang="en-US" dirty="0"/>
              <a:t> floor meeting rooms, 2</a:t>
            </a:r>
            <a:r>
              <a:rPr lang="en-US" baseline="30000" dirty="0"/>
              <a:t>nd</a:t>
            </a:r>
            <a:r>
              <a:rPr lang="en-US" dirty="0"/>
              <a:t> and 3</a:t>
            </a:r>
            <a:r>
              <a:rPr lang="en-US" baseline="30000" dirty="0"/>
              <a:t>rd</a:t>
            </a:r>
            <a:r>
              <a:rPr lang="en-US" dirty="0"/>
              <a:t> floor lounge areas, restrooms, and storage closets. Evacuate </a:t>
            </a:r>
            <a:r>
              <a:rPr lang="en-US" dirty="0" err="1"/>
              <a:t>BuckID</a:t>
            </a:r>
            <a:r>
              <a:rPr lang="en-US" dirty="0"/>
              <a:t>, VP Suite, UAFYE, and Off-Campus/Neighborhood Services and Collaboration. Once areas are cleared radio Building Manager and head outside to Potter Plaza to help drive people 50 ft. away from the building. </a:t>
            </a:r>
          </a:p>
          <a:p>
            <a:r>
              <a:rPr lang="en-US" b="1" u="sng" dirty="0"/>
              <a:t>Info Center Staff:</a:t>
            </a:r>
            <a:endParaRPr lang="en-US" dirty="0"/>
          </a:p>
          <a:p>
            <a:r>
              <a:rPr lang="en-US" dirty="0"/>
              <a:t>Clear Great Hall, and push back people from near High Street doors out to bench/sidewalk area.</a:t>
            </a:r>
          </a:p>
          <a:p>
            <a:r>
              <a:rPr lang="en-US" b="1" u="sng" dirty="0"/>
              <a:t>Center Staff:</a:t>
            </a:r>
            <a:endParaRPr lang="en-US" dirty="0"/>
          </a:p>
          <a:p>
            <a:r>
              <a:rPr lang="en-US" dirty="0"/>
              <a:t>Graphics, video room, resource room, lounge spaces, all offices, meeting rooms, in the Center for Student</a:t>
            </a:r>
            <a:r>
              <a:rPr lang="en-US" baseline="0" dirty="0"/>
              <a:t> Leadership and Service. Exit using the </a:t>
            </a:r>
            <a:r>
              <a:rPr lang="en-US" dirty="0"/>
              <a:t>stairwell down and out to PHLD.</a:t>
            </a:r>
          </a:p>
          <a:p>
            <a:pPr defTabSz="933126">
              <a:defRPr/>
            </a:pPr>
            <a:r>
              <a:rPr lang="en-US" b="1" u="sng" baseline="0" dirty="0"/>
              <a:t>Catering:</a:t>
            </a:r>
          </a:p>
          <a:p>
            <a:r>
              <a:rPr lang="en-US" dirty="0"/>
              <a:t>FOH kitchen prep</a:t>
            </a:r>
            <a:r>
              <a:rPr lang="en-US" baseline="0" dirty="0"/>
              <a:t> area, rear ballroom area, storage rooms. Catering Kitchen staff: walk in coolers/freezers, entire kitchen and dish area, storage space, office</a:t>
            </a:r>
            <a:endParaRPr lang="en-US" dirty="0"/>
          </a:p>
          <a:p>
            <a:r>
              <a:rPr lang="en-US" b="1" u="sng" dirty="0" err="1"/>
              <a:t>Sloopys</a:t>
            </a:r>
            <a:r>
              <a:rPr lang="en-US" b="1" u="sng" dirty="0"/>
              <a:t>:</a:t>
            </a:r>
            <a:endParaRPr lang="en-US" dirty="0"/>
          </a:p>
          <a:p>
            <a:r>
              <a:rPr lang="en-US" dirty="0"/>
              <a:t>To be cleared by their MOD.</a:t>
            </a:r>
          </a:p>
          <a:p>
            <a:r>
              <a:rPr lang="en-US" dirty="0"/>
              <a:t>All other</a:t>
            </a:r>
            <a:r>
              <a:rPr lang="en-US" baseline="0" dirty="0"/>
              <a:t> student employees are to clear their office area and move outside to the nearest evacuation assembly point </a:t>
            </a:r>
          </a:p>
          <a:p>
            <a:r>
              <a:rPr lang="en-US" baseline="0" dirty="0"/>
              <a:t>Remember that if you have a cash drawer or cash handling responsibilities to lock the drawers away before leaving the building.</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16</a:t>
            </a:fld>
            <a:endParaRPr lang="en-US"/>
          </a:p>
        </p:txBody>
      </p:sp>
    </p:spTree>
    <p:extLst>
      <p:ext uri="{BB962C8B-B14F-4D97-AF65-F5344CB8AC3E}">
        <p14:creationId xmlns:p14="http://schemas.microsoft.com/office/powerpoint/2010/main" val="43383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0" u="none" dirty="0"/>
              <a:t>When you hear the fire alarm</a:t>
            </a:r>
            <a:r>
              <a:rPr lang="en-US" b="0" u="none" baseline="0" dirty="0"/>
              <a:t> immediately begin to evacuate the building. Do not wait- if you hear the alarm it is time to move, we do not have fake alarms.</a:t>
            </a:r>
            <a:endParaRPr lang="en-US" b="0" u="none" dirty="0"/>
          </a:p>
          <a:p>
            <a:r>
              <a:rPr lang="en-US" b="0" u="none" dirty="0"/>
              <a:t>The following</a:t>
            </a:r>
            <a:r>
              <a:rPr lang="en-US" b="0" u="none" baseline="0" dirty="0"/>
              <a:t> student areas have additional responsibilities during an evacuation procedure FOR EVENINGS AND WEEKENDS or times when professional staff is not present. Again, when present, Professional staff will lead the evacuation procedures. </a:t>
            </a:r>
          </a:p>
          <a:p>
            <a:endParaRPr lang="en-US" b="0" u="none" baseline="0" dirty="0"/>
          </a:p>
          <a:p>
            <a:r>
              <a:rPr lang="en-US" b="0" u="none" dirty="0"/>
              <a:t>The Student Lead Evacuation Areas of Responsibility are</a:t>
            </a:r>
          </a:p>
          <a:p>
            <a:r>
              <a:rPr lang="en-US" b="1" dirty="0"/>
              <a:t> </a:t>
            </a:r>
            <a:endParaRPr lang="en-US" dirty="0"/>
          </a:p>
          <a:p>
            <a:r>
              <a:rPr lang="en-US" b="1" u="sng" dirty="0"/>
              <a:t>Building Manager:</a:t>
            </a:r>
            <a:endParaRPr lang="en-US" dirty="0"/>
          </a:p>
          <a:p>
            <a:r>
              <a:rPr lang="en-US" dirty="0"/>
              <a:t>Coordinate evacuation w/ Security Staff Student Manager to ensure all areas are cleared. Meet Security Student Manager at Fire Panel. Make sure all staff members are flushing down and out of the building.  Designate staff member(s) to drive traffic away from the building and to the designated landing areas around the building.  </a:t>
            </a:r>
          </a:p>
          <a:p>
            <a:r>
              <a:rPr lang="en-US" b="1" u="sng" dirty="0"/>
              <a:t>Security Staff:</a:t>
            </a:r>
            <a:endParaRPr lang="en-US" dirty="0"/>
          </a:p>
          <a:p>
            <a:r>
              <a:rPr lang="en-US" dirty="0"/>
              <a:t>Loading dock areas, food storage spaces/coolers, foodservice offices, Union Market, Woody’s,  </a:t>
            </a:r>
            <a:r>
              <a:rPr lang="en-US" dirty="0" err="1"/>
              <a:t>Espress</a:t>
            </a:r>
            <a:r>
              <a:rPr lang="en-US" dirty="0"/>
              <a:t>-oh, all respective food prep and dining areas, lower level back of house from bottom of stairwell including locker rooms and break area; also to clear loading dock stairwells beginning at 3</a:t>
            </a:r>
            <a:r>
              <a:rPr lang="en-US" baseline="30000" dirty="0"/>
              <a:t>rd</a:t>
            </a:r>
            <a:r>
              <a:rPr lang="en-US" dirty="0"/>
              <a:t> floor and including all landing areas and storerooms.  In addition ensure GHMR kitchenettes are clear.</a:t>
            </a:r>
          </a:p>
          <a:p>
            <a:r>
              <a:rPr lang="en-US" b="1" u="sng" dirty="0"/>
              <a:t>AV Staff:</a:t>
            </a:r>
            <a:endParaRPr lang="en-US" dirty="0"/>
          </a:p>
          <a:p>
            <a:r>
              <a:rPr lang="en-US" dirty="0"/>
              <a:t>Evacuate event spaces: Archie Griffin Grand Ballroom, Performance Hall, U.S. Bank Conference Theater, Dressing</a:t>
            </a:r>
            <a:r>
              <a:rPr lang="en-US" baseline="0" dirty="0"/>
              <a:t> Rooms, Green Room, </a:t>
            </a:r>
            <a:r>
              <a:rPr lang="en-US" dirty="0"/>
              <a:t>ALL</a:t>
            </a:r>
            <a:r>
              <a:rPr lang="en-US" baseline="0" dirty="0"/>
              <a:t> GROUND </a:t>
            </a:r>
            <a:r>
              <a:rPr lang="en-US" dirty="0"/>
              <a:t>floor meeting spaces and restrooms, ALL Lower Level Meeting Spaces</a:t>
            </a:r>
            <a:r>
              <a:rPr lang="en-US" baseline="0" dirty="0"/>
              <a:t> and r</a:t>
            </a:r>
            <a:r>
              <a:rPr lang="en-US" dirty="0"/>
              <a:t>estrooms, CAP Reception and Roth Lounge. Once areas are cleared, radio Building Manager and head outside to West Plaza to help drive people 50 ft. away from building.</a:t>
            </a:r>
          </a:p>
          <a:p>
            <a:r>
              <a:rPr lang="en-US" b="1" u="sng" dirty="0"/>
              <a:t>Production Staff:</a:t>
            </a:r>
            <a:endParaRPr lang="en-US" dirty="0"/>
          </a:p>
          <a:p>
            <a:r>
              <a:rPr lang="en-US" dirty="0"/>
              <a:t>Evacuate 2</a:t>
            </a:r>
            <a:r>
              <a:rPr lang="en-US" baseline="30000" dirty="0"/>
              <a:t>nd</a:t>
            </a:r>
            <a:r>
              <a:rPr lang="en-US" dirty="0"/>
              <a:t> and 3</a:t>
            </a:r>
            <a:r>
              <a:rPr lang="en-US" baseline="30000" dirty="0"/>
              <a:t>rd</a:t>
            </a:r>
            <a:r>
              <a:rPr lang="en-US" dirty="0"/>
              <a:t> floor meeting rooms, 2</a:t>
            </a:r>
            <a:r>
              <a:rPr lang="en-US" baseline="30000" dirty="0"/>
              <a:t>nd</a:t>
            </a:r>
            <a:r>
              <a:rPr lang="en-US" dirty="0"/>
              <a:t> and 3</a:t>
            </a:r>
            <a:r>
              <a:rPr lang="en-US" baseline="30000" dirty="0"/>
              <a:t>rd</a:t>
            </a:r>
            <a:r>
              <a:rPr lang="en-US" dirty="0"/>
              <a:t> floor lounge areas, restrooms, and storage closets. Evacuate </a:t>
            </a:r>
            <a:r>
              <a:rPr lang="en-US" dirty="0" err="1"/>
              <a:t>BuckID</a:t>
            </a:r>
            <a:r>
              <a:rPr lang="en-US" dirty="0"/>
              <a:t>, VP Suite, UAFYE, and Off-Campus/Neighborhood Services and Collaboration. Once areas are cleared radio Building Manager and head outside to Potter Plaza to help drive people 50 ft. away from the building. </a:t>
            </a:r>
          </a:p>
          <a:p>
            <a:r>
              <a:rPr lang="en-US" b="1" u="sng" dirty="0"/>
              <a:t>Info Center Staff:</a:t>
            </a:r>
            <a:endParaRPr lang="en-US" dirty="0"/>
          </a:p>
          <a:p>
            <a:r>
              <a:rPr lang="en-US" dirty="0"/>
              <a:t>Clear Great Hall, and push back people from near High Street doors out to bench/sidewalk area.</a:t>
            </a:r>
          </a:p>
          <a:p>
            <a:r>
              <a:rPr lang="en-US" b="1" u="sng" dirty="0"/>
              <a:t>Center Staff:</a:t>
            </a:r>
            <a:endParaRPr lang="en-US" dirty="0"/>
          </a:p>
          <a:p>
            <a:r>
              <a:rPr lang="en-US" dirty="0"/>
              <a:t>Graphics, video room, resource room, lounge spaces, all offices, meeting rooms, in the Center for Student</a:t>
            </a:r>
            <a:r>
              <a:rPr lang="en-US" baseline="0" dirty="0"/>
              <a:t> Leadership and Service. Exit using the </a:t>
            </a:r>
            <a:r>
              <a:rPr lang="en-US" dirty="0"/>
              <a:t>stairwell down and out to PHLD.</a:t>
            </a:r>
          </a:p>
          <a:p>
            <a:pPr defTabSz="933126">
              <a:defRPr/>
            </a:pPr>
            <a:r>
              <a:rPr lang="en-US" b="1" u="sng" baseline="0" dirty="0"/>
              <a:t>Catering:</a:t>
            </a:r>
          </a:p>
          <a:p>
            <a:r>
              <a:rPr lang="en-US" dirty="0"/>
              <a:t>FOH kitchen prep</a:t>
            </a:r>
            <a:r>
              <a:rPr lang="en-US" baseline="0" dirty="0"/>
              <a:t> area, rear ballroom area, storage rooms. Catering Kitchen staff: walk in coolers/freezers, entire kitchen and dish area, storage space, office</a:t>
            </a:r>
            <a:endParaRPr lang="en-US" dirty="0"/>
          </a:p>
          <a:p>
            <a:r>
              <a:rPr lang="en-US" b="1" u="sng" dirty="0" err="1"/>
              <a:t>Sloopys</a:t>
            </a:r>
            <a:r>
              <a:rPr lang="en-US" b="1" u="sng" dirty="0"/>
              <a:t>:</a:t>
            </a:r>
            <a:endParaRPr lang="en-US" dirty="0"/>
          </a:p>
          <a:p>
            <a:r>
              <a:rPr lang="en-US" dirty="0"/>
              <a:t>To be cleared by their MOD.</a:t>
            </a:r>
          </a:p>
          <a:p>
            <a:r>
              <a:rPr lang="en-US" dirty="0"/>
              <a:t>All other</a:t>
            </a:r>
            <a:r>
              <a:rPr lang="en-US" baseline="0" dirty="0"/>
              <a:t> student employees are to clear their office area and move outside to the nearest evacuation assembly point </a:t>
            </a:r>
          </a:p>
          <a:p>
            <a:r>
              <a:rPr lang="en-US" baseline="0" dirty="0"/>
              <a:t>Remember that if you have a cash drawer or cash handling responsibilities to lock the drawers away before leaving the building.</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17</a:t>
            </a:fld>
            <a:endParaRPr lang="en-US"/>
          </a:p>
        </p:txBody>
      </p:sp>
    </p:spTree>
    <p:extLst>
      <p:ext uri="{BB962C8B-B14F-4D97-AF65-F5344CB8AC3E}">
        <p14:creationId xmlns:p14="http://schemas.microsoft.com/office/powerpoint/2010/main" val="148365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Once outside: proceed to evacuation assembly point- which is a safe distance away (at least 50 ft.) from the building and wait for building staff to give the all clear. </a:t>
            </a:r>
          </a:p>
          <a:p>
            <a:r>
              <a:rPr lang="en-US" dirty="0" smtClean="0"/>
              <a:t>If</a:t>
            </a:r>
            <a:r>
              <a:rPr lang="en-US" baseline="0" dirty="0" smtClean="0"/>
              <a:t> you exit on the…</a:t>
            </a:r>
            <a:endParaRPr lang="en-US" dirty="0" smtClean="0"/>
          </a:p>
          <a:p>
            <a:r>
              <a:rPr lang="en-US" dirty="0" smtClean="0"/>
              <a:t>High St. side- you must be by concrete benches adjacent to High St. </a:t>
            </a:r>
          </a:p>
          <a:p>
            <a:r>
              <a:rPr lang="en-US" dirty="0" smtClean="0"/>
              <a:t>12</a:t>
            </a:r>
            <a:r>
              <a:rPr lang="en-US" baseline="30000" dirty="0" smtClean="0"/>
              <a:t>th</a:t>
            </a:r>
            <a:r>
              <a:rPr lang="en-US" dirty="0" smtClean="0"/>
              <a:t> Ave side- you must be across the street near law school</a:t>
            </a:r>
          </a:p>
          <a:p>
            <a:r>
              <a:rPr lang="en-US" dirty="0" smtClean="0"/>
              <a:t>College Rd. side- you must be by bus stop</a:t>
            </a:r>
          </a:p>
          <a:p>
            <a:endParaRPr lang="en-US" dirty="0" smtClean="0"/>
          </a:p>
          <a:p>
            <a:r>
              <a:rPr lang="en-US" dirty="0" smtClean="0"/>
              <a:t>DO NOT go back inside until the all-clear call is given over the speaker system. As an</a:t>
            </a:r>
            <a:r>
              <a:rPr lang="en-US" baseline="0" dirty="0" smtClean="0"/>
              <a:t> employee who works in the Ohio Union, guests will look to you for instruction. Please be sure to evacuate a proper distance away from the building and know that the staff inside will communicate with you as soon as possible. Continue to stay outside until you hear an all-clear announcement- even if the lights and sounds from the alarm stop. </a:t>
            </a:r>
            <a:endParaRPr lang="en-US" dirty="0" smtClean="0"/>
          </a:p>
          <a:p>
            <a:endParaRPr lang="en-US" dirty="0" smtClean="0"/>
          </a:p>
          <a:p>
            <a:r>
              <a:rPr lang="en-US" dirty="0" smtClean="0"/>
              <a:t>3 SLIDES</a:t>
            </a:r>
            <a:r>
              <a:rPr lang="en-US" baseline="0" dirty="0" smtClean="0"/>
              <a:t> FOLLOW WITH PHOTOS OF EVACUATION ASSEMBLY POINTS</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18</a:t>
            </a:fld>
            <a:endParaRPr lang="en-US"/>
          </a:p>
        </p:txBody>
      </p:sp>
    </p:spTree>
    <p:extLst>
      <p:ext uri="{BB962C8B-B14F-4D97-AF65-F5344CB8AC3E}">
        <p14:creationId xmlns:p14="http://schemas.microsoft.com/office/powerpoint/2010/main" val="145871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3126">
              <a:defRPr/>
            </a:pPr>
            <a:r>
              <a:rPr lang="en-US" dirty="0"/>
              <a:t>High St. side- you must be by concrete benches adjacent to High St. </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19</a:t>
            </a:fld>
            <a:endParaRPr lang="en-US"/>
          </a:p>
        </p:txBody>
      </p:sp>
    </p:spTree>
    <p:extLst>
      <p:ext uri="{BB962C8B-B14F-4D97-AF65-F5344CB8AC3E}">
        <p14:creationId xmlns:p14="http://schemas.microsoft.com/office/powerpoint/2010/main" val="340305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3126">
              <a:defRPr/>
            </a:pPr>
            <a:r>
              <a:rPr lang="en-US" dirty="0"/>
              <a:t>High St. side- you must be by concrete benches adjacent to High St. </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20</a:t>
            </a:fld>
            <a:endParaRPr lang="en-US"/>
          </a:p>
        </p:txBody>
      </p:sp>
    </p:spTree>
    <p:extLst>
      <p:ext uri="{BB962C8B-B14F-4D97-AF65-F5344CB8AC3E}">
        <p14:creationId xmlns:p14="http://schemas.microsoft.com/office/powerpoint/2010/main" val="160577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33126">
              <a:defRPr/>
            </a:pPr>
            <a:r>
              <a:rPr lang="en-US" dirty="0"/>
              <a:t>High St. side- you must be by concrete benches adjacent to High St. </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21</a:t>
            </a:fld>
            <a:endParaRPr lang="en-US"/>
          </a:p>
        </p:txBody>
      </p:sp>
    </p:spTree>
    <p:extLst>
      <p:ext uri="{BB962C8B-B14F-4D97-AF65-F5344CB8AC3E}">
        <p14:creationId xmlns:p14="http://schemas.microsoft.com/office/powerpoint/2010/main" val="3672173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We mentioned</a:t>
            </a:r>
            <a:r>
              <a:rPr lang="en-US" baseline="0" dirty="0"/>
              <a:t> this before but again a reminder:</a:t>
            </a:r>
          </a:p>
          <a:p>
            <a:pPr marL="291602" indent="-291602">
              <a:buFont typeface="Wingdings" charset="2"/>
              <a:buChar char="Ø"/>
            </a:pPr>
            <a:r>
              <a:rPr lang="en-US" dirty="0"/>
              <a:t>The lights and sounds will stop before you are allowed back into the building</a:t>
            </a:r>
          </a:p>
          <a:p>
            <a:pPr marL="291602" indent="-291602">
              <a:buFont typeface="Wingdings" charset="2"/>
              <a:buChar char="Ø"/>
            </a:pPr>
            <a:r>
              <a:rPr lang="en-US" dirty="0"/>
              <a:t>DO NOT go back inside until the all-clear call is given over the speaker system</a:t>
            </a:r>
          </a:p>
          <a:p>
            <a:r>
              <a:rPr lang="en-US" dirty="0"/>
              <a:t>Please be sure to let guests</a:t>
            </a:r>
            <a:r>
              <a:rPr lang="en-US" baseline="0" dirty="0"/>
              <a:t> know this as well, they will be looking to you for instructions. </a:t>
            </a:r>
            <a:endParaRPr lang="en-US" baseline="0" dirty="0" smtClean="0"/>
          </a:p>
          <a:p>
            <a:endParaRPr lang="en-US" baseline="0" dirty="0" smtClean="0"/>
          </a:p>
          <a:p>
            <a:r>
              <a:rPr lang="en-US" baseline="0" dirty="0" smtClean="0"/>
              <a:t>Megan’s Last Slide</a:t>
            </a:r>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22</a:t>
            </a:fld>
            <a:endParaRPr lang="en-US"/>
          </a:p>
        </p:txBody>
      </p:sp>
    </p:spTree>
    <p:extLst>
      <p:ext uri="{BB962C8B-B14F-4D97-AF65-F5344CB8AC3E}">
        <p14:creationId xmlns:p14="http://schemas.microsoft.com/office/powerpoint/2010/main" val="55258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5</a:t>
            </a:fld>
            <a:endParaRPr lang="en-US"/>
          </a:p>
        </p:txBody>
      </p:sp>
    </p:spTree>
    <p:extLst>
      <p:ext uri="{BB962C8B-B14F-4D97-AF65-F5344CB8AC3E}">
        <p14:creationId xmlns:p14="http://schemas.microsoft.com/office/powerpoint/2010/main" val="3769048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lvl="0"/>
            <a:r>
              <a:rPr lang="en-US" dirty="0"/>
              <a:t>Management will determine when to shelter. This is based on local weather warnings and campus weather information. If severe weather is expected in the area Building Managers and security staff will monitor weather updates on a regular basis and inform the rest of the building as necessary. </a:t>
            </a:r>
          </a:p>
          <a:p>
            <a:pPr fontAlgn="base"/>
            <a:r>
              <a:rPr lang="en-US" b="1" dirty="0"/>
              <a:t>What do all those watches and warnings mean?</a:t>
            </a:r>
          </a:p>
          <a:p>
            <a:pPr fontAlgn="base"/>
            <a:r>
              <a:rPr lang="en-US" b="1" dirty="0"/>
              <a:t>Tornado Watch: Be Prepared!</a:t>
            </a:r>
            <a:r>
              <a:rPr lang="en-US" dirty="0"/>
              <a:t> Tornadoes are possible in and near the watch area. Be ready to act quickly if a warning is issued or you suspect a tornado is approaching. </a:t>
            </a:r>
          </a:p>
          <a:p>
            <a:pPr fontAlgn="base"/>
            <a:endParaRPr lang="en-US" dirty="0"/>
          </a:p>
          <a:p>
            <a:pPr fontAlgn="base"/>
            <a:r>
              <a:rPr lang="en-US" b="1" dirty="0"/>
              <a:t>Tornado Warning: Take Action!</a:t>
            </a:r>
            <a:r>
              <a:rPr lang="en-US" dirty="0"/>
              <a:t> A tornado has been sighted or indicated by weather radar. There is imminent danger to life and property. Move to an interior room on the lowest floor of a sturdy building. Warnings are issued by your </a:t>
            </a:r>
            <a:r>
              <a:rPr lang="en-US" dirty="0">
                <a:hlinkClick r:id="rId3"/>
              </a:rPr>
              <a:t>local forecast office</a:t>
            </a:r>
            <a:r>
              <a:rPr lang="en-US" dirty="0"/>
              <a:t>. Warnings typically encompass a much smaller area (around the size of a city or small county) that may be impacted by a tornado identified by a forecaster on </a:t>
            </a:r>
            <a:r>
              <a:rPr lang="en-US" dirty="0">
                <a:hlinkClick r:id="rId4"/>
              </a:rPr>
              <a:t>Radar </a:t>
            </a:r>
            <a:r>
              <a:rPr lang="en-US" dirty="0"/>
              <a:t>or by a </a:t>
            </a:r>
            <a:r>
              <a:rPr lang="en-US" dirty="0">
                <a:hlinkClick r:id="rId5"/>
              </a:rPr>
              <a:t>trained spotter</a:t>
            </a:r>
            <a:r>
              <a:rPr lang="en-US" dirty="0"/>
              <a:t>/law enforcement who is watching the storm.</a:t>
            </a:r>
          </a:p>
          <a:p>
            <a:pPr fontAlgn="base"/>
            <a:endParaRPr lang="en-US" dirty="0"/>
          </a:p>
          <a:p>
            <a:pPr fontAlgn="base"/>
            <a:r>
              <a:rPr lang="en-US" b="1" dirty="0"/>
              <a:t>Severe Thunderstorm Watch: Be Prepared! </a:t>
            </a:r>
            <a:r>
              <a:rPr lang="en-US" dirty="0"/>
              <a:t>Severe thunderstorms are possible in and near the watch area. Stay informed and be ready to act if a severe thunderstorm warning is issued. </a:t>
            </a:r>
          </a:p>
          <a:p>
            <a:pPr fontAlgn="base"/>
            <a:endParaRPr lang="en-US" dirty="0"/>
          </a:p>
          <a:p>
            <a:pPr fontAlgn="base"/>
            <a:r>
              <a:rPr lang="en-US" b="1" dirty="0"/>
              <a:t>Severe Thunderstorm Warning: Take Action!</a:t>
            </a:r>
            <a:r>
              <a:rPr lang="en-US" dirty="0"/>
              <a:t> Severe weather has been reported by spotters or indicated by radar. Warnings indicate imminent danger to life and property. Take shelter in a substantial building. Warnings are issued by your </a:t>
            </a:r>
            <a:r>
              <a:rPr lang="en-US" dirty="0">
                <a:hlinkClick r:id="rId3"/>
              </a:rPr>
              <a:t>local forecast office</a:t>
            </a:r>
            <a:r>
              <a:rPr lang="en-US" dirty="0"/>
              <a:t>. Warnings typically encompass a much smaller area (around the size of a city or county) that may be impacted by an on-going severe thunderstorm.</a:t>
            </a:r>
          </a:p>
          <a:p>
            <a:pPr lvl="1"/>
            <a:endParaRPr lang="en-US" sz="1800" dirty="0"/>
          </a:p>
          <a:p>
            <a:pPr lvl="0"/>
            <a:r>
              <a:rPr lang="en-US" dirty="0"/>
              <a:t>Announcements will be made over the Fire Panel system for severe weather and warnings. There are various announcements that can be made, including a call to ask individuals to move away from windows and a call to seek sheltering locations in the Ohio Union. </a:t>
            </a:r>
          </a:p>
          <a:p>
            <a:pPr lvl="1"/>
            <a:endParaRPr lang="en-US" dirty="0"/>
          </a:p>
          <a:p>
            <a:pPr lvl="0"/>
            <a:r>
              <a:rPr lang="en-US" dirty="0"/>
              <a:t>We cannot force people to stay in the building, but if they stay, they must move to a sheltering location.</a:t>
            </a:r>
          </a:p>
          <a:p>
            <a:endParaRPr lang="en-US" dirty="0"/>
          </a:p>
          <a:p>
            <a:r>
              <a:rPr lang="en-US" dirty="0"/>
              <a:t>THE</a:t>
            </a:r>
            <a:r>
              <a:rPr lang="en-US" baseline="0" dirty="0"/>
              <a:t> NEXT TWO SLIDES INDICATE SHELTERING LOCATIONS</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23</a:t>
            </a:fld>
            <a:endParaRPr lang="en-US"/>
          </a:p>
        </p:txBody>
      </p:sp>
    </p:spTree>
    <p:extLst>
      <p:ext uri="{BB962C8B-B14F-4D97-AF65-F5344CB8AC3E}">
        <p14:creationId xmlns:p14="http://schemas.microsoft.com/office/powerpoint/2010/main" val="154397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lvl="1" defTabSz="933126">
              <a:defRPr/>
            </a:pPr>
            <a:r>
              <a:rPr lang="en-US" dirty="0"/>
              <a:t>Where are the sheltering locations? They are: Great Hall Meeting Room, U.S. Bank Conference theatre, Lower Level Back of House, 2</a:t>
            </a:r>
            <a:r>
              <a:rPr lang="en-US" baseline="30000" dirty="0"/>
              <a:t>nd</a:t>
            </a:r>
            <a:r>
              <a:rPr lang="en-US" dirty="0"/>
              <a:t> floor Back of House, Catering kitchen. Remember if you cannot get to these locations that standard tornado sheltering information tell us to go to the most interior rooms in the building on the lowest floor you can reach.   </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24</a:t>
            </a:fld>
            <a:endParaRPr lang="en-US"/>
          </a:p>
        </p:txBody>
      </p:sp>
    </p:spTree>
    <p:extLst>
      <p:ext uri="{BB962C8B-B14F-4D97-AF65-F5344CB8AC3E}">
        <p14:creationId xmlns:p14="http://schemas.microsoft.com/office/powerpoint/2010/main" val="2372310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lvl="1" defTabSz="933126">
              <a:defRPr/>
            </a:pPr>
            <a:r>
              <a:rPr lang="en-US" dirty="0"/>
              <a:t>Where are the sheltering locations? They are: Great Hall Meeting Room, U.S. Bank Conference theatre, Lower Level Back of House, 2</a:t>
            </a:r>
            <a:r>
              <a:rPr lang="en-US" baseline="30000" dirty="0"/>
              <a:t>nd</a:t>
            </a:r>
            <a:r>
              <a:rPr lang="en-US" dirty="0"/>
              <a:t> floor Back of House, Catering kitchen. Remember if you cannot get to these locations that standard tornado sheltering information tell us to go to the most interior rooms in the building on the lowest floor you can reach.   </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25</a:t>
            </a:fld>
            <a:endParaRPr lang="en-US"/>
          </a:p>
        </p:txBody>
      </p:sp>
    </p:spTree>
    <p:extLst>
      <p:ext uri="{BB962C8B-B14F-4D97-AF65-F5344CB8AC3E}">
        <p14:creationId xmlns:p14="http://schemas.microsoft.com/office/powerpoint/2010/main" val="22435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lvl="1" defTabSz="933126">
              <a:defRPr/>
            </a:pPr>
            <a:r>
              <a:rPr lang="en-US" dirty="0"/>
              <a:t>Where are the sheltering locations? They are: Great Hall Meeting Room, U.S. Bank Conference theatre, Lower Level Back of House, 2</a:t>
            </a:r>
            <a:r>
              <a:rPr lang="en-US" baseline="30000" dirty="0"/>
              <a:t>nd</a:t>
            </a:r>
            <a:r>
              <a:rPr lang="en-US" dirty="0"/>
              <a:t> floor Back of House, Catering kitchen. Remember if you cannot get to these locations that standard tornado sheltering information tell us to go to the most interior rooms in the building on the lowest floor you can reach.   </a:t>
            </a:r>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26</a:t>
            </a:fld>
            <a:endParaRPr lang="en-US"/>
          </a:p>
        </p:txBody>
      </p:sp>
    </p:spTree>
    <p:extLst>
      <p:ext uri="{BB962C8B-B14F-4D97-AF65-F5344CB8AC3E}">
        <p14:creationId xmlns:p14="http://schemas.microsoft.com/office/powerpoint/2010/main" val="1024674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How do you help guests and clients during an evacuation</a:t>
            </a:r>
            <a:r>
              <a:rPr lang="en-US" baseline="0" dirty="0"/>
              <a:t> procedure?</a:t>
            </a:r>
            <a:endParaRPr lang="en-US" dirty="0"/>
          </a:p>
          <a:p>
            <a:r>
              <a:rPr lang="en-US" dirty="0"/>
              <a:t>Calmly inform guests what is happening and direct them to the nearest exit or sheltering location</a:t>
            </a:r>
          </a:p>
          <a:p>
            <a:endParaRPr lang="en-US" dirty="0"/>
          </a:p>
          <a:p>
            <a:r>
              <a:rPr lang="en-US" dirty="0"/>
              <a:t>Elevators should not be used during an evacuation procedure. Once a fire alarm</a:t>
            </a:r>
            <a:r>
              <a:rPr lang="en-US" baseline="0" dirty="0"/>
              <a:t> is activated elevators will automatically descend to the ground floor and lock open. Elevators should not be used during a severe weather situation. </a:t>
            </a:r>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27</a:t>
            </a:fld>
            <a:endParaRPr lang="en-US"/>
          </a:p>
        </p:txBody>
      </p:sp>
    </p:spTree>
    <p:extLst>
      <p:ext uri="{BB962C8B-B14F-4D97-AF65-F5344CB8AC3E}">
        <p14:creationId xmlns:p14="http://schemas.microsoft.com/office/powerpoint/2010/main" val="1243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baseline="0" dirty="0"/>
              <a:t>There are also specific guidelines on</a:t>
            </a:r>
            <a:r>
              <a:rPr lang="en-US" dirty="0"/>
              <a:t> how do you help an individual with a mobility impairment:</a:t>
            </a:r>
          </a:p>
          <a:p>
            <a:endParaRPr lang="en-US" dirty="0"/>
          </a:p>
          <a:p>
            <a:r>
              <a:rPr lang="en-US" dirty="0"/>
              <a:t>There are four evacuation options:</a:t>
            </a:r>
          </a:p>
          <a:p>
            <a:pPr lvl="1"/>
            <a:r>
              <a:rPr lang="en-US" dirty="0"/>
              <a:t>Horizontal evacuation- meaning leave on the floor you are on-</a:t>
            </a:r>
            <a:r>
              <a:rPr lang="en-US" baseline="0" dirty="0"/>
              <a:t> the first floor of the Ohio Union has ADA accessible exits, so this is a viable option for everyone. If danger is imminent and depending on an individuals impairment, there is a horizontal exit on the second floor behind the East Ballroom leading to the parking garage</a:t>
            </a:r>
            <a:endParaRPr lang="en-US" dirty="0"/>
          </a:p>
          <a:p>
            <a:pPr lvl="1"/>
            <a:r>
              <a:rPr lang="en-US" dirty="0"/>
              <a:t>Stairway evacuation- this is appropriate</a:t>
            </a:r>
            <a:r>
              <a:rPr lang="en-US" baseline="0" dirty="0"/>
              <a:t> </a:t>
            </a:r>
            <a:r>
              <a:rPr lang="en-US" dirty="0"/>
              <a:t>if an individual</a:t>
            </a:r>
            <a:r>
              <a:rPr lang="en-US" baseline="0" dirty="0"/>
              <a:t> has a non-wheelchair mobility impairment and can navigate stairs if danger is imminent. If there is no immediate danger they may choose to stay in place</a:t>
            </a:r>
          </a:p>
          <a:p>
            <a:pPr lvl="1"/>
            <a:r>
              <a:rPr lang="en-US" dirty="0"/>
              <a:t>Stay in Place: unless danger is imminent, move to or</a:t>
            </a:r>
            <a:r>
              <a:rPr lang="en-US" baseline="0" dirty="0"/>
              <a:t> </a:t>
            </a:r>
            <a:r>
              <a:rPr lang="en-US" dirty="0"/>
              <a:t>remain</a:t>
            </a:r>
            <a:r>
              <a:rPr lang="en-US" baseline="0" dirty="0"/>
              <a:t> </a:t>
            </a:r>
            <a:r>
              <a:rPr lang="en-US" dirty="0"/>
              <a:t>in a room with an exterior window, telephone, and a solid/fire</a:t>
            </a:r>
            <a:r>
              <a:rPr lang="en-US" baseline="0" dirty="0"/>
              <a:t> resistant</a:t>
            </a:r>
            <a:r>
              <a:rPr lang="en-US" dirty="0"/>
              <a:t> door. Dial 9-1-1 and report location.</a:t>
            </a:r>
            <a:r>
              <a:rPr lang="en-US" baseline="0" dirty="0"/>
              <a:t> On the 3</a:t>
            </a:r>
            <a:r>
              <a:rPr lang="en-US" baseline="30000" dirty="0"/>
              <a:t>rd</a:t>
            </a:r>
            <a:r>
              <a:rPr lang="en-US" baseline="0" dirty="0"/>
              <a:t> floor we recommend sending someone to the Round Meeting Room. On the second floor we recommend the Traditions Room.</a:t>
            </a:r>
            <a:endParaRPr lang="en-US" dirty="0"/>
          </a:p>
          <a:p>
            <a:pPr lvl="1"/>
            <a:r>
              <a:rPr lang="en-US" dirty="0"/>
              <a:t>Stairway</a:t>
            </a:r>
            <a:r>
              <a:rPr lang="en-US" baseline="0" dirty="0"/>
              <a:t> landing- as a fourth option an individual with a wheelchair bound mobility impairment may choose a stairway landing as their Stay in Place location, but they are advised to wait until the traffic has passed. </a:t>
            </a:r>
            <a:endParaRPr lang="en-US" dirty="0"/>
          </a:p>
          <a:p>
            <a:pPr lvl="1"/>
            <a:endParaRPr lang="en-US" b="1" dirty="0"/>
          </a:p>
          <a:p>
            <a:r>
              <a:rPr lang="en-US" b="1" dirty="0"/>
              <a:t>As you exit the building, report the location of the individual with a disability to Building</a:t>
            </a:r>
            <a:r>
              <a:rPr lang="en-US" b="1" baseline="0" dirty="0"/>
              <a:t> Managers who will inform </a:t>
            </a:r>
            <a:r>
              <a:rPr lang="en-US" b="1" dirty="0"/>
              <a:t>CFD and OSUPD. </a:t>
            </a:r>
          </a:p>
          <a:p>
            <a:pPr lvl="1"/>
            <a:endParaRPr lang="en-US" b="1" dirty="0"/>
          </a:p>
          <a:p>
            <a:pPr lvl="0"/>
            <a:r>
              <a:rPr lang="en-US" b="1" dirty="0"/>
              <a:t>If an individual</a:t>
            </a:r>
            <a:r>
              <a:rPr lang="en-US" b="1" baseline="0" dirty="0"/>
              <a:t> has a hearing impairment, we might need to write a note to let them know what is happening. Both the alarms and strobe lights will go off during a fire alarm.</a:t>
            </a:r>
          </a:p>
          <a:p>
            <a:pPr lvl="0"/>
            <a:r>
              <a:rPr lang="en-US" b="1" baseline="0" dirty="0"/>
              <a:t>If an individual has a visual impairment, they might need additional assistance evacuating the building since their path could be different. </a:t>
            </a:r>
            <a:r>
              <a:rPr lang="en-US" b="1" dirty="0"/>
              <a:t>The assistant should offer their elbow to the individual with a visual impairment and guide him or her through the evacuation route. During the evacuation the assistant should communicate as necessary to assure safe evacuation. </a:t>
            </a:r>
          </a:p>
          <a:p>
            <a:pPr lvl="0"/>
            <a:endParaRPr lang="en-US" b="1" dirty="0"/>
          </a:p>
          <a:p>
            <a:pPr lvl="0"/>
            <a:r>
              <a:rPr lang="en-US" b="1" dirty="0"/>
              <a:t>During</a:t>
            </a:r>
            <a:r>
              <a:rPr lang="en-US" b="1" baseline="0" dirty="0"/>
              <a:t> a sheltering procedure, remember that we still cannot use the elevators. Direct guests to a sheltering location on their floor or the most interior room away from windows on the floor they are on. </a:t>
            </a:r>
            <a:endParaRPr lang="en-US" b="1" dirty="0"/>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28</a:t>
            </a:fld>
            <a:endParaRPr lang="en-US"/>
          </a:p>
        </p:txBody>
      </p:sp>
    </p:spTree>
    <p:extLst>
      <p:ext uri="{BB962C8B-B14F-4D97-AF65-F5344CB8AC3E}">
        <p14:creationId xmlns:p14="http://schemas.microsoft.com/office/powerpoint/2010/main" val="240873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29</a:t>
            </a:fld>
            <a:endParaRPr lang="en-US"/>
          </a:p>
        </p:txBody>
      </p:sp>
    </p:spTree>
    <p:extLst>
      <p:ext uri="{BB962C8B-B14F-4D97-AF65-F5344CB8AC3E}">
        <p14:creationId xmlns:p14="http://schemas.microsoft.com/office/powerpoint/2010/main" val="3374884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30</a:t>
            </a:fld>
            <a:endParaRPr lang="en-US"/>
          </a:p>
        </p:txBody>
      </p:sp>
    </p:spTree>
    <p:extLst>
      <p:ext uri="{BB962C8B-B14F-4D97-AF65-F5344CB8AC3E}">
        <p14:creationId xmlns:p14="http://schemas.microsoft.com/office/powerpoint/2010/main" val="4198394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31</a:t>
            </a:fld>
            <a:endParaRPr lang="en-US"/>
          </a:p>
        </p:txBody>
      </p:sp>
    </p:spTree>
    <p:extLst>
      <p:ext uri="{BB962C8B-B14F-4D97-AF65-F5344CB8AC3E}">
        <p14:creationId xmlns:p14="http://schemas.microsoft.com/office/powerpoint/2010/main" val="2239664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32</a:t>
            </a:fld>
            <a:endParaRPr lang="en-US"/>
          </a:p>
        </p:txBody>
      </p:sp>
    </p:spTree>
    <p:extLst>
      <p:ext uri="{BB962C8B-B14F-4D97-AF65-F5344CB8AC3E}">
        <p14:creationId xmlns:p14="http://schemas.microsoft.com/office/powerpoint/2010/main" val="83524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6</a:t>
            </a:fld>
            <a:endParaRPr lang="en-US"/>
          </a:p>
        </p:txBody>
      </p:sp>
    </p:spTree>
    <p:extLst>
      <p:ext uri="{BB962C8B-B14F-4D97-AF65-F5344CB8AC3E}">
        <p14:creationId xmlns:p14="http://schemas.microsoft.com/office/powerpoint/2010/main" val="1782536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A reminder of the 2 student employee access points: </a:t>
            </a:r>
          </a:p>
          <a:p>
            <a:r>
              <a:rPr lang="en-US" dirty="0"/>
              <a:t>1</a:t>
            </a:r>
            <a:r>
              <a:rPr lang="en-US" baseline="0" dirty="0"/>
              <a:t>- NE entrance of building by Garages and U.S. Bank</a:t>
            </a:r>
          </a:p>
          <a:p>
            <a:r>
              <a:rPr lang="en-US" baseline="0" dirty="0"/>
              <a:t>2- NW entrance of building behind </a:t>
            </a:r>
            <a:r>
              <a:rPr lang="en-US" baseline="0" dirty="0" err="1"/>
              <a:t>Espress</a:t>
            </a:r>
            <a:r>
              <a:rPr lang="en-US" baseline="0" dirty="0"/>
              <a:t>-OH</a:t>
            </a:r>
          </a:p>
          <a:p>
            <a:endParaRPr lang="en-US" baseline="0" dirty="0"/>
          </a:p>
          <a:p>
            <a:r>
              <a:rPr lang="en-US" baseline="0" dirty="0"/>
              <a:t>In addition there is a 24-Hour access door- entrance nearest </a:t>
            </a:r>
            <a:r>
              <a:rPr lang="en-US" baseline="0" dirty="0" err="1"/>
              <a:t>Sloopy’s</a:t>
            </a:r>
            <a:r>
              <a:rPr lang="en-US" baseline="0" dirty="0"/>
              <a:t>. This entrance is behind the gates when the building is closed and provided 24 hour access to the Center for Student Leadership and Service.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33</a:t>
            </a:fld>
            <a:endParaRPr lang="en-US"/>
          </a:p>
        </p:txBody>
      </p:sp>
    </p:spTree>
    <p:extLst>
      <p:ext uri="{BB962C8B-B14F-4D97-AF65-F5344CB8AC3E}">
        <p14:creationId xmlns:p14="http://schemas.microsoft.com/office/powerpoint/2010/main" val="483941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a:t>A reminder of the 2 student employee access points: </a:t>
            </a:r>
          </a:p>
          <a:p>
            <a:r>
              <a:rPr lang="en-US" dirty="0"/>
              <a:t>1</a:t>
            </a:r>
            <a:r>
              <a:rPr lang="en-US" baseline="0" dirty="0"/>
              <a:t>- NE entrance of building by Garages and U.S. Bank</a:t>
            </a:r>
          </a:p>
          <a:p>
            <a:r>
              <a:rPr lang="en-US" baseline="0" dirty="0"/>
              <a:t>2- NW entrance of building behind </a:t>
            </a:r>
            <a:r>
              <a:rPr lang="en-US" baseline="0" dirty="0" err="1"/>
              <a:t>Espress</a:t>
            </a:r>
            <a:r>
              <a:rPr lang="en-US" baseline="0" dirty="0"/>
              <a:t>-OH</a:t>
            </a:r>
          </a:p>
          <a:p>
            <a:endParaRPr lang="en-US" baseline="0" dirty="0"/>
          </a:p>
          <a:p>
            <a:r>
              <a:rPr lang="en-US" baseline="0" dirty="0"/>
              <a:t>In addition there is a 24-Hour access door- entrance nearest </a:t>
            </a:r>
            <a:r>
              <a:rPr lang="en-US" baseline="0" dirty="0" err="1"/>
              <a:t>Sloopy’s</a:t>
            </a:r>
            <a:r>
              <a:rPr lang="en-US" baseline="0" dirty="0"/>
              <a:t>. This entrance is behind the gates when the building is closed and provided 24 hour access to the Center for Student Leadership and Service.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34</a:t>
            </a:fld>
            <a:endParaRPr lang="en-US"/>
          </a:p>
        </p:txBody>
      </p:sp>
    </p:spTree>
    <p:extLst>
      <p:ext uri="{BB962C8B-B14F-4D97-AF65-F5344CB8AC3E}">
        <p14:creationId xmlns:p14="http://schemas.microsoft.com/office/powerpoint/2010/main" val="294681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28F8B-1339-476B-BCF4-697AD46D808B}" type="slidenum">
              <a:rPr lang="en-US" smtClean="0"/>
              <a:t>37</a:t>
            </a:fld>
            <a:endParaRPr lang="en-US"/>
          </a:p>
        </p:txBody>
      </p:sp>
    </p:spTree>
    <p:extLst>
      <p:ext uri="{BB962C8B-B14F-4D97-AF65-F5344CB8AC3E}">
        <p14:creationId xmlns:p14="http://schemas.microsoft.com/office/powerpoint/2010/main" val="368490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7</a:t>
            </a:fld>
            <a:endParaRPr lang="en-US"/>
          </a:p>
        </p:txBody>
      </p:sp>
    </p:spTree>
    <p:extLst>
      <p:ext uri="{BB962C8B-B14F-4D97-AF65-F5344CB8AC3E}">
        <p14:creationId xmlns:p14="http://schemas.microsoft.com/office/powerpoint/2010/main" val="72686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8</a:t>
            </a:fld>
            <a:endParaRPr lang="en-US"/>
          </a:p>
        </p:txBody>
      </p:sp>
    </p:spTree>
    <p:extLst>
      <p:ext uri="{BB962C8B-B14F-4D97-AF65-F5344CB8AC3E}">
        <p14:creationId xmlns:p14="http://schemas.microsoft.com/office/powerpoint/2010/main" val="236311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9</a:t>
            </a:fld>
            <a:endParaRPr lang="en-US"/>
          </a:p>
        </p:txBody>
      </p:sp>
    </p:spTree>
    <p:extLst>
      <p:ext uri="{BB962C8B-B14F-4D97-AF65-F5344CB8AC3E}">
        <p14:creationId xmlns:p14="http://schemas.microsoft.com/office/powerpoint/2010/main" val="4917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10</a:t>
            </a:fld>
            <a:endParaRPr lang="en-US"/>
          </a:p>
        </p:txBody>
      </p:sp>
    </p:spTree>
    <p:extLst>
      <p:ext uri="{BB962C8B-B14F-4D97-AF65-F5344CB8AC3E}">
        <p14:creationId xmlns:p14="http://schemas.microsoft.com/office/powerpoint/2010/main" val="235541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11</a:t>
            </a:fld>
            <a:endParaRPr lang="en-US"/>
          </a:p>
        </p:txBody>
      </p:sp>
    </p:spTree>
    <p:extLst>
      <p:ext uri="{BB962C8B-B14F-4D97-AF65-F5344CB8AC3E}">
        <p14:creationId xmlns:p14="http://schemas.microsoft.com/office/powerpoint/2010/main" val="325705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r>
              <a:rPr lang="en-US" baseline="0" dirty="0" smtClean="0"/>
              <a:t> Starts here</a:t>
            </a:r>
            <a:endParaRPr lang="en-US" dirty="0"/>
          </a:p>
        </p:txBody>
      </p:sp>
      <p:sp>
        <p:nvSpPr>
          <p:cNvPr id="4" name="Slide Number Placeholder 3"/>
          <p:cNvSpPr>
            <a:spLocks noGrp="1"/>
          </p:cNvSpPr>
          <p:nvPr>
            <p:ph type="sldNum" sz="quarter" idx="10"/>
          </p:nvPr>
        </p:nvSpPr>
        <p:spPr/>
        <p:txBody>
          <a:bodyPr/>
          <a:lstStyle/>
          <a:p>
            <a:fld id="{7A428F8B-1339-476B-BCF4-697AD46D808B}" type="slidenum">
              <a:rPr lang="en-US" smtClean="0"/>
              <a:t>12</a:t>
            </a:fld>
            <a:endParaRPr lang="en-US"/>
          </a:p>
        </p:txBody>
      </p:sp>
    </p:spTree>
    <p:extLst>
      <p:ext uri="{BB962C8B-B14F-4D97-AF65-F5344CB8AC3E}">
        <p14:creationId xmlns:p14="http://schemas.microsoft.com/office/powerpoint/2010/main" val="302876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9"/>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3" name="Content Placeholder 2"/>
          <p:cNvSpPr>
            <a:spLocks noGrp="1"/>
          </p:cNvSpPr>
          <p:nvPr>
            <p:ph idx="15" hasCustomPrompt="1"/>
          </p:nvPr>
        </p:nvSpPr>
        <p:spPr>
          <a:xfrm>
            <a:off x="7431852"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4" y="1052954"/>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793167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869009" y="1734522"/>
            <a:ext cx="9592027"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p:cNvSpPr>
            <a:spLocks noGrp="1"/>
          </p:cNvSpPr>
          <p:nvPr>
            <p:ph idx="15" hasCustomPrompt="1"/>
          </p:nvPr>
        </p:nvSpPr>
        <p:spPr>
          <a:xfrm>
            <a:off x="7431852"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Tree>
    <p:extLst>
      <p:ext uri="{BB962C8B-B14F-4D97-AF65-F5344CB8AC3E}">
        <p14:creationId xmlns:p14="http://schemas.microsoft.com/office/powerpoint/2010/main" val="11068018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70"/>
            <a:ext cx="12192000" cy="5947833"/>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Content Placeholder 2"/>
          <p:cNvSpPr>
            <a:spLocks noGrp="1"/>
          </p:cNvSpPr>
          <p:nvPr>
            <p:ph idx="15" hasCustomPrompt="1"/>
          </p:nvPr>
        </p:nvSpPr>
        <p:spPr>
          <a:xfrm>
            <a:off x="7431852" y="242139"/>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p:cNvSpPr>
            <a:spLocks noGrp="1"/>
          </p:cNvSpPr>
          <p:nvPr>
            <p:ph idx="16" hasCustomPrompt="1"/>
          </p:nvPr>
        </p:nvSpPr>
        <p:spPr>
          <a:xfrm>
            <a:off x="869009" y="1734522"/>
            <a:ext cx="9592027" cy="4417350"/>
          </a:xfrm>
          <a:prstGeom prst="rect">
            <a:avLst/>
          </a:prstGeom>
          <a:ln>
            <a:solidFill>
              <a:srgbClr val="BB0000"/>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Tree>
    <p:extLst>
      <p:ext uri="{BB962C8B-B14F-4D97-AF65-F5344CB8AC3E}">
        <p14:creationId xmlns:p14="http://schemas.microsoft.com/office/powerpoint/2010/main" val="14719577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7431852"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7" hasCustomPrompt="1"/>
          </p:nvPr>
        </p:nvSpPr>
        <p:spPr>
          <a:xfrm>
            <a:off x="6508015" y="5372668"/>
            <a:ext cx="4522941"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1259597" y="1734523"/>
            <a:ext cx="9600512" cy="3789978"/>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quotes</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16279224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12192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p:cNvSpPr>
            <a:spLocks noGrp="1"/>
          </p:cNvSpPr>
          <p:nvPr>
            <p:ph idx="15" hasCustomPrompt="1"/>
          </p:nvPr>
        </p:nvSpPr>
        <p:spPr>
          <a:xfrm>
            <a:off x="7431852"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p:cNvSpPr>
            <a:spLocks noGrp="1"/>
          </p:cNvSpPr>
          <p:nvPr>
            <p:ph idx="14"/>
          </p:nvPr>
        </p:nvSpPr>
        <p:spPr>
          <a:xfrm>
            <a:off x="6491387" y="1436104"/>
            <a:ext cx="5331852" cy="1695866"/>
          </a:xfrm>
          <a:prstGeom prst="rect">
            <a:avLst/>
          </a:prstGeom>
          <a:ln w="3810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Fifth level</a:t>
            </a:r>
          </a:p>
        </p:txBody>
      </p:sp>
    </p:spTree>
    <p:extLst>
      <p:ext uri="{BB962C8B-B14F-4D97-AF65-F5344CB8AC3E}">
        <p14:creationId xmlns:p14="http://schemas.microsoft.com/office/powerpoint/2010/main" val="32017472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 y="923936"/>
            <a:ext cx="5178467"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p:cNvSpPr>
            <a:spLocks noGrp="1"/>
          </p:cNvSpPr>
          <p:nvPr>
            <p:ph idx="14"/>
          </p:nvPr>
        </p:nvSpPr>
        <p:spPr>
          <a:xfrm>
            <a:off x="5516791" y="1830389"/>
            <a:ext cx="6268671"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p:cNvSpPr>
            <a:spLocks noGrp="1"/>
          </p:cNvSpPr>
          <p:nvPr>
            <p:ph idx="15" hasCustomPrompt="1"/>
          </p:nvPr>
        </p:nvSpPr>
        <p:spPr>
          <a:xfrm>
            <a:off x="7431852"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6" hasCustomPrompt="1"/>
          </p:nvPr>
        </p:nvSpPr>
        <p:spPr>
          <a:xfrm>
            <a:off x="5753854" y="1052954"/>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6736812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7431852"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5753854" y="1052954"/>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p:cNvSpPr>
            <a:spLocks noGrp="1"/>
          </p:cNvSpPr>
          <p:nvPr>
            <p:ph idx="14"/>
          </p:nvPr>
        </p:nvSpPr>
        <p:spPr>
          <a:xfrm>
            <a:off x="1867205" y="1830389"/>
            <a:ext cx="8703443"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Tree>
    <p:extLst>
      <p:ext uri="{BB962C8B-B14F-4D97-AF65-F5344CB8AC3E}">
        <p14:creationId xmlns:p14="http://schemas.microsoft.com/office/powerpoint/2010/main" val="38332825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32499" y="6356353"/>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3/1/2021</a:t>
            </a:fld>
            <a:endParaRPr lang="en-US"/>
          </a:p>
        </p:txBody>
      </p:sp>
      <p:sp>
        <p:nvSpPr>
          <p:cNvPr id="7" name="Rectangle 6"/>
          <p:cNvSpPr/>
          <p:nvPr/>
        </p:nvSpPr>
        <p:spPr>
          <a:xfrm>
            <a:off x="0" y="2974444"/>
            <a:ext cx="12192000" cy="2962806"/>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3"/>
          <a:stretch>
            <a:fillRect/>
          </a:stretch>
        </p:blipFill>
        <p:spPr>
          <a:xfrm>
            <a:off x="2883959" y="1609145"/>
            <a:ext cx="6424083" cy="915774"/>
          </a:xfrm>
          <a:prstGeom prst="rect">
            <a:avLst/>
          </a:prstGeom>
        </p:spPr>
      </p:pic>
    </p:spTree>
    <p:extLst>
      <p:ext uri="{BB962C8B-B14F-4D97-AF65-F5344CB8AC3E}">
        <p14:creationId xmlns:p14="http://schemas.microsoft.com/office/powerpoint/2010/main" val="1701082130"/>
      </p:ext>
    </p:extLst>
  </p:cSld>
  <p:clrMap bg1="lt1" tx1="dk1" bg2="lt2" tx2="dk2" accent1="accent1" accent2="accent2" accent3="accent3" accent4="accent4" accent5="accent5" accent6="accent6" hlink="hlink" folHlink="folHlink"/>
  <p:sldLayoutIdLst>
    <p:sldLayoutId id="2147483672" r:id="rId1"/>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
            <a:ext cx="12192000" cy="910167"/>
          </a:xfrm>
          <a:prstGeom prst="rect">
            <a:avLst/>
          </a:prstGeom>
          <a:solidFill>
            <a:srgbClr val="B70F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11357824" y="6351239"/>
            <a:ext cx="436338" cy="338554"/>
          </a:xfrm>
          <a:prstGeom prst="rect">
            <a:avLst/>
          </a:prstGeom>
        </p:spPr>
        <p:txBody>
          <a:bodyPr wrap="none">
            <a:spAutoFit/>
          </a:bodyPr>
          <a:lstStyle/>
          <a:p>
            <a:fld id="{B5C881AA-F0C4-B947-803C-EA0A96934EAC}" type="slidenum">
              <a:rPr lang="en-US" sz="1600" smtClean="0"/>
              <a:pPr/>
              <a:t>‹#›</a:t>
            </a:fld>
            <a:endParaRPr lang="en-US" sz="1600" dirty="0"/>
          </a:p>
        </p:txBody>
      </p:sp>
      <p:pic>
        <p:nvPicPr>
          <p:cNvPr id="10" name="Picture 9"/>
          <p:cNvPicPr>
            <a:picLocks noChangeAspect="1"/>
          </p:cNvPicPr>
          <p:nvPr userDrawn="1"/>
        </p:nvPicPr>
        <p:blipFill>
          <a:blip r:embed="rId9"/>
          <a:stretch>
            <a:fillRect/>
          </a:stretch>
        </p:blipFill>
        <p:spPr>
          <a:xfrm>
            <a:off x="409224" y="197911"/>
            <a:ext cx="3664013" cy="468151"/>
          </a:xfrm>
          <a:prstGeom prst="rect">
            <a:avLst/>
          </a:prstGeom>
        </p:spPr>
      </p:pic>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Lst>
  <p:transition>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ps.osu.edu/alert-noti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su.edu/active-shooter"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 y="3713290"/>
            <a:ext cx="12265890" cy="1938992"/>
          </a:xfrm>
          <a:prstGeom prst="rect">
            <a:avLst/>
          </a:prstGeom>
          <a:noFill/>
        </p:spPr>
        <p:txBody>
          <a:bodyPr wrap="square" rtlCol="0">
            <a:spAutoFit/>
          </a:bodyPr>
          <a:lstStyle/>
          <a:p>
            <a:pPr algn="ctr"/>
            <a:r>
              <a:rPr lang="en-US" sz="6000" b="1" dirty="0" smtClean="0">
                <a:solidFill>
                  <a:schemeClr val="bg1"/>
                </a:solidFill>
                <a:latin typeface="Arial"/>
                <a:cs typeface="Arial"/>
              </a:rPr>
              <a:t>BUILDING EMERGENCY ACTION PLAN</a:t>
            </a:r>
            <a:endParaRPr lang="en-US" sz="6000" b="1" dirty="0">
              <a:solidFill>
                <a:schemeClr val="bg1"/>
              </a:solidFill>
              <a:latin typeface="Arial"/>
              <a:cs typeface="Arial"/>
            </a:endParaRPr>
          </a:p>
        </p:txBody>
      </p:sp>
    </p:spTree>
    <p:extLst>
      <p:ext uri="{BB962C8B-B14F-4D97-AF65-F5344CB8AC3E}">
        <p14:creationId xmlns:p14="http://schemas.microsoft.com/office/powerpoint/2010/main" val="38971294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03630" y="1306913"/>
            <a:ext cx="6338787"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ARE THE STEPS FOR  A BEAP?</a:t>
            </a:r>
            <a:endParaRPr lang="en-US" sz="3600" dirty="0">
              <a:solidFill>
                <a:schemeClr val="accent2">
                  <a:lumMod val="50000"/>
                </a:schemeClr>
              </a:solidFill>
              <a:latin typeface="Impact"/>
              <a:cs typeface="Impact"/>
            </a:endParaRPr>
          </a:p>
        </p:txBody>
      </p:sp>
      <p:sp>
        <p:nvSpPr>
          <p:cNvPr id="5" name="Content Placeholder 2"/>
          <p:cNvSpPr txBox="1">
            <a:spLocks/>
          </p:cNvSpPr>
          <p:nvPr/>
        </p:nvSpPr>
        <p:spPr>
          <a:xfrm>
            <a:off x="1182469" y="2021098"/>
            <a:ext cx="9260942" cy="48482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cs typeface="Arial"/>
              </a:rPr>
              <a:t>Recognition/Activation</a:t>
            </a:r>
          </a:p>
          <a:p>
            <a:pPr marL="457200" lvl="1" indent="0">
              <a:buNone/>
            </a:pPr>
            <a:r>
              <a:rPr lang="en-US" sz="2400" b="1" dirty="0" smtClean="0">
                <a:cs typeface="Arial"/>
              </a:rPr>
              <a:t>Know your place</a:t>
            </a:r>
            <a:r>
              <a:rPr lang="en-US" sz="2400" dirty="0" smtClean="0">
                <a:cs typeface="Arial"/>
              </a:rPr>
              <a:t> </a:t>
            </a:r>
          </a:p>
          <a:p>
            <a:pPr marL="1200150" lvl="2" indent="-342900"/>
            <a:r>
              <a:rPr lang="en-US" sz="2000" dirty="0"/>
              <a:t>Y</a:t>
            </a:r>
            <a:r>
              <a:rPr lang="en-US" sz="2000" dirty="0" smtClean="0"/>
              <a:t>ou </a:t>
            </a:r>
            <a:r>
              <a:rPr lang="en-US" sz="2000" dirty="0"/>
              <a:t>are not the authority nor are you a police officer, fire fighter, EMT, or doctor. </a:t>
            </a:r>
            <a:endParaRPr lang="en-US" sz="2000" dirty="0" smtClean="0"/>
          </a:p>
          <a:p>
            <a:pPr marL="457200" lvl="1" indent="0">
              <a:buNone/>
            </a:pPr>
            <a:r>
              <a:rPr lang="en-US" sz="2400" b="1" dirty="0" smtClean="0"/>
              <a:t>Hands Off  </a:t>
            </a:r>
          </a:p>
          <a:p>
            <a:pPr lvl="2"/>
            <a:r>
              <a:rPr lang="en-US" sz="2000" dirty="0" smtClean="0"/>
              <a:t>Avoid </a:t>
            </a:r>
            <a:r>
              <a:rPr lang="en-US" sz="2000" dirty="0"/>
              <a:t>touching anyone at any point if at all possible. Avoid blood and unidentifiable fluids. Disturbed vs. Disruptive </a:t>
            </a:r>
            <a:r>
              <a:rPr lang="en-US" sz="2000" dirty="0" smtClean="0"/>
              <a:t>Individuals.</a:t>
            </a:r>
          </a:p>
          <a:p>
            <a:pPr marL="457200" lvl="1" indent="0">
              <a:buNone/>
            </a:pPr>
            <a:r>
              <a:rPr lang="en-US" sz="2400" b="1" dirty="0"/>
              <a:t>Practice good </a:t>
            </a:r>
            <a:r>
              <a:rPr lang="en-US" sz="2400" b="1" dirty="0" smtClean="0"/>
              <a:t>judgment </a:t>
            </a:r>
            <a:r>
              <a:rPr lang="en-US" sz="2400" dirty="0" smtClean="0"/>
              <a:t> </a:t>
            </a:r>
          </a:p>
          <a:p>
            <a:pPr lvl="2"/>
            <a:r>
              <a:rPr lang="en-US" sz="2000" dirty="0"/>
              <a:t>U</a:t>
            </a:r>
            <a:r>
              <a:rPr lang="en-US" sz="2000" dirty="0" smtClean="0"/>
              <a:t>se </a:t>
            </a:r>
            <a:r>
              <a:rPr lang="en-US" sz="2000" dirty="0"/>
              <a:t>common sense and listen to your gut instinct.</a:t>
            </a:r>
          </a:p>
          <a:p>
            <a:pPr lvl="1"/>
            <a:endParaRPr lang="en-US" b="1" dirty="0"/>
          </a:p>
          <a:p>
            <a:pPr lvl="1"/>
            <a:endParaRPr lang="en-US" sz="2400" dirty="0" smtClean="0">
              <a:latin typeface="Arial"/>
              <a:cs typeface="Arial"/>
            </a:endParaRPr>
          </a:p>
        </p:txBody>
      </p:sp>
    </p:spTree>
    <p:extLst>
      <p:ext uri="{BB962C8B-B14F-4D97-AF65-F5344CB8AC3E}">
        <p14:creationId xmlns:p14="http://schemas.microsoft.com/office/powerpoint/2010/main" val="4126107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03630" y="1306913"/>
            <a:ext cx="6338787"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ARE THE STEPS FOR  A BEAP?</a:t>
            </a:r>
            <a:endParaRPr lang="en-US" sz="3600" dirty="0">
              <a:solidFill>
                <a:schemeClr val="accent2">
                  <a:lumMod val="50000"/>
                </a:schemeClr>
              </a:solidFill>
              <a:latin typeface="Impact"/>
              <a:cs typeface="Impact"/>
            </a:endParaRPr>
          </a:p>
        </p:txBody>
      </p:sp>
      <p:sp>
        <p:nvSpPr>
          <p:cNvPr id="5" name="Content Placeholder 2"/>
          <p:cNvSpPr txBox="1">
            <a:spLocks/>
          </p:cNvSpPr>
          <p:nvPr/>
        </p:nvSpPr>
        <p:spPr>
          <a:xfrm>
            <a:off x="1182469" y="2021098"/>
            <a:ext cx="9260942" cy="48482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600" dirty="0" smtClean="0">
              <a:latin typeface="Arial"/>
              <a:cs typeface="Arial"/>
            </a:endParaRPr>
          </a:p>
        </p:txBody>
      </p:sp>
      <p:sp>
        <p:nvSpPr>
          <p:cNvPr id="7" name="Rectangle 6"/>
          <p:cNvSpPr/>
          <p:nvPr/>
        </p:nvSpPr>
        <p:spPr>
          <a:xfrm>
            <a:off x="1046417" y="2021098"/>
            <a:ext cx="9733878" cy="3600986"/>
          </a:xfrm>
          <a:prstGeom prst="rect">
            <a:avLst/>
          </a:prstGeom>
        </p:spPr>
        <p:txBody>
          <a:bodyPr wrap="square">
            <a:spAutoFit/>
          </a:bodyPr>
          <a:lstStyle/>
          <a:p>
            <a:r>
              <a:rPr lang="en-US" sz="3200" dirty="0">
                <a:cs typeface="Arial"/>
              </a:rPr>
              <a:t>Completion of the BEAP</a:t>
            </a:r>
          </a:p>
          <a:p>
            <a:pPr lvl="1"/>
            <a:r>
              <a:rPr lang="en-US" sz="2800" dirty="0">
                <a:cs typeface="Arial"/>
              </a:rPr>
              <a:t>Wait for further instructions from:</a:t>
            </a:r>
          </a:p>
          <a:p>
            <a:pPr lvl="2"/>
            <a:r>
              <a:rPr lang="en-US" sz="2400" dirty="0">
                <a:cs typeface="Arial"/>
              </a:rPr>
              <a:t>Your manager </a:t>
            </a:r>
          </a:p>
          <a:p>
            <a:pPr lvl="2"/>
            <a:r>
              <a:rPr lang="en-US" sz="2400" dirty="0">
                <a:cs typeface="Arial"/>
              </a:rPr>
              <a:t>Emergency Personnel</a:t>
            </a:r>
          </a:p>
          <a:p>
            <a:pPr lvl="2"/>
            <a:r>
              <a:rPr lang="en-US" sz="2400" dirty="0">
                <a:cs typeface="Arial"/>
              </a:rPr>
              <a:t>Resources (weather.com, </a:t>
            </a:r>
            <a:r>
              <a:rPr lang="en-US" sz="2400" dirty="0">
                <a:cs typeface="Arial"/>
                <a:hlinkClick r:id="rId3"/>
              </a:rPr>
              <a:t>Buckeye</a:t>
            </a:r>
            <a:r>
              <a:rPr lang="en-US" sz="2400" dirty="0">
                <a:cs typeface="Arial"/>
              </a:rPr>
              <a:t> </a:t>
            </a:r>
            <a:r>
              <a:rPr lang="en-US" sz="2400" dirty="0" smtClean="0">
                <a:cs typeface="Arial"/>
              </a:rPr>
              <a:t>Alerts, Twitter)</a:t>
            </a:r>
            <a:endParaRPr lang="en-US" sz="2400" dirty="0">
              <a:cs typeface="Arial"/>
            </a:endParaRPr>
          </a:p>
          <a:p>
            <a:pPr lvl="1"/>
            <a:endParaRPr lang="en-US" sz="3200" dirty="0" smtClean="0">
              <a:cs typeface="Arial"/>
            </a:endParaRPr>
          </a:p>
          <a:p>
            <a:pPr lvl="1"/>
            <a:r>
              <a:rPr lang="en-US" sz="3200" dirty="0" smtClean="0">
                <a:cs typeface="Arial"/>
              </a:rPr>
              <a:t>Building Manager will complete the Incident Report and</a:t>
            </a:r>
            <a:r>
              <a:rPr lang="en-US" sz="3200" dirty="0">
                <a:cs typeface="Arial"/>
              </a:rPr>
              <a:t> </a:t>
            </a:r>
            <a:r>
              <a:rPr lang="en-US" sz="3200" dirty="0" smtClean="0">
                <a:cs typeface="Arial"/>
              </a:rPr>
              <a:t>send to Jeff, Adrienne, Patrick</a:t>
            </a:r>
            <a:endParaRPr lang="en-US" sz="3200" dirty="0">
              <a:cs typeface="Arial"/>
            </a:endParaRPr>
          </a:p>
        </p:txBody>
      </p:sp>
    </p:spTree>
    <p:extLst>
      <p:ext uri="{BB962C8B-B14F-4D97-AF65-F5344CB8AC3E}">
        <p14:creationId xmlns:p14="http://schemas.microsoft.com/office/powerpoint/2010/main" val="1717641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083" t="20736" r="29583" b="5142"/>
          <a:stretch/>
        </p:blipFill>
        <p:spPr>
          <a:xfrm>
            <a:off x="0" y="923277"/>
            <a:ext cx="12175040" cy="6117604"/>
          </a:xfrm>
          <a:prstGeom prst="rect">
            <a:avLst/>
          </a:prstGeom>
        </p:spPr>
      </p:pic>
      <p:pic>
        <p:nvPicPr>
          <p:cNvPr id="1030" name="Picture 6" descr="Image result for fire emoji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8223" y="4074498"/>
            <a:ext cx="2323868" cy="23238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fire emoji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865" y="4950331"/>
            <a:ext cx="1473435" cy="14734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0782b774-ad12-43f4-afae-2350d94bb1fd@prod"/>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329" l="10000" r="78594">
                        <a14:foregroundMark x1="70781" y1="33705" x2="66250" y2="46240"/>
                        <a14:foregroundMark x1="78594" y1="37604" x2="78594" y2="37604"/>
                        <a14:foregroundMark x1="58281" y1="81058" x2="58281" y2="81058"/>
                        <a14:foregroundMark x1="54531" y1="76045" x2="54531" y2="76045"/>
                        <a14:foregroundMark x1="54375" y1="76045" x2="32031" y2="81058"/>
                        <a14:foregroundMark x1="43594" y1="79109" x2="22344" y2="91086"/>
                        <a14:foregroundMark x1="24844" y1="81894" x2="26094" y2="90808"/>
                        <a14:foregroundMark x1="23906" y1="82451" x2="32344" y2="89972"/>
                        <a14:foregroundMark x1="40000" y1="12256" x2="45781" y2="6964"/>
                        <a14:backgroundMark x1="37344" y1="2786" x2="27500" y2="32591"/>
                        <a14:backgroundMark x1="32344" y1="17827" x2="31875" y2="13649"/>
                        <a14:backgroundMark x1="44063" y1="7521" x2="44063" y2="7521"/>
                        <a14:backgroundMark x1="51406" y1="4735" x2="65625" y2="28412"/>
                        <a14:backgroundMark x1="58281" y1="33148" x2="58281" y2="33148"/>
                        <a14:backgroundMark x1="48125" y1="17549" x2="48125" y2="17549"/>
                        <a14:backgroundMark x1="27344" y1="82173" x2="27344" y2="82173"/>
                        <a14:backgroundMark x1="24375" y1="84401" x2="24375" y2="84401"/>
                        <a14:backgroundMark x1="24219" y1="92479" x2="24219" y2="92479"/>
                        <a14:backgroundMark x1="26406" y1="95265" x2="26406" y2="95265"/>
                        <a14:backgroundMark x1="30000" y1="94986" x2="30000" y2="94986"/>
                        <a14:backgroundMark x1="26719" y1="91086" x2="26719" y2="91086"/>
                        <a14:backgroundMark x1="29063" y1="90808" x2="29063" y2="90808"/>
                        <a14:backgroundMark x1="36719" y1="91643" x2="36719" y2="91643"/>
                        <a14:backgroundMark x1="40156" y1="92479" x2="40156" y2="92479"/>
                        <a14:backgroundMark x1="35469" y1="96379" x2="35469" y2="96379"/>
                        <a14:backgroundMark x1="44844" y1="94429" x2="44844" y2="94429"/>
                        <a14:backgroundMark x1="55625" y1="95822" x2="55625" y2="95822"/>
                        <a14:backgroundMark x1="52500" y1="95822" x2="52500" y2="95822"/>
                        <a14:backgroundMark x1="53750" y1="96657" x2="53750" y2="96657"/>
                        <a14:backgroundMark x1="54375" y1="96936" x2="54375" y2="96936"/>
                        <a14:backgroundMark x1="55469" y1="23398" x2="55469" y2="23398"/>
                        <a14:backgroundMark x1="17031" y1="31755" x2="17031" y2="31755"/>
                        <a14:backgroundMark x1="14063" y1="28969" x2="14063" y2="28969"/>
                        <a14:backgroundMark x1="17813" y1="30641" x2="17813" y2="30641"/>
                        <a14:backgroundMark x1="17344" y1="34819" x2="17344" y2="34819"/>
                        <a14:backgroundMark x1="15313" y1="34540" x2="15313" y2="34540"/>
                        <a14:backgroundMark x1="14531" y1="37326" x2="14531" y2="37326"/>
                        <a14:backgroundMark x1="21875" y1="34540" x2="21875" y2="34540"/>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07596" y="3774186"/>
            <a:ext cx="1903144" cy="106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Image result for fire emoji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965" y="4882034"/>
            <a:ext cx="1473435" cy="14734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fire emoji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51" y="4925267"/>
            <a:ext cx="1498499" cy="14984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tornado png"/>
          <p:cNvPicPr>
            <a:picLocks noChangeAspect="1" noChangeArrowheads="1"/>
          </p:cNvPicPr>
          <p:nvPr/>
        </p:nvPicPr>
        <p:blipFill rotWithShape="1">
          <a:blip r:embed="rId7">
            <a:extLst>
              <a:ext uri="{28A0092B-C50C-407E-A947-70E740481C1C}">
                <a14:useLocalDpi xmlns:a14="http://schemas.microsoft.com/office/drawing/2010/main" val="0"/>
              </a:ext>
            </a:extLst>
          </a:blip>
          <a:srcRect l="20390" t="32035"/>
          <a:stretch/>
        </p:blipFill>
        <p:spPr bwMode="auto">
          <a:xfrm>
            <a:off x="-12700" y="874763"/>
            <a:ext cx="10299700" cy="523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rnado png"/>
          <p:cNvPicPr>
            <a:picLocks noChangeAspect="1" noChangeArrowheads="1"/>
          </p:cNvPicPr>
          <p:nvPr/>
        </p:nvPicPr>
        <p:blipFill rotWithShape="1">
          <a:blip r:embed="rId8">
            <a:extLst>
              <a:ext uri="{28A0092B-C50C-407E-A947-70E740481C1C}">
                <a14:useLocalDpi xmlns:a14="http://schemas.microsoft.com/office/drawing/2010/main" val="0"/>
              </a:ext>
            </a:extLst>
          </a:blip>
          <a:srcRect l="40807"/>
          <a:stretch/>
        </p:blipFill>
        <p:spPr bwMode="auto">
          <a:xfrm>
            <a:off x="-1" y="766006"/>
            <a:ext cx="4093893" cy="643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026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260494" y="900026"/>
            <a:ext cx="8229600" cy="1522413"/>
          </a:xfrm>
          <a:ln>
            <a:noFill/>
          </a:ln>
        </p:spPr>
        <p:txBody>
          <a:bodyPr/>
          <a:lstStyle/>
          <a:p>
            <a:pPr algn="ctr"/>
            <a:r>
              <a:rPr lang="en-US" sz="4000" cap="all" dirty="0">
                <a:solidFill>
                  <a:schemeClr val="accent2">
                    <a:lumMod val="50000"/>
                  </a:schemeClr>
                </a:solidFill>
                <a:latin typeface="Impact" panose="020B0806030902050204" pitchFamily="34" charset="0"/>
              </a:rPr>
              <a:t>When you hear the fire alarm… and professional staff is gone</a:t>
            </a:r>
          </a:p>
        </p:txBody>
      </p:sp>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3" name="Rectangle 2"/>
          <p:cNvSpPr/>
          <p:nvPr/>
        </p:nvSpPr>
        <p:spPr>
          <a:xfrm>
            <a:off x="1422400" y="2234863"/>
            <a:ext cx="10769600" cy="1200329"/>
          </a:xfrm>
          <a:prstGeom prst="rect">
            <a:avLst/>
          </a:prstGeom>
        </p:spPr>
        <p:txBody>
          <a:bodyPr wrap="square">
            <a:spAutoFit/>
          </a:bodyPr>
          <a:lstStyle/>
          <a:p>
            <a:r>
              <a:rPr lang="en-US" sz="2400" dirty="0"/>
              <a:t>The following student areas have additional responsibilities during an evacuation procedure </a:t>
            </a:r>
            <a:r>
              <a:rPr lang="en-US" sz="2400" u="sng" dirty="0"/>
              <a:t>FOR EVENINGS AND WEEKENDS </a:t>
            </a:r>
            <a:r>
              <a:rPr lang="en-US" sz="2400" dirty="0"/>
              <a:t>or times when professional staff is not present. </a:t>
            </a:r>
          </a:p>
        </p:txBody>
      </p:sp>
      <p:sp>
        <p:nvSpPr>
          <p:cNvPr id="7" name="Rectangle 6"/>
          <p:cNvSpPr/>
          <p:nvPr/>
        </p:nvSpPr>
        <p:spPr>
          <a:xfrm>
            <a:off x="2260495" y="3757276"/>
            <a:ext cx="6959706" cy="1938992"/>
          </a:xfrm>
          <a:prstGeom prst="rect">
            <a:avLst/>
          </a:prstGeom>
        </p:spPr>
        <p:txBody>
          <a:bodyPr wrap="square">
            <a:spAutoFit/>
          </a:bodyPr>
          <a:lstStyle/>
          <a:p>
            <a:r>
              <a:rPr lang="en-US" sz="2400" dirty="0"/>
              <a:t>		Building Managers		Security Staff</a:t>
            </a:r>
          </a:p>
          <a:p>
            <a:r>
              <a:rPr lang="en-US" sz="2400" dirty="0"/>
              <a:t>		Dining 					</a:t>
            </a:r>
            <a:r>
              <a:rPr lang="en-US" sz="2400" dirty="0" smtClean="0"/>
              <a:t>Operations </a:t>
            </a:r>
            <a:endParaRPr lang="en-US" sz="2400" dirty="0"/>
          </a:p>
          <a:p>
            <a:r>
              <a:rPr lang="en-US" sz="2400" dirty="0"/>
              <a:t>		A/V						Information Desk</a:t>
            </a:r>
          </a:p>
          <a:p>
            <a:r>
              <a:rPr lang="en-US" sz="2400" dirty="0"/>
              <a:t>		Resource Room			Catering</a:t>
            </a:r>
          </a:p>
          <a:p>
            <a:endParaRPr lang="en-US" sz="2400" dirty="0"/>
          </a:p>
        </p:txBody>
      </p:sp>
      <p:sp>
        <p:nvSpPr>
          <p:cNvPr id="4" name="Rectangle 3"/>
          <p:cNvSpPr/>
          <p:nvPr/>
        </p:nvSpPr>
        <p:spPr>
          <a:xfrm>
            <a:off x="1422400" y="6018352"/>
            <a:ext cx="10071100" cy="461665"/>
          </a:xfrm>
          <a:prstGeom prst="rect">
            <a:avLst/>
          </a:prstGeom>
        </p:spPr>
        <p:txBody>
          <a:bodyPr wrap="square">
            <a:spAutoFit/>
          </a:bodyPr>
          <a:lstStyle/>
          <a:p>
            <a:r>
              <a:rPr lang="en-US" sz="2400" dirty="0"/>
              <a:t>When present, </a:t>
            </a:r>
            <a:r>
              <a:rPr lang="en-US" sz="2400" dirty="0" smtClean="0"/>
              <a:t>professional </a:t>
            </a:r>
            <a:r>
              <a:rPr lang="en-US" sz="2400" dirty="0"/>
              <a:t>staff will lead the evacuation procedures. </a:t>
            </a:r>
          </a:p>
        </p:txBody>
      </p:sp>
    </p:spTree>
    <p:extLst>
      <p:ext uri="{BB962C8B-B14F-4D97-AF65-F5344CB8AC3E}">
        <p14:creationId xmlns:p14="http://schemas.microsoft.com/office/powerpoint/2010/main" val="1603417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10704" y="1542669"/>
            <a:ext cx="10301795" cy="1631216"/>
          </a:xfrm>
          <a:prstGeom prst="rect">
            <a:avLst/>
          </a:prstGeom>
        </p:spPr>
        <p:txBody>
          <a:bodyPr wrap="square">
            <a:spAutoFit/>
          </a:bodyPr>
          <a:lstStyle/>
          <a:p>
            <a:r>
              <a:rPr lang="en-US" sz="2000" b="1" u="sng" dirty="0"/>
              <a:t>Building Manager:</a:t>
            </a:r>
            <a:endParaRPr lang="en-US" sz="2000" dirty="0"/>
          </a:p>
          <a:p>
            <a:r>
              <a:rPr lang="en-US" sz="2000" dirty="0"/>
              <a:t>Coordinate evacuation </a:t>
            </a:r>
            <a:r>
              <a:rPr lang="en-US" sz="2000" dirty="0" smtClean="0"/>
              <a:t>with </a:t>
            </a:r>
            <a:r>
              <a:rPr lang="en-US" sz="2000" dirty="0"/>
              <a:t>Security Staff Student Manager to ensure all areas are cleared. Meet Security Student Manager at Fire Panel. Make sure all staff members are flushing down and out of the building.  Designate staff member(s) to drive traffic away from the building and to the designated landing areas around the building.  </a:t>
            </a:r>
          </a:p>
        </p:txBody>
      </p:sp>
      <p:sp>
        <p:nvSpPr>
          <p:cNvPr id="5" name="Rectangle 4"/>
          <p:cNvSpPr/>
          <p:nvPr/>
        </p:nvSpPr>
        <p:spPr>
          <a:xfrm>
            <a:off x="810703" y="3864784"/>
            <a:ext cx="10873297" cy="1938992"/>
          </a:xfrm>
          <a:prstGeom prst="rect">
            <a:avLst/>
          </a:prstGeom>
        </p:spPr>
        <p:txBody>
          <a:bodyPr wrap="square">
            <a:spAutoFit/>
          </a:bodyPr>
          <a:lstStyle/>
          <a:p>
            <a:r>
              <a:rPr lang="en-US" sz="2000" b="1" u="sng" dirty="0" smtClean="0"/>
              <a:t>S/R/S Staff</a:t>
            </a:r>
            <a:r>
              <a:rPr lang="en-US" sz="2000" b="1" u="sng" dirty="0"/>
              <a:t>:</a:t>
            </a:r>
            <a:endParaRPr lang="en-US" sz="2000" dirty="0"/>
          </a:p>
          <a:p>
            <a:r>
              <a:rPr lang="en-US" sz="2000" dirty="0"/>
              <a:t>Evacuate </a:t>
            </a:r>
            <a:r>
              <a:rPr lang="en-US" sz="2000" dirty="0" smtClean="0"/>
              <a:t>spaces</a:t>
            </a:r>
            <a:r>
              <a:rPr lang="en-US" sz="2000" dirty="0"/>
              <a:t>: </a:t>
            </a:r>
            <a:r>
              <a:rPr lang="en-US" sz="2000" dirty="0" smtClean="0"/>
              <a:t>Loading </a:t>
            </a:r>
            <a:r>
              <a:rPr lang="en-US" sz="2000" dirty="0"/>
              <a:t>dock areas, </a:t>
            </a:r>
            <a:r>
              <a:rPr lang="en-US" sz="2000" dirty="0" smtClean="0"/>
              <a:t>food </a:t>
            </a:r>
            <a:r>
              <a:rPr lang="en-US" sz="2000" dirty="0"/>
              <a:t>storage spaces/coolers, </a:t>
            </a:r>
            <a:r>
              <a:rPr lang="en-US" sz="2000" dirty="0" smtClean="0"/>
              <a:t>foodservice offices, Union Market, Woody’s,  </a:t>
            </a:r>
            <a:r>
              <a:rPr lang="en-US" sz="2000" dirty="0" err="1" smtClean="0"/>
              <a:t>Espress</a:t>
            </a:r>
            <a:r>
              <a:rPr lang="en-US" sz="2000" dirty="0" smtClean="0"/>
              <a:t>-oh, all respective food prep and dining areas, lower level back of house from bottom of stairwell including locker rooms and break area; also to clear loading dock stairwells beginning at 3</a:t>
            </a:r>
            <a:r>
              <a:rPr lang="en-US" sz="2000" baseline="30000" dirty="0" smtClean="0"/>
              <a:t>rd</a:t>
            </a:r>
            <a:r>
              <a:rPr lang="en-US" sz="2000" dirty="0" smtClean="0"/>
              <a:t> floor and including all landing areas and storerooms.  In addition ensure GHMR kitchenettes are clear.</a:t>
            </a:r>
            <a:endParaRPr lang="en-US" sz="2000" dirty="0"/>
          </a:p>
        </p:txBody>
      </p:sp>
    </p:spTree>
    <p:extLst>
      <p:ext uri="{BB962C8B-B14F-4D97-AF65-F5344CB8AC3E}">
        <p14:creationId xmlns:p14="http://schemas.microsoft.com/office/powerpoint/2010/main" val="2524024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3" name="Rectangle 2"/>
          <p:cNvSpPr/>
          <p:nvPr/>
        </p:nvSpPr>
        <p:spPr>
          <a:xfrm>
            <a:off x="810702" y="1615639"/>
            <a:ext cx="10873298" cy="1938992"/>
          </a:xfrm>
          <a:prstGeom prst="rect">
            <a:avLst/>
          </a:prstGeom>
        </p:spPr>
        <p:txBody>
          <a:bodyPr wrap="square">
            <a:spAutoFit/>
          </a:bodyPr>
          <a:lstStyle/>
          <a:p>
            <a:r>
              <a:rPr lang="en-US" sz="2000" b="1" u="sng" dirty="0"/>
              <a:t>AV Staff:</a:t>
            </a:r>
            <a:endParaRPr lang="en-US" sz="2000" dirty="0"/>
          </a:p>
          <a:p>
            <a:r>
              <a:rPr lang="en-US" sz="2000" dirty="0"/>
              <a:t>Evacuate event spaces: Archie Griffin Grand Ballroom, Performance Hall, U.S. Bank Conference Theater, Dressing Rooms, Green Room, ALL GROUND floor meeting spaces and restrooms, ALL Lower Level Meeting Spaces and restrooms, </a:t>
            </a:r>
            <a:r>
              <a:rPr lang="en-US" sz="2000" dirty="0" smtClean="0"/>
              <a:t>Roth </a:t>
            </a:r>
            <a:r>
              <a:rPr lang="en-US" sz="2000" dirty="0"/>
              <a:t>Lounge. Once areas are cleared, radio Building Manager and head outside to West Plaza to help drive people 50 ft. away from building.</a:t>
            </a:r>
          </a:p>
        </p:txBody>
      </p:sp>
      <p:sp>
        <p:nvSpPr>
          <p:cNvPr id="7" name="Rectangle 6"/>
          <p:cNvSpPr/>
          <p:nvPr/>
        </p:nvSpPr>
        <p:spPr>
          <a:xfrm>
            <a:off x="810704" y="4318500"/>
            <a:ext cx="10873296" cy="1631216"/>
          </a:xfrm>
          <a:prstGeom prst="rect">
            <a:avLst/>
          </a:prstGeom>
        </p:spPr>
        <p:txBody>
          <a:bodyPr wrap="square">
            <a:spAutoFit/>
          </a:bodyPr>
          <a:lstStyle/>
          <a:p>
            <a:r>
              <a:rPr lang="en-US" sz="2000" b="1" u="sng" dirty="0" smtClean="0"/>
              <a:t>Operation </a:t>
            </a:r>
            <a:r>
              <a:rPr lang="en-US" sz="2000" b="1" u="sng" dirty="0"/>
              <a:t>Staff:</a:t>
            </a:r>
            <a:endParaRPr lang="en-US" sz="2000" dirty="0"/>
          </a:p>
          <a:p>
            <a:r>
              <a:rPr lang="en-US" sz="2000" dirty="0"/>
              <a:t>Evacuate 2</a:t>
            </a:r>
            <a:r>
              <a:rPr lang="en-US" sz="2000" baseline="30000" dirty="0"/>
              <a:t>nd</a:t>
            </a:r>
            <a:r>
              <a:rPr lang="en-US" sz="2000" dirty="0"/>
              <a:t> and 3</a:t>
            </a:r>
            <a:r>
              <a:rPr lang="en-US" sz="2000" baseline="30000" dirty="0"/>
              <a:t>rd</a:t>
            </a:r>
            <a:r>
              <a:rPr lang="en-US" sz="2000" dirty="0"/>
              <a:t> floor meeting rooms, 2</a:t>
            </a:r>
            <a:r>
              <a:rPr lang="en-US" sz="2000" baseline="30000" dirty="0"/>
              <a:t>nd</a:t>
            </a:r>
            <a:r>
              <a:rPr lang="en-US" sz="2000" dirty="0"/>
              <a:t> and 3</a:t>
            </a:r>
            <a:r>
              <a:rPr lang="en-US" sz="2000" baseline="30000" dirty="0"/>
              <a:t>rd</a:t>
            </a:r>
            <a:r>
              <a:rPr lang="en-US" sz="2000" dirty="0"/>
              <a:t> floor lounge areas, restrooms, and storage closets. Evacuate </a:t>
            </a:r>
            <a:r>
              <a:rPr lang="en-US" sz="2000" dirty="0" err="1"/>
              <a:t>BuckID</a:t>
            </a:r>
            <a:r>
              <a:rPr lang="en-US" sz="2000" dirty="0"/>
              <a:t>, VP Suite, UAFYE, and Off-Campus/Neighborhood Services and Collaboration. Once areas are cleared radio Building Manager and head outside to Potter Plaza to help drive people 50 ft. away from the building. </a:t>
            </a:r>
          </a:p>
        </p:txBody>
      </p:sp>
    </p:spTree>
    <p:extLst>
      <p:ext uri="{BB962C8B-B14F-4D97-AF65-F5344CB8AC3E}">
        <p14:creationId xmlns:p14="http://schemas.microsoft.com/office/powerpoint/2010/main" val="790498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10702" y="1337087"/>
            <a:ext cx="10784396" cy="1015663"/>
          </a:xfrm>
          <a:prstGeom prst="rect">
            <a:avLst/>
          </a:prstGeom>
        </p:spPr>
        <p:txBody>
          <a:bodyPr wrap="square">
            <a:spAutoFit/>
          </a:bodyPr>
          <a:lstStyle/>
          <a:p>
            <a:r>
              <a:rPr lang="en-US" sz="2000" b="1" u="sng" dirty="0"/>
              <a:t>Info Center Staff:</a:t>
            </a:r>
            <a:endParaRPr lang="en-US" sz="2000" dirty="0"/>
          </a:p>
          <a:p>
            <a:r>
              <a:rPr lang="en-US" sz="2000" dirty="0"/>
              <a:t>Clear Great Hall, and push back people from near High Street doors out to bench/sidewalk area.</a:t>
            </a:r>
          </a:p>
        </p:txBody>
      </p:sp>
      <p:sp>
        <p:nvSpPr>
          <p:cNvPr id="5" name="Rectangle 4"/>
          <p:cNvSpPr/>
          <p:nvPr/>
        </p:nvSpPr>
        <p:spPr>
          <a:xfrm>
            <a:off x="810702" y="2825003"/>
            <a:ext cx="10784396" cy="1015663"/>
          </a:xfrm>
          <a:prstGeom prst="rect">
            <a:avLst/>
          </a:prstGeom>
        </p:spPr>
        <p:txBody>
          <a:bodyPr wrap="square">
            <a:spAutoFit/>
          </a:bodyPr>
          <a:lstStyle/>
          <a:p>
            <a:r>
              <a:rPr lang="en-US" sz="2000" b="1" u="sng" dirty="0" smtClean="0"/>
              <a:t>Resource Room:</a:t>
            </a:r>
            <a:endParaRPr lang="en-US" sz="2000" dirty="0"/>
          </a:p>
          <a:p>
            <a:r>
              <a:rPr lang="en-US" sz="2000" dirty="0"/>
              <a:t>Graphics, video room, resource room, lounge spaces, all offices, meeting rooms, in the Center for Student Leadership and Service. Exit using the stairwell down and out to PHLD.</a:t>
            </a:r>
          </a:p>
        </p:txBody>
      </p:sp>
      <p:sp>
        <p:nvSpPr>
          <p:cNvPr id="8" name="Rectangle 7"/>
          <p:cNvSpPr/>
          <p:nvPr/>
        </p:nvSpPr>
        <p:spPr>
          <a:xfrm>
            <a:off x="810702" y="4206235"/>
            <a:ext cx="10301796" cy="1015663"/>
          </a:xfrm>
          <a:prstGeom prst="rect">
            <a:avLst/>
          </a:prstGeom>
        </p:spPr>
        <p:txBody>
          <a:bodyPr wrap="square">
            <a:spAutoFit/>
          </a:bodyPr>
          <a:lstStyle/>
          <a:p>
            <a:pPr defTabSz="933126">
              <a:defRPr/>
            </a:pPr>
            <a:r>
              <a:rPr lang="en-US" sz="2000" b="1" u="sng" dirty="0"/>
              <a:t>Catering:</a:t>
            </a:r>
          </a:p>
          <a:p>
            <a:r>
              <a:rPr lang="en-US" sz="2000" dirty="0"/>
              <a:t>FOH kitchen prep area, rear ballroom area, storage rooms. Catering Kitchen staff: walk in coolers/freezers, entire kitchen and dish area, storage space, office</a:t>
            </a:r>
          </a:p>
        </p:txBody>
      </p:sp>
      <p:sp>
        <p:nvSpPr>
          <p:cNvPr id="9" name="Rectangle 8"/>
          <p:cNvSpPr/>
          <p:nvPr/>
        </p:nvSpPr>
        <p:spPr>
          <a:xfrm>
            <a:off x="810704" y="5567333"/>
            <a:ext cx="10301796" cy="707886"/>
          </a:xfrm>
          <a:prstGeom prst="rect">
            <a:avLst/>
          </a:prstGeom>
        </p:spPr>
        <p:txBody>
          <a:bodyPr wrap="square">
            <a:spAutoFit/>
          </a:bodyPr>
          <a:lstStyle/>
          <a:p>
            <a:r>
              <a:rPr lang="en-US" sz="2000" b="1" u="sng" dirty="0" err="1"/>
              <a:t>Sloopys</a:t>
            </a:r>
            <a:r>
              <a:rPr lang="en-US" sz="2000" b="1" u="sng" dirty="0"/>
              <a:t>:</a:t>
            </a:r>
            <a:endParaRPr lang="en-US" sz="2000" dirty="0"/>
          </a:p>
          <a:p>
            <a:r>
              <a:rPr lang="en-US" sz="2000" dirty="0"/>
              <a:t>To be cleared by their m</a:t>
            </a:r>
            <a:r>
              <a:rPr lang="en-US" sz="2000" dirty="0" smtClean="0"/>
              <a:t>anger on duty.</a:t>
            </a:r>
            <a:endParaRPr lang="en-US" sz="2000" dirty="0"/>
          </a:p>
        </p:txBody>
      </p:sp>
    </p:spTree>
    <p:extLst>
      <p:ext uri="{BB962C8B-B14F-4D97-AF65-F5344CB8AC3E}">
        <p14:creationId xmlns:p14="http://schemas.microsoft.com/office/powerpoint/2010/main" val="1816818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10704" y="2028977"/>
            <a:ext cx="10784396" cy="3046988"/>
          </a:xfrm>
          <a:prstGeom prst="rect">
            <a:avLst/>
          </a:prstGeom>
        </p:spPr>
        <p:txBody>
          <a:bodyPr wrap="square">
            <a:spAutoFit/>
          </a:bodyPr>
          <a:lstStyle/>
          <a:p>
            <a:r>
              <a:rPr lang="en-US" sz="2400" dirty="0"/>
              <a:t>All other student employees: clear your office area and go outside to </a:t>
            </a:r>
            <a:r>
              <a:rPr lang="en-US" sz="2400" dirty="0" smtClean="0"/>
              <a:t>the evacuation </a:t>
            </a:r>
            <a:r>
              <a:rPr lang="en-US" sz="2400" dirty="0"/>
              <a:t>assembly </a:t>
            </a:r>
            <a:r>
              <a:rPr lang="en-US" sz="2400" dirty="0" smtClean="0"/>
              <a:t>point</a:t>
            </a:r>
          </a:p>
          <a:p>
            <a:endParaRPr lang="en-US" sz="2400" dirty="0"/>
          </a:p>
          <a:p>
            <a:r>
              <a:rPr lang="en-US" sz="2400" dirty="0"/>
              <a:t>*Remember that if you have a cash drawer or cash handling responsibilities to lock the drawers away before leaving the building.</a:t>
            </a:r>
          </a:p>
          <a:p>
            <a:endParaRPr lang="en-US" sz="2400" dirty="0"/>
          </a:p>
          <a:p>
            <a:pPr algn="ctr"/>
            <a:r>
              <a:rPr lang="en-US" sz="2400" b="1" dirty="0"/>
              <a:t>Radio when your area is clear or inform Managers at Fire Panel near Info Desk that your space is clear</a:t>
            </a:r>
          </a:p>
        </p:txBody>
      </p:sp>
    </p:spTree>
    <p:extLst>
      <p:ext uri="{BB962C8B-B14F-4D97-AF65-F5344CB8AC3E}">
        <p14:creationId xmlns:p14="http://schemas.microsoft.com/office/powerpoint/2010/main" val="2932855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711200" y="1585367"/>
            <a:ext cx="10185400" cy="4832092"/>
          </a:xfrm>
          <a:prstGeom prst="rect">
            <a:avLst/>
          </a:prstGeom>
        </p:spPr>
        <p:txBody>
          <a:bodyPr wrap="square">
            <a:spAutoFit/>
          </a:bodyPr>
          <a:lstStyle/>
          <a:p>
            <a:r>
              <a:rPr lang="en-US" sz="2800" dirty="0"/>
              <a:t>Once outside: proceed to evacuation assembly point- which is a safe distance away (at least 50 ft.) from the building and wait for building staff to give the all clear</a:t>
            </a:r>
          </a:p>
          <a:p>
            <a:r>
              <a:rPr lang="en-US" sz="2800" dirty="0"/>
              <a:t>If you exit on the…</a:t>
            </a:r>
          </a:p>
          <a:p>
            <a:pPr marL="914400" lvl="1" indent="-457200">
              <a:buFont typeface="Arial" panose="020B0604020202020204" pitchFamily="34" charset="0"/>
              <a:buChar char="•"/>
            </a:pPr>
            <a:r>
              <a:rPr lang="en-US" sz="2800" dirty="0"/>
              <a:t>High St. </a:t>
            </a:r>
            <a:r>
              <a:rPr lang="en-US" sz="2800" dirty="0" smtClean="0"/>
              <a:t>side- </a:t>
            </a:r>
            <a:r>
              <a:rPr lang="en-US" sz="2800" dirty="0" smtClean="0">
                <a:solidFill>
                  <a:srgbClr val="C00000"/>
                </a:solidFill>
              </a:rPr>
              <a:t>you </a:t>
            </a:r>
            <a:r>
              <a:rPr lang="en-US" sz="2800" dirty="0">
                <a:solidFill>
                  <a:srgbClr val="C00000"/>
                </a:solidFill>
              </a:rPr>
              <a:t>must be by </a:t>
            </a:r>
            <a:r>
              <a:rPr lang="en-US" sz="2800" dirty="0" smtClean="0">
                <a:solidFill>
                  <a:srgbClr val="C00000"/>
                </a:solidFill>
              </a:rPr>
              <a:t>the concrete </a:t>
            </a:r>
            <a:r>
              <a:rPr lang="en-US" sz="2800" dirty="0">
                <a:solidFill>
                  <a:srgbClr val="C00000"/>
                </a:solidFill>
              </a:rPr>
              <a:t>benches adjacent to High St. </a:t>
            </a:r>
          </a:p>
          <a:p>
            <a:pPr marL="914400" lvl="1" indent="-457200">
              <a:buFont typeface="Arial" panose="020B0604020202020204" pitchFamily="34" charset="0"/>
              <a:buChar char="•"/>
            </a:pPr>
            <a:r>
              <a:rPr lang="en-US" sz="2800" dirty="0"/>
              <a:t>12</a:t>
            </a:r>
            <a:r>
              <a:rPr lang="en-US" sz="2800" baseline="30000" dirty="0"/>
              <a:t>th</a:t>
            </a:r>
            <a:r>
              <a:rPr lang="en-US" sz="2800" dirty="0"/>
              <a:t> Ave </a:t>
            </a:r>
            <a:r>
              <a:rPr lang="en-US" sz="2800" dirty="0" smtClean="0"/>
              <a:t>side- </a:t>
            </a:r>
            <a:r>
              <a:rPr lang="en-US" sz="2800" dirty="0" smtClean="0">
                <a:solidFill>
                  <a:srgbClr val="C00000"/>
                </a:solidFill>
              </a:rPr>
              <a:t>you </a:t>
            </a:r>
            <a:r>
              <a:rPr lang="en-US" sz="2800" dirty="0">
                <a:solidFill>
                  <a:srgbClr val="C00000"/>
                </a:solidFill>
              </a:rPr>
              <a:t>must be across the street near law </a:t>
            </a:r>
            <a:r>
              <a:rPr lang="en-US" sz="2800" dirty="0" smtClean="0">
                <a:solidFill>
                  <a:srgbClr val="C00000"/>
                </a:solidFill>
              </a:rPr>
              <a:t>school</a:t>
            </a:r>
            <a:endParaRPr lang="en-US" sz="2800" dirty="0">
              <a:solidFill>
                <a:srgbClr val="C00000"/>
              </a:solidFill>
            </a:endParaRPr>
          </a:p>
          <a:p>
            <a:pPr marL="914400" lvl="1" indent="-457200">
              <a:buFont typeface="Arial" panose="020B0604020202020204" pitchFamily="34" charset="0"/>
              <a:buChar char="•"/>
            </a:pPr>
            <a:r>
              <a:rPr lang="en-US" sz="2800" dirty="0"/>
              <a:t>College Rd. </a:t>
            </a:r>
            <a:r>
              <a:rPr lang="en-US" sz="2800" dirty="0" smtClean="0"/>
              <a:t>side- </a:t>
            </a:r>
            <a:r>
              <a:rPr lang="en-US" sz="2800" dirty="0" smtClean="0">
                <a:solidFill>
                  <a:srgbClr val="C00000"/>
                </a:solidFill>
              </a:rPr>
              <a:t>you </a:t>
            </a:r>
            <a:r>
              <a:rPr lang="en-US" sz="2800" dirty="0">
                <a:solidFill>
                  <a:srgbClr val="C00000"/>
                </a:solidFill>
              </a:rPr>
              <a:t>must be </a:t>
            </a:r>
            <a:r>
              <a:rPr lang="en-US" sz="2800" dirty="0" smtClean="0">
                <a:solidFill>
                  <a:srgbClr val="C00000"/>
                </a:solidFill>
              </a:rPr>
              <a:t>by the </a:t>
            </a:r>
            <a:r>
              <a:rPr lang="en-US" sz="2800" dirty="0">
                <a:solidFill>
                  <a:srgbClr val="C00000"/>
                </a:solidFill>
              </a:rPr>
              <a:t>bus </a:t>
            </a:r>
            <a:r>
              <a:rPr lang="en-US" sz="2800" dirty="0" smtClean="0">
                <a:solidFill>
                  <a:srgbClr val="C00000"/>
                </a:solidFill>
              </a:rPr>
              <a:t>stop</a:t>
            </a:r>
            <a:endParaRPr lang="en-US" sz="2800" dirty="0">
              <a:solidFill>
                <a:srgbClr val="C00000"/>
              </a:solidFill>
            </a:endParaRPr>
          </a:p>
          <a:p>
            <a:r>
              <a:rPr lang="en-US" sz="2800" dirty="0"/>
              <a:t>DO NOT go back inside until the all-clear call is given over the speaker system</a:t>
            </a:r>
          </a:p>
        </p:txBody>
      </p:sp>
    </p:spTree>
    <p:extLst>
      <p:ext uri="{BB962C8B-B14F-4D97-AF65-F5344CB8AC3E}">
        <p14:creationId xmlns:p14="http://schemas.microsoft.com/office/powerpoint/2010/main" val="246546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2aed5d26-d9c0-4bb3-9bcc-22773f52e1e1@prod"/>
          <p:cNvPicPr>
            <a:picLocks noChangeAspect="1" noChangeArrowheads="1"/>
          </p:cNvPicPr>
          <p:nvPr/>
        </p:nvPicPr>
        <p:blipFill rotWithShape="1">
          <a:blip r:embed="rId3">
            <a:extLst>
              <a:ext uri="{28A0092B-C50C-407E-A947-70E740481C1C}">
                <a14:useLocalDpi xmlns:a14="http://schemas.microsoft.com/office/drawing/2010/main" val="0"/>
              </a:ext>
            </a:extLst>
          </a:blip>
          <a:srcRect l="19831" t="22739" r="23520" b="33112"/>
          <a:stretch/>
        </p:blipFill>
        <p:spPr bwMode="auto">
          <a:xfrm>
            <a:off x="7078903" y="2666362"/>
            <a:ext cx="4553974" cy="26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2aed5d26-d9c0-4bb3-9bcc-22773f52e1e1@prod"/>
          <p:cNvPicPr>
            <a:picLocks noChangeAspect="1" noChangeArrowheads="1"/>
          </p:cNvPicPr>
          <p:nvPr/>
        </p:nvPicPr>
        <p:blipFill rotWithShape="1">
          <a:blip r:embed="rId3">
            <a:extLst>
              <a:ext uri="{28A0092B-C50C-407E-A947-70E740481C1C}">
                <a14:useLocalDpi xmlns:a14="http://schemas.microsoft.com/office/drawing/2010/main" val="0"/>
              </a:ext>
            </a:extLst>
          </a:blip>
          <a:srcRect t="15044"/>
          <a:stretch/>
        </p:blipFill>
        <p:spPr bwMode="auto">
          <a:xfrm>
            <a:off x="287533" y="1983257"/>
            <a:ext cx="6369049" cy="405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547058" y="1158593"/>
            <a:ext cx="7806882" cy="584775"/>
          </a:xfrm>
          <a:prstGeom prst="rect">
            <a:avLst/>
          </a:prstGeom>
          <a:noFill/>
        </p:spPr>
        <p:txBody>
          <a:bodyPr wrap="square" rtlCol="0">
            <a:spAutoFit/>
          </a:bodyPr>
          <a:lstStyle/>
          <a:p>
            <a:pPr algn="ctr"/>
            <a:r>
              <a:rPr lang="en-US" sz="3200" dirty="0">
                <a:solidFill>
                  <a:schemeClr val="accent2">
                    <a:lumMod val="50000"/>
                  </a:schemeClr>
                </a:solidFill>
                <a:latin typeface="Impact" panose="020B0806030902050204" pitchFamily="34" charset="0"/>
              </a:rPr>
              <a:t>Evacuation Assembly Point:  </a:t>
            </a:r>
            <a:r>
              <a:rPr lang="en-US" sz="2800" b="1" dirty="0">
                <a:solidFill>
                  <a:srgbClr val="BB0000"/>
                </a:solidFill>
              </a:rPr>
              <a:t>High </a:t>
            </a:r>
            <a:r>
              <a:rPr lang="en-US" sz="2800" b="1" dirty="0" smtClean="0">
                <a:solidFill>
                  <a:srgbClr val="BB0000"/>
                </a:solidFill>
              </a:rPr>
              <a:t>Street</a:t>
            </a:r>
            <a:endParaRPr lang="en-US" sz="2800" b="1" dirty="0">
              <a:solidFill>
                <a:srgbClr val="BB0000"/>
              </a:solidFill>
            </a:endParaRPr>
          </a:p>
        </p:txBody>
      </p:sp>
      <p:sp>
        <p:nvSpPr>
          <p:cNvPr id="2" name="Down Arrow 1"/>
          <p:cNvSpPr/>
          <p:nvPr/>
        </p:nvSpPr>
        <p:spPr>
          <a:xfrm>
            <a:off x="7221646" y="2794085"/>
            <a:ext cx="32552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9" name="Down Arrow 8"/>
          <p:cNvSpPr/>
          <p:nvPr/>
        </p:nvSpPr>
        <p:spPr>
          <a:xfrm>
            <a:off x="9186345" y="2784468"/>
            <a:ext cx="33909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0" name="Down Arrow 9"/>
          <p:cNvSpPr/>
          <p:nvPr/>
        </p:nvSpPr>
        <p:spPr>
          <a:xfrm>
            <a:off x="11065071" y="2821926"/>
            <a:ext cx="330200"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1" name="Down Arrow 10"/>
          <p:cNvSpPr/>
          <p:nvPr/>
        </p:nvSpPr>
        <p:spPr>
          <a:xfrm>
            <a:off x="1297851" y="2698316"/>
            <a:ext cx="32552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2" name="Down Arrow 11"/>
          <p:cNvSpPr/>
          <p:nvPr/>
        </p:nvSpPr>
        <p:spPr>
          <a:xfrm>
            <a:off x="3462889" y="2604523"/>
            <a:ext cx="33909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3" name="Down Arrow 12"/>
          <p:cNvSpPr/>
          <p:nvPr/>
        </p:nvSpPr>
        <p:spPr>
          <a:xfrm>
            <a:off x="5090474" y="2629114"/>
            <a:ext cx="330200"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4" name="Multiply 3"/>
          <p:cNvSpPr/>
          <p:nvPr/>
        </p:nvSpPr>
        <p:spPr>
          <a:xfrm>
            <a:off x="-683460" y="3480509"/>
            <a:ext cx="8305799" cy="2705100"/>
          </a:xfrm>
          <a:prstGeom prst="mathMultiply">
            <a:avLst>
              <a:gd name="adj1" fmla="val 11163"/>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221646" y="2041113"/>
            <a:ext cx="1667185" cy="523220"/>
          </a:xfrm>
          <a:prstGeom prst="rect">
            <a:avLst/>
          </a:prstGeom>
          <a:noFill/>
        </p:spPr>
        <p:txBody>
          <a:bodyPr wrap="square" rtlCol="0">
            <a:spAutoFit/>
          </a:bodyPr>
          <a:lstStyle/>
          <a:p>
            <a:pPr algn="ctr"/>
            <a:r>
              <a:rPr lang="en-US" sz="2800" b="1" dirty="0" smtClean="0">
                <a:solidFill>
                  <a:srgbClr val="BB0000"/>
                </a:solidFill>
              </a:rPr>
              <a:t>OR</a:t>
            </a:r>
            <a:endParaRPr lang="en-US" sz="2800" b="1" dirty="0">
              <a:solidFill>
                <a:srgbClr val="BB0000"/>
              </a:solidFill>
            </a:endParaRPr>
          </a:p>
        </p:txBody>
      </p:sp>
      <p:sp>
        <p:nvSpPr>
          <p:cNvPr id="18"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3" name="TextBox 2"/>
          <p:cNvSpPr txBox="1"/>
          <p:nvPr/>
        </p:nvSpPr>
        <p:spPr>
          <a:xfrm>
            <a:off x="7078903" y="5613400"/>
            <a:ext cx="3817697" cy="461665"/>
          </a:xfrm>
          <a:prstGeom prst="rect">
            <a:avLst/>
          </a:prstGeom>
          <a:noFill/>
        </p:spPr>
        <p:txBody>
          <a:bodyPr wrap="square" rtlCol="0">
            <a:spAutoFit/>
          </a:bodyPr>
          <a:lstStyle/>
          <a:p>
            <a:r>
              <a:rPr lang="en-US" sz="2400" dirty="0" smtClean="0"/>
              <a:t>Managed by: </a:t>
            </a:r>
            <a:r>
              <a:rPr lang="en-US" sz="2400" dirty="0" smtClean="0">
                <a:solidFill>
                  <a:srgbClr val="C00000"/>
                </a:solidFill>
              </a:rPr>
              <a:t>Info Center</a:t>
            </a:r>
            <a:endParaRPr lang="en-US" sz="2400" dirty="0">
              <a:solidFill>
                <a:srgbClr val="C00000"/>
              </a:solidFill>
            </a:endParaRPr>
          </a:p>
        </p:txBody>
      </p:sp>
    </p:spTree>
    <p:extLst>
      <p:ext uri="{BB962C8B-B14F-4D97-AF65-F5344CB8AC3E}">
        <p14:creationId xmlns:p14="http://schemas.microsoft.com/office/powerpoint/2010/main" val="33694462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7" name="TextBox 6"/>
          <p:cNvSpPr txBox="1"/>
          <p:nvPr/>
        </p:nvSpPr>
        <p:spPr>
          <a:xfrm>
            <a:off x="734871" y="1316539"/>
            <a:ext cx="8832209" cy="553998"/>
          </a:xfrm>
          <a:prstGeom prst="rect">
            <a:avLst/>
          </a:prstGeom>
          <a:noFill/>
        </p:spPr>
        <p:txBody>
          <a:bodyPr wrap="square" lIns="0" tIns="0" rIns="0" bIns="0" rtlCol="0">
            <a:spAutoFit/>
          </a:bodyPr>
          <a:lstStyle/>
          <a:p>
            <a:r>
              <a:rPr lang="en-US" sz="3600" cap="all" dirty="0" smtClean="0">
                <a:solidFill>
                  <a:schemeClr val="accent2">
                    <a:lumMod val="50000"/>
                  </a:schemeClr>
                </a:solidFill>
                <a:latin typeface="Impact"/>
                <a:cs typeface="Impact"/>
              </a:rPr>
              <a:t>disaster's DON’T PLAN AHEAD, BUT YOU CAN. </a:t>
            </a:r>
            <a:endParaRPr lang="en-US" sz="3600" cap="all" dirty="0">
              <a:solidFill>
                <a:schemeClr val="accent2">
                  <a:lumMod val="50000"/>
                </a:schemeClr>
              </a:solidFill>
              <a:latin typeface="Impact"/>
              <a:cs typeface="Impact"/>
            </a:endParaRPr>
          </a:p>
        </p:txBody>
      </p:sp>
      <p:sp>
        <p:nvSpPr>
          <p:cNvPr id="8" name="Content Placeholder 2"/>
          <p:cNvSpPr txBox="1">
            <a:spLocks/>
          </p:cNvSpPr>
          <p:nvPr/>
        </p:nvSpPr>
        <p:spPr>
          <a:xfrm>
            <a:off x="1680179" y="3164029"/>
            <a:ext cx="8671215" cy="15334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latin typeface="Arial"/>
                <a:cs typeface="Arial"/>
              </a:rPr>
              <a:t>We cannot prepare for every situation, but we can give you the resources to respond appropriately to every situation. </a:t>
            </a:r>
          </a:p>
          <a:p>
            <a:endParaRPr lang="en-US" sz="1600" dirty="0">
              <a:latin typeface="Arial"/>
              <a:cs typeface="Arial"/>
            </a:endParaRPr>
          </a:p>
        </p:txBody>
      </p:sp>
    </p:spTree>
    <p:extLst>
      <p:ext uri="{BB962C8B-B14F-4D97-AF65-F5344CB8AC3E}">
        <p14:creationId xmlns:p14="http://schemas.microsoft.com/office/powerpoint/2010/main" val="2667552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47058" y="1080271"/>
            <a:ext cx="7806882" cy="584775"/>
          </a:xfrm>
          <a:prstGeom prst="rect">
            <a:avLst/>
          </a:prstGeom>
          <a:noFill/>
        </p:spPr>
        <p:txBody>
          <a:bodyPr wrap="square" rtlCol="0">
            <a:spAutoFit/>
          </a:bodyPr>
          <a:lstStyle/>
          <a:p>
            <a:pPr algn="ctr"/>
            <a:r>
              <a:rPr lang="en-US" sz="3200" dirty="0">
                <a:solidFill>
                  <a:schemeClr val="accent2">
                    <a:lumMod val="50000"/>
                  </a:schemeClr>
                </a:solidFill>
                <a:latin typeface="Impact" panose="020B0806030902050204" pitchFamily="34" charset="0"/>
              </a:rPr>
              <a:t>Evacuation Assembly Point: </a:t>
            </a:r>
            <a:r>
              <a:rPr lang="en-US" sz="2800" b="1" dirty="0" smtClean="0">
                <a:solidFill>
                  <a:srgbClr val="BB0000"/>
                </a:solidFill>
              </a:rPr>
              <a:t>12</a:t>
            </a:r>
            <a:r>
              <a:rPr lang="en-US" sz="2800" b="1" baseline="30000" dirty="0" smtClean="0">
                <a:solidFill>
                  <a:srgbClr val="BB0000"/>
                </a:solidFill>
              </a:rPr>
              <a:t>th</a:t>
            </a:r>
            <a:r>
              <a:rPr lang="en-US" sz="2800" b="1" dirty="0" smtClean="0">
                <a:solidFill>
                  <a:srgbClr val="BB0000"/>
                </a:solidFill>
              </a:rPr>
              <a:t> Avenue </a:t>
            </a:r>
            <a:endParaRPr lang="en-US" sz="2800" b="1" dirty="0">
              <a:solidFill>
                <a:srgbClr val="BB0000"/>
              </a:solidFill>
            </a:endParaRPr>
          </a:p>
        </p:txBody>
      </p:sp>
      <p:pic>
        <p:nvPicPr>
          <p:cNvPr id="2050" name="Picture 2" descr="ea182064-ea91-466d-bc44-a9f376873bf5@p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84" y="1844843"/>
            <a:ext cx="6267115" cy="470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a182064-ea91-466d-bc44-a9f376873bf5@prod"/>
          <p:cNvPicPr>
            <a:picLocks noChangeAspect="1" noChangeArrowheads="1"/>
          </p:cNvPicPr>
          <p:nvPr/>
        </p:nvPicPr>
        <p:blipFill rotWithShape="1">
          <a:blip r:embed="rId3">
            <a:extLst>
              <a:ext uri="{28A0092B-C50C-407E-A947-70E740481C1C}">
                <a14:useLocalDpi xmlns:a14="http://schemas.microsoft.com/office/drawing/2010/main" val="0"/>
              </a:ext>
            </a:extLst>
          </a:blip>
          <a:srcRect l="20987" t="16323" r="13691" b="39785"/>
          <a:stretch/>
        </p:blipFill>
        <p:spPr bwMode="auto">
          <a:xfrm>
            <a:off x="6580687" y="2610309"/>
            <a:ext cx="5466810" cy="27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7440040" y="2953209"/>
            <a:ext cx="32552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9" name="Down Arrow 8"/>
          <p:cNvSpPr/>
          <p:nvPr/>
        </p:nvSpPr>
        <p:spPr>
          <a:xfrm>
            <a:off x="9382270" y="3043446"/>
            <a:ext cx="33909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0" name="Down Arrow 9"/>
          <p:cNvSpPr/>
          <p:nvPr/>
        </p:nvSpPr>
        <p:spPr>
          <a:xfrm>
            <a:off x="11232662" y="3043446"/>
            <a:ext cx="330200"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1" name="Down Arrow 10"/>
          <p:cNvSpPr/>
          <p:nvPr/>
        </p:nvSpPr>
        <p:spPr>
          <a:xfrm>
            <a:off x="1928291" y="2901616"/>
            <a:ext cx="32552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2" name="Down Arrow 11"/>
          <p:cNvSpPr/>
          <p:nvPr/>
        </p:nvSpPr>
        <p:spPr>
          <a:xfrm>
            <a:off x="3356609" y="2542674"/>
            <a:ext cx="33909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3" name="Down Arrow 12"/>
          <p:cNvSpPr/>
          <p:nvPr/>
        </p:nvSpPr>
        <p:spPr>
          <a:xfrm>
            <a:off x="5124018" y="2558716"/>
            <a:ext cx="330200"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4" name="Multiply 3"/>
          <p:cNvSpPr/>
          <p:nvPr/>
        </p:nvSpPr>
        <p:spPr>
          <a:xfrm>
            <a:off x="948780" y="3987801"/>
            <a:ext cx="5651446" cy="2705100"/>
          </a:xfrm>
          <a:prstGeom prst="mathMultiply">
            <a:avLst>
              <a:gd name="adj1" fmla="val 10224"/>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15" name="TextBox 14"/>
          <p:cNvSpPr txBox="1"/>
          <p:nvPr/>
        </p:nvSpPr>
        <p:spPr>
          <a:xfrm>
            <a:off x="7265286" y="5848891"/>
            <a:ext cx="3817697" cy="461665"/>
          </a:xfrm>
          <a:prstGeom prst="rect">
            <a:avLst/>
          </a:prstGeom>
          <a:noFill/>
        </p:spPr>
        <p:txBody>
          <a:bodyPr wrap="square" rtlCol="0">
            <a:spAutoFit/>
          </a:bodyPr>
          <a:lstStyle/>
          <a:p>
            <a:r>
              <a:rPr lang="en-US" sz="2400" dirty="0" smtClean="0"/>
              <a:t>Managed by: </a:t>
            </a:r>
            <a:r>
              <a:rPr lang="en-US" sz="2400" dirty="0" smtClean="0">
                <a:solidFill>
                  <a:srgbClr val="C00000"/>
                </a:solidFill>
              </a:rPr>
              <a:t>Operations</a:t>
            </a:r>
            <a:endParaRPr lang="en-US" sz="2400" dirty="0">
              <a:solidFill>
                <a:srgbClr val="C00000"/>
              </a:solidFill>
            </a:endParaRPr>
          </a:p>
        </p:txBody>
      </p:sp>
    </p:spTree>
    <p:extLst>
      <p:ext uri="{BB962C8B-B14F-4D97-AF65-F5344CB8AC3E}">
        <p14:creationId xmlns:p14="http://schemas.microsoft.com/office/powerpoint/2010/main" val="16812633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4201c1b5-806e-40b9-8799-1943a1cd94c0@prod"/>
          <p:cNvPicPr>
            <a:picLocks noChangeAspect="1" noChangeArrowheads="1"/>
          </p:cNvPicPr>
          <p:nvPr/>
        </p:nvPicPr>
        <p:blipFill rotWithShape="1">
          <a:blip r:embed="rId3">
            <a:extLst>
              <a:ext uri="{28A0092B-C50C-407E-A947-70E740481C1C}">
                <a14:useLocalDpi xmlns:a14="http://schemas.microsoft.com/office/drawing/2010/main" val="0"/>
              </a:ext>
            </a:extLst>
          </a:blip>
          <a:srcRect l="43309" t="40760" r="14520" b="37961"/>
          <a:stretch/>
        </p:blipFill>
        <p:spPr bwMode="auto">
          <a:xfrm>
            <a:off x="6037412" y="2675638"/>
            <a:ext cx="597368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4201c1b5-806e-40b9-8799-1943a1cd94c0@prod"/>
          <p:cNvPicPr>
            <a:picLocks noChangeAspect="1" noChangeArrowheads="1"/>
          </p:cNvPicPr>
          <p:nvPr/>
        </p:nvPicPr>
        <p:blipFill rotWithShape="1">
          <a:blip r:embed="rId3">
            <a:extLst>
              <a:ext uri="{28A0092B-C50C-407E-A947-70E740481C1C}">
                <a14:useLocalDpi xmlns:a14="http://schemas.microsoft.com/office/drawing/2010/main" val="0"/>
              </a:ext>
            </a:extLst>
          </a:blip>
          <a:srcRect r="15552"/>
          <a:stretch/>
        </p:blipFill>
        <p:spPr bwMode="auto">
          <a:xfrm>
            <a:off x="478154" y="1818774"/>
            <a:ext cx="514794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547058" y="1080271"/>
            <a:ext cx="7806882" cy="584775"/>
          </a:xfrm>
          <a:prstGeom prst="rect">
            <a:avLst/>
          </a:prstGeom>
          <a:noFill/>
        </p:spPr>
        <p:txBody>
          <a:bodyPr wrap="square" rtlCol="0">
            <a:spAutoFit/>
          </a:bodyPr>
          <a:lstStyle/>
          <a:p>
            <a:pPr algn="ctr"/>
            <a:r>
              <a:rPr lang="en-US" sz="3200" dirty="0">
                <a:solidFill>
                  <a:schemeClr val="accent2">
                    <a:lumMod val="50000"/>
                  </a:schemeClr>
                </a:solidFill>
                <a:latin typeface="Impact" panose="020B0806030902050204" pitchFamily="34" charset="0"/>
              </a:rPr>
              <a:t>Evacuation Assembly Point: </a:t>
            </a:r>
            <a:r>
              <a:rPr lang="en-US" sz="2800" b="1" dirty="0" smtClean="0">
                <a:solidFill>
                  <a:srgbClr val="BB0000"/>
                </a:solidFill>
              </a:rPr>
              <a:t>College Road</a:t>
            </a:r>
            <a:endParaRPr lang="en-US" sz="2800" b="1" dirty="0">
              <a:solidFill>
                <a:srgbClr val="BB0000"/>
              </a:solidFill>
            </a:endParaRPr>
          </a:p>
        </p:txBody>
      </p:sp>
      <p:sp>
        <p:nvSpPr>
          <p:cNvPr id="2" name="Down Arrow 1"/>
          <p:cNvSpPr/>
          <p:nvPr/>
        </p:nvSpPr>
        <p:spPr>
          <a:xfrm>
            <a:off x="6198703" y="2860842"/>
            <a:ext cx="32552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9" name="Down Arrow 8"/>
          <p:cNvSpPr/>
          <p:nvPr/>
        </p:nvSpPr>
        <p:spPr>
          <a:xfrm>
            <a:off x="8260008" y="2909996"/>
            <a:ext cx="339091" cy="1104849"/>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0" name="Down Arrow 9"/>
          <p:cNvSpPr/>
          <p:nvPr/>
        </p:nvSpPr>
        <p:spPr>
          <a:xfrm>
            <a:off x="10210164" y="2860842"/>
            <a:ext cx="330200" cy="989212"/>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1" name="Down Arrow 10"/>
          <p:cNvSpPr/>
          <p:nvPr/>
        </p:nvSpPr>
        <p:spPr>
          <a:xfrm>
            <a:off x="1414379" y="3276600"/>
            <a:ext cx="32552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2" name="Down Arrow 11"/>
          <p:cNvSpPr/>
          <p:nvPr/>
        </p:nvSpPr>
        <p:spPr>
          <a:xfrm>
            <a:off x="3052127" y="3229759"/>
            <a:ext cx="339091"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3" name="Down Arrow 12"/>
          <p:cNvSpPr/>
          <p:nvPr/>
        </p:nvSpPr>
        <p:spPr>
          <a:xfrm>
            <a:off x="4582959" y="3204359"/>
            <a:ext cx="330200" cy="1203158"/>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4" name="Multiply 3"/>
          <p:cNvSpPr/>
          <p:nvPr/>
        </p:nvSpPr>
        <p:spPr>
          <a:xfrm>
            <a:off x="530886" y="4064000"/>
            <a:ext cx="5651446" cy="2698752"/>
          </a:xfrm>
          <a:prstGeom prst="mathMultiply">
            <a:avLst>
              <a:gd name="adj1" fmla="val 10224"/>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16" name="TextBox 15"/>
          <p:cNvSpPr txBox="1"/>
          <p:nvPr/>
        </p:nvSpPr>
        <p:spPr>
          <a:xfrm>
            <a:off x="7078903" y="5613400"/>
            <a:ext cx="3817697" cy="461665"/>
          </a:xfrm>
          <a:prstGeom prst="rect">
            <a:avLst/>
          </a:prstGeom>
          <a:noFill/>
        </p:spPr>
        <p:txBody>
          <a:bodyPr wrap="square" rtlCol="0">
            <a:spAutoFit/>
          </a:bodyPr>
          <a:lstStyle/>
          <a:p>
            <a:r>
              <a:rPr lang="en-US" sz="2400" dirty="0" smtClean="0"/>
              <a:t>Managed by: </a:t>
            </a:r>
            <a:r>
              <a:rPr lang="en-US" sz="2400" dirty="0" smtClean="0">
                <a:solidFill>
                  <a:srgbClr val="C00000"/>
                </a:solidFill>
              </a:rPr>
              <a:t>AV</a:t>
            </a:r>
            <a:endParaRPr lang="en-US" sz="2400" dirty="0">
              <a:solidFill>
                <a:srgbClr val="C00000"/>
              </a:solidFill>
            </a:endParaRPr>
          </a:p>
        </p:txBody>
      </p:sp>
    </p:spTree>
    <p:extLst>
      <p:ext uri="{BB962C8B-B14F-4D97-AF65-F5344CB8AC3E}">
        <p14:creationId xmlns:p14="http://schemas.microsoft.com/office/powerpoint/2010/main" val="290449113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982666" y="1863659"/>
            <a:ext cx="6226669" cy="1086931"/>
          </a:xfrm>
        </p:spPr>
        <p:txBody>
          <a:bodyPr/>
          <a:lstStyle/>
          <a:p>
            <a:pPr algn="ctr"/>
            <a:r>
              <a:rPr lang="en-US" sz="6600" dirty="0">
                <a:latin typeface="Arial Black" panose="020B0A04020102020204" pitchFamily="34" charset="0"/>
              </a:rPr>
              <a:t>REMEMBER:</a:t>
            </a:r>
          </a:p>
        </p:txBody>
      </p:sp>
      <p:sp>
        <p:nvSpPr>
          <p:cNvPr id="5" name="TextBox 4"/>
          <p:cNvSpPr txBox="1"/>
          <p:nvPr/>
        </p:nvSpPr>
        <p:spPr>
          <a:xfrm>
            <a:off x="2490248" y="3105796"/>
            <a:ext cx="7211505" cy="3293209"/>
          </a:xfrm>
          <a:prstGeom prst="rect">
            <a:avLst/>
          </a:prstGeom>
          <a:noFill/>
        </p:spPr>
        <p:txBody>
          <a:bodyPr wrap="square" rtlCol="0">
            <a:spAutoFit/>
          </a:bodyPr>
          <a:lstStyle/>
          <a:p>
            <a:pPr algn="ctr"/>
            <a:r>
              <a:rPr lang="en-US" sz="3600" dirty="0"/>
              <a:t>The lights and sounds will stop </a:t>
            </a:r>
            <a:r>
              <a:rPr lang="en-US" sz="3600" b="1" u="sng" dirty="0" smtClean="0"/>
              <a:t>AND</a:t>
            </a:r>
            <a:r>
              <a:rPr lang="en-US" sz="3600" dirty="0" smtClean="0"/>
              <a:t> the all-clear announcement will be made before staff and guests are </a:t>
            </a:r>
            <a:r>
              <a:rPr lang="en-US" sz="3600" dirty="0"/>
              <a:t>allowed back into the building</a:t>
            </a:r>
          </a:p>
          <a:p>
            <a:pPr algn="ctr"/>
            <a:endParaRPr lang="en-US" sz="2800" dirty="0"/>
          </a:p>
        </p:txBody>
      </p:sp>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5464472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2270930" y="1075459"/>
            <a:ext cx="8229600" cy="656935"/>
          </a:xfrm>
        </p:spPr>
        <p:txBody>
          <a:bodyPr/>
          <a:lstStyle/>
          <a:p>
            <a:pPr algn="ctr"/>
            <a:r>
              <a:rPr lang="en-US" sz="4000" dirty="0">
                <a:solidFill>
                  <a:schemeClr val="accent2">
                    <a:lumMod val="50000"/>
                  </a:schemeClr>
                </a:solidFill>
                <a:latin typeface="Impact" panose="020B0806030902050204" pitchFamily="34" charset="0"/>
              </a:rPr>
              <a:t>Severe Weather</a:t>
            </a:r>
          </a:p>
        </p:txBody>
      </p:sp>
      <p:sp>
        <p:nvSpPr>
          <p:cNvPr id="5" name="Rectangle 4"/>
          <p:cNvSpPr/>
          <p:nvPr/>
        </p:nvSpPr>
        <p:spPr>
          <a:xfrm>
            <a:off x="443058" y="1886715"/>
            <a:ext cx="11397005" cy="2554545"/>
          </a:xfrm>
          <a:prstGeom prst="rect">
            <a:avLst/>
          </a:prstGeom>
        </p:spPr>
        <p:txBody>
          <a:bodyPr wrap="square">
            <a:spAutoFit/>
          </a:bodyPr>
          <a:lstStyle/>
          <a:p>
            <a:pPr lvl="1"/>
            <a:r>
              <a:rPr lang="en-US" sz="3200" dirty="0"/>
              <a:t>Management will determine when to seek shelter. This is based on local weather warnings and campus weather information</a:t>
            </a:r>
          </a:p>
          <a:p>
            <a:pPr lvl="1"/>
            <a:r>
              <a:rPr lang="en-US" sz="3200" dirty="0"/>
              <a:t>Announcements will be made over the Fire Panel system for severe weather and warnings</a:t>
            </a:r>
          </a:p>
        </p:txBody>
      </p:sp>
      <p:pic>
        <p:nvPicPr>
          <p:cNvPr id="6" name="Picture 2" descr="C:\Users\m42537\Desktop\IMG_20140909_102410_4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035" y="4595581"/>
            <a:ext cx="3576320" cy="201168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3195552" y="5001257"/>
            <a:ext cx="3190178" cy="1200329"/>
          </a:xfrm>
          <a:prstGeom prst="rect">
            <a:avLst/>
          </a:prstGeom>
        </p:spPr>
        <p:txBody>
          <a:bodyPr wrap="square">
            <a:spAutoFit/>
          </a:bodyPr>
          <a:lstStyle/>
          <a:p>
            <a:pPr algn="ctr"/>
            <a:r>
              <a:rPr lang="en-US" b="1" dirty="0"/>
              <a:t>This sign indicates a designated sheltering location in the Ohio Union for severe weather</a:t>
            </a:r>
          </a:p>
        </p:txBody>
      </p:sp>
      <p:sp>
        <p:nvSpPr>
          <p:cNvPr id="8"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1377357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718706" y="1129529"/>
            <a:ext cx="9149194" cy="787136"/>
          </a:xfrm>
        </p:spPr>
        <p:txBody>
          <a:bodyPr/>
          <a:lstStyle/>
          <a:p>
            <a:r>
              <a:rPr lang="en-US" dirty="0" smtClean="0">
                <a:solidFill>
                  <a:schemeClr val="accent2">
                    <a:lumMod val="50000"/>
                  </a:schemeClr>
                </a:solidFill>
                <a:latin typeface="Impact" panose="020B0806030902050204" pitchFamily="34" charset="0"/>
              </a:rPr>
              <a:t>Where are the sheltering </a:t>
            </a:r>
            <a:r>
              <a:rPr lang="en-US" dirty="0">
                <a:solidFill>
                  <a:schemeClr val="accent2">
                    <a:lumMod val="50000"/>
                  </a:schemeClr>
                </a:solidFill>
                <a:latin typeface="Impact" panose="020B0806030902050204" pitchFamily="34" charset="0"/>
              </a:rPr>
              <a:t>Locations in the Ohio </a:t>
            </a:r>
            <a:r>
              <a:rPr lang="en-US" dirty="0" smtClean="0">
                <a:solidFill>
                  <a:schemeClr val="accent2">
                    <a:lumMod val="50000"/>
                  </a:schemeClr>
                </a:solidFill>
                <a:latin typeface="Impact" panose="020B0806030902050204" pitchFamily="34" charset="0"/>
              </a:rPr>
              <a:t>Union?</a:t>
            </a:r>
            <a:endParaRPr lang="en-US" dirty="0">
              <a:solidFill>
                <a:schemeClr val="accent2">
                  <a:lumMod val="50000"/>
                </a:schemeClr>
              </a:solidFill>
              <a:latin typeface="Impact" panose="020B0806030902050204" pitchFamily="34" charset="0"/>
            </a:endParaRPr>
          </a:p>
        </p:txBody>
      </p:sp>
      <p:sp>
        <p:nvSpPr>
          <p:cNvPr id="9" name="Rectangle 8"/>
          <p:cNvSpPr/>
          <p:nvPr/>
        </p:nvSpPr>
        <p:spPr>
          <a:xfrm>
            <a:off x="718706" y="2236845"/>
            <a:ext cx="2125903" cy="523220"/>
          </a:xfrm>
          <a:prstGeom prst="rect">
            <a:avLst/>
          </a:prstGeom>
        </p:spPr>
        <p:txBody>
          <a:bodyPr wrap="none">
            <a:spAutoFit/>
          </a:bodyPr>
          <a:lstStyle/>
          <a:p>
            <a:r>
              <a:rPr lang="en-US" sz="2800" dirty="0" smtClean="0">
                <a:cs typeface="Arial"/>
              </a:rPr>
              <a:t>Lower Level</a:t>
            </a:r>
            <a:endParaRPr lang="en-US" sz="2800" dirty="0">
              <a:cs typeface="Arial"/>
            </a:endParaRPr>
          </a:p>
        </p:txBody>
      </p:sp>
      <p:sp>
        <p:nvSpPr>
          <p:cNvPr id="12" name="Rectangle 11"/>
          <p:cNvSpPr/>
          <p:nvPr/>
        </p:nvSpPr>
        <p:spPr>
          <a:xfrm>
            <a:off x="7467599" y="2163000"/>
            <a:ext cx="1476623" cy="523220"/>
          </a:xfrm>
          <a:prstGeom prst="rect">
            <a:avLst/>
          </a:prstGeom>
        </p:spPr>
        <p:txBody>
          <a:bodyPr wrap="none">
            <a:spAutoFit/>
          </a:bodyPr>
          <a:lstStyle/>
          <a:p>
            <a:r>
              <a:rPr lang="en-US" sz="2800" dirty="0" err="1" smtClean="0">
                <a:cs typeface="Arial"/>
              </a:rPr>
              <a:t>Woodys</a:t>
            </a:r>
            <a:endParaRPr lang="en-US" sz="2800" dirty="0">
              <a:cs typeface="Arial"/>
            </a:endParaRPr>
          </a:p>
        </p:txBody>
      </p:sp>
      <p:pic>
        <p:nvPicPr>
          <p:cNvPr id="5122" name="Picture 2" descr="44aa2ba7-95b0-412a-9387-3b980ccd4a65@prod"/>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b="10961"/>
          <a:stretch/>
        </p:blipFill>
        <p:spPr bwMode="auto">
          <a:xfrm>
            <a:off x="6913266" y="2815402"/>
            <a:ext cx="4242981" cy="28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f9e1af62-9d07-4a0c-aff8-e32f068ed817@prod"/>
          <p:cNvPicPr>
            <a:picLocks noChangeAspect="1" noChangeArrowheads="1"/>
          </p:cNvPicPr>
          <p:nvPr/>
        </p:nvPicPr>
        <p:blipFill rotWithShape="1">
          <a:blip r:embed="rId5">
            <a:extLst>
              <a:ext uri="{28A0092B-C50C-407E-A947-70E740481C1C}">
                <a14:useLocalDpi xmlns:a14="http://schemas.microsoft.com/office/drawing/2010/main" val="0"/>
              </a:ext>
            </a:extLst>
          </a:blip>
          <a:srcRect t="21097" r="8007" b="13904"/>
          <a:stretch/>
        </p:blipFill>
        <p:spPr bwMode="auto">
          <a:xfrm>
            <a:off x="718706" y="2815402"/>
            <a:ext cx="5346755" cy="283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2293575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60400" y="1298556"/>
            <a:ext cx="7296743" cy="787136"/>
          </a:xfrm>
        </p:spPr>
        <p:txBody>
          <a:bodyPr/>
          <a:lstStyle/>
          <a:p>
            <a:r>
              <a:rPr lang="en-US" dirty="0" smtClean="0">
                <a:solidFill>
                  <a:schemeClr val="accent2">
                    <a:lumMod val="50000"/>
                  </a:schemeClr>
                </a:solidFill>
                <a:latin typeface="Impact" panose="020B0806030902050204" pitchFamily="34" charset="0"/>
              </a:rPr>
              <a:t>Sheltering Locations</a:t>
            </a:r>
            <a:endParaRPr lang="en-US" dirty="0">
              <a:solidFill>
                <a:schemeClr val="accent2">
                  <a:lumMod val="50000"/>
                </a:schemeClr>
              </a:solidFill>
              <a:latin typeface="Impact" panose="020B0806030902050204" pitchFamily="34" charset="0"/>
            </a:endParaRPr>
          </a:p>
        </p:txBody>
      </p:sp>
      <p:sp>
        <p:nvSpPr>
          <p:cNvPr id="7" name="Rectangle 6"/>
          <p:cNvSpPr/>
          <p:nvPr/>
        </p:nvSpPr>
        <p:spPr>
          <a:xfrm>
            <a:off x="803630" y="2181066"/>
            <a:ext cx="4423006" cy="523220"/>
          </a:xfrm>
          <a:prstGeom prst="rect">
            <a:avLst/>
          </a:prstGeom>
        </p:spPr>
        <p:txBody>
          <a:bodyPr wrap="none">
            <a:spAutoFit/>
          </a:bodyPr>
          <a:lstStyle/>
          <a:p>
            <a:r>
              <a:rPr lang="en-US" sz="2800" dirty="0" smtClean="0">
                <a:cs typeface="Arial"/>
              </a:rPr>
              <a:t>Great Hall Meeting Rooms</a:t>
            </a:r>
            <a:endParaRPr lang="en-US" sz="2800" dirty="0">
              <a:cs typeface="Arial"/>
            </a:endParaRPr>
          </a:p>
        </p:txBody>
      </p:sp>
      <p:sp>
        <p:nvSpPr>
          <p:cNvPr id="8" name="Rectangle 7"/>
          <p:cNvSpPr/>
          <p:nvPr/>
        </p:nvSpPr>
        <p:spPr>
          <a:xfrm>
            <a:off x="6493230" y="2181066"/>
            <a:ext cx="4895827" cy="523220"/>
          </a:xfrm>
          <a:prstGeom prst="rect">
            <a:avLst/>
          </a:prstGeom>
        </p:spPr>
        <p:txBody>
          <a:bodyPr wrap="none">
            <a:spAutoFit/>
          </a:bodyPr>
          <a:lstStyle/>
          <a:p>
            <a:r>
              <a:rPr lang="en-US" sz="2800" dirty="0" smtClean="0">
                <a:cs typeface="Arial"/>
              </a:rPr>
              <a:t>US Bank Conference Theater</a:t>
            </a:r>
            <a:endParaRPr lang="en-US" sz="2800" dirty="0">
              <a:cs typeface="Arial"/>
            </a:endParaRPr>
          </a:p>
        </p:txBody>
      </p:sp>
      <p:pic>
        <p:nvPicPr>
          <p:cNvPr id="4098" name="Picture 2" descr="f85de64f-8076-4d49-bfe7-3bf7c8f993db@prod"/>
          <p:cNvPicPr>
            <a:picLocks noChangeAspect="1" noChangeArrowheads="1"/>
          </p:cNvPicPr>
          <p:nvPr/>
        </p:nvPicPr>
        <p:blipFill rotWithShape="1">
          <a:blip r:embed="rId3">
            <a:extLst>
              <a:ext uri="{28A0092B-C50C-407E-A947-70E740481C1C}">
                <a14:useLocalDpi xmlns:a14="http://schemas.microsoft.com/office/drawing/2010/main" val="0"/>
              </a:ext>
            </a:extLst>
          </a:blip>
          <a:srcRect l="2485" t="11897" b="9906"/>
          <a:stretch/>
        </p:blipFill>
        <p:spPr bwMode="auto">
          <a:xfrm>
            <a:off x="660400" y="2764572"/>
            <a:ext cx="5182394"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1d29a9ec-e506-43cd-abc1-610c368e1ab9@prod"/>
          <p:cNvPicPr>
            <a:picLocks noChangeAspect="1" noChangeArrowheads="1"/>
          </p:cNvPicPr>
          <p:nvPr/>
        </p:nvPicPr>
        <p:blipFill rotWithShape="1">
          <a:blip r:embed="rId4">
            <a:extLst>
              <a:ext uri="{28A0092B-C50C-407E-A947-70E740481C1C}">
                <a14:useLocalDpi xmlns:a14="http://schemas.microsoft.com/office/drawing/2010/main" val="0"/>
              </a:ext>
            </a:extLst>
          </a:blip>
          <a:srcRect l="4374" t="9302" b="12574"/>
          <a:stretch/>
        </p:blipFill>
        <p:spPr bwMode="auto">
          <a:xfrm>
            <a:off x="6591300" y="2764572"/>
            <a:ext cx="5003800" cy="306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1898828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3630" y="2181066"/>
            <a:ext cx="3789820" cy="523220"/>
          </a:xfrm>
          <a:prstGeom prst="rect">
            <a:avLst/>
          </a:prstGeom>
        </p:spPr>
        <p:txBody>
          <a:bodyPr wrap="none">
            <a:spAutoFit/>
          </a:bodyPr>
          <a:lstStyle/>
          <a:p>
            <a:r>
              <a:rPr lang="en-US" sz="2800" dirty="0" smtClean="0">
                <a:cs typeface="Arial"/>
              </a:rPr>
              <a:t>2</a:t>
            </a:r>
            <a:r>
              <a:rPr lang="en-US" sz="2800" baseline="30000" dirty="0" smtClean="0">
                <a:cs typeface="Arial"/>
              </a:rPr>
              <a:t>nd</a:t>
            </a:r>
            <a:r>
              <a:rPr lang="en-US" sz="2800" dirty="0" smtClean="0">
                <a:cs typeface="Arial"/>
              </a:rPr>
              <a:t> floor back of house</a:t>
            </a:r>
            <a:endParaRPr lang="en-US" sz="2800" dirty="0">
              <a:cs typeface="Arial"/>
            </a:endParaRPr>
          </a:p>
        </p:txBody>
      </p:sp>
      <p:sp>
        <p:nvSpPr>
          <p:cNvPr id="8" name="Rectangle 7"/>
          <p:cNvSpPr/>
          <p:nvPr/>
        </p:nvSpPr>
        <p:spPr>
          <a:xfrm>
            <a:off x="6493230" y="2181066"/>
            <a:ext cx="2844048" cy="523220"/>
          </a:xfrm>
          <a:prstGeom prst="rect">
            <a:avLst/>
          </a:prstGeom>
        </p:spPr>
        <p:txBody>
          <a:bodyPr wrap="none">
            <a:spAutoFit/>
          </a:bodyPr>
          <a:lstStyle/>
          <a:p>
            <a:r>
              <a:rPr lang="en-US" sz="2800" dirty="0" smtClean="0">
                <a:cs typeface="Arial"/>
              </a:rPr>
              <a:t>Catering Kitchen</a:t>
            </a:r>
            <a:endParaRPr lang="en-US" sz="2800" dirty="0">
              <a:cs typeface="Arial"/>
            </a:endParaRPr>
          </a:p>
        </p:txBody>
      </p:sp>
      <p:sp>
        <p:nvSpPr>
          <p:cNvPr id="14" name="Rectangle 13"/>
          <p:cNvSpPr/>
          <p:nvPr/>
        </p:nvSpPr>
        <p:spPr>
          <a:xfrm>
            <a:off x="803630" y="5742800"/>
            <a:ext cx="10918469" cy="954107"/>
          </a:xfrm>
          <a:prstGeom prst="rect">
            <a:avLst/>
          </a:prstGeom>
        </p:spPr>
        <p:txBody>
          <a:bodyPr wrap="square">
            <a:spAutoFit/>
          </a:bodyPr>
          <a:lstStyle/>
          <a:p>
            <a:pPr algn="ctr"/>
            <a:r>
              <a:rPr lang="en-US" sz="2800" dirty="0" smtClean="0">
                <a:cs typeface="Arial"/>
              </a:rPr>
              <a:t>If none of these options are available go to the most interior room on the lowest floor of the building</a:t>
            </a:r>
            <a:endParaRPr lang="en-US" sz="2800" dirty="0">
              <a:cs typeface="Arial"/>
            </a:endParaRPr>
          </a:p>
        </p:txBody>
      </p:sp>
      <p:sp>
        <p:nvSpPr>
          <p:cNvPr id="15"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pic>
        <p:nvPicPr>
          <p:cNvPr id="1026" name="Picture 2" descr="605d4b58-6e49-44fa-b121-4a88309f3b60@prod"/>
          <p:cNvPicPr>
            <a:picLocks noChangeAspect="1" noChangeArrowheads="1"/>
          </p:cNvPicPr>
          <p:nvPr/>
        </p:nvPicPr>
        <p:blipFill rotWithShape="1">
          <a:blip r:embed="rId3">
            <a:extLst>
              <a:ext uri="{28A0092B-C50C-407E-A947-70E740481C1C}">
                <a14:useLocalDpi xmlns:a14="http://schemas.microsoft.com/office/drawing/2010/main" val="0"/>
              </a:ext>
            </a:extLst>
          </a:blip>
          <a:srcRect l="8270" r="31917"/>
          <a:stretch/>
        </p:blipFill>
        <p:spPr bwMode="auto">
          <a:xfrm rot="5400000">
            <a:off x="1187357" y="2336707"/>
            <a:ext cx="3022366" cy="3789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81ff8904-fdd2-47af-a72a-7919d8b8db1f@pr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230" y="2696419"/>
            <a:ext cx="4061841" cy="304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
          <p:cNvSpPr>
            <a:spLocks noGrp="1"/>
          </p:cNvSpPr>
          <p:nvPr>
            <p:ph idx="13"/>
          </p:nvPr>
        </p:nvSpPr>
        <p:spPr>
          <a:xfrm>
            <a:off x="660400" y="1298556"/>
            <a:ext cx="7296743" cy="787136"/>
          </a:xfrm>
        </p:spPr>
        <p:txBody>
          <a:bodyPr/>
          <a:lstStyle/>
          <a:p>
            <a:r>
              <a:rPr lang="en-US" dirty="0" smtClean="0">
                <a:solidFill>
                  <a:schemeClr val="accent2">
                    <a:lumMod val="50000"/>
                  </a:schemeClr>
                </a:solidFill>
                <a:latin typeface="Impact" panose="020B0806030902050204" pitchFamily="34" charset="0"/>
              </a:rPr>
              <a:t>Sheltering Locations</a:t>
            </a:r>
            <a:endParaRPr lang="en-US" dirty="0">
              <a:solidFill>
                <a:schemeClr val="accent2">
                  <a:lumMod val="50000"/>
                </a:schemeClr>
              </a:solidFill>
              <a:latin typeface="Impact" panose="020B0806030902050204" pitchFamily="34" charset="0"/>
            </a:endParaRPr>
          </a:p>
        </p:txBody>
      </p:sp>
    </p:spTree>
    <p:extLst>
      <p:ext uri="{BB962C8B-B14F-4D97-AF65-F5344CB8AC3E}">
        <p14:creationId xmlns:p14="http://schemas.microsoft.com/office/powerpoint/2010/main" val="3201762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038695" y="1307479"/>
            <a:ext cx="6114610" cy="493042"/>
          </a:xfrm>
        </p:spPr>
        <p:txBody>
          <a:bodyPr/>
          <a:lstStyle/>
          <a:p>
            <a:pPr algn="ctr"/>
            <a:r>
              <a:rPr lang="en-US" sz="4000" dirty="0">
                <a:solidFill>
                  <a:schemeClr val="accent2">
                    <a:lumMod val="50000"/>
                  </a:schemeClr>
                </a:solidFill>
                <a:latin typeface="Impact" panose="020B0806030902050204" pitchFamily="34" charset="0"/>
              </a:rPr>
              <a:t>Assisting Guests &amp; Clients</a:t>
            </a:r>
          </a:p>
        </p:txBody>
      </p:sp>
      <p:sp>
        <p:nvSpPr>
          <p:cNvPr id="5" name="TextBox 4"/>
          <p:cNvSpPr txBox="1"/>
          <p:nvPr/>
        </p:nvSpPr>
        <p:spPr>
          <a:xfrm>
            <a:off x="820131" y="2676752"/>
            <a:ext cx="10558021"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a:t>Calmly inform guests what is happening and direct them to the nearest exit or sheltering location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Elevators should not be used during an evacuation </a:t>
            </a:r>
            <a:r>
              <a:rPr lang="en-US" sz="2400" dirty="0" smtClean="0"/>
              <a:t>or sheltering procedure</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Persons without disabilities must evacuate to the nearest exit or proceed to their nearest sheltering </a:t>
            </a:r>
            <a:r>
              <a:rPr lang="en-US" sz="2400" dirty="0" smtClean="0"/>
              <a:t>location - we can’t keep people here,  but if they stay they need to shelter</a:t>
            </a:r>
            <a:endParaRPr lang="en-US" sz="2400" dirty="0"/>
          </a:p>
          <a:p>
            <a:endParaRPr lang="en-US" sz="2400" dirty="0"/>
          </a:p>
          <a:p>
            <a:endParaRPr lang="en-US" dirty="0"/>
          </a:p>
        </p:txBody>
      </p:sp>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2025346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782425" y="1052953"/>
            <a:ext cx="10831398" cy="5565563"/>
          </a:xfrm>
        </p:spPr>
        <p:txBody>
          <a:bodyPr/>
          <a:lstStyle/>
          <a:p>
            <a:r>
              <a:rPr lang="en-US" dirty="0">
                <a:solidFill>
                  <a:schemeClr val="accent2">
                    <a:lumMod val="50000"/>
                  </a:schemeClr>
                </a:solidFill>
                <a:latin typeface="Impact" panose="020B0806030902050204" pitchFamily="34" charset="0"/>
              </a:rPr>
              <a:t>Assisting Guests and Clients</a:t>
            </a:r>
          </a:p>
          <a:p>
            <a:endParaRPr lang="en-US" sz="2000" dirty="0"/>
          </a:p>
          <a:p>
            <a:r>
              <a:rPr lang="en-US" sz="2400" dirty="0">
                <a:solidFill>
                  <a:schemeClr val="tx1"/>
                </a:solidFill>
              </a:rPr>
              <a:t>Persons with disabilities have four basic evacuation options</a:t>
            </a:r>
            <a:r>
              <a:rPr lang="en-US" sz="2400" dirty="0" smtClean="0">
                <a:solidFill>
                  <a:schemeClr val="tx1"/>
                </a:solidFill>
              </a:rPr>
              <a:t>:</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Horizontal evacuation</a:t>
            </a:r>
          </a:p>
          <a:p>
            <a:pPr marL="342900" indent="-342900">
              <a:buFont typeface="Arial" panose="020B0604020202020204" pitchFamily="34" charset="0"/>
              <a:buChar char="•"/>
            </a:pPr>
            <a:r>
              <a:rPr lang="en-US" sz="2400" dirty="0">
                <a:solidFill>
                  <a:schemeClr val="tx1"/>
                </a:solidFill>
              </a:rPr>
              <a:t>Stairway evacuation</a:t>
            </a:r>
          </a:p>
          <a:p>
            <a:pPr marL="342900" indent="-342900">
              <a:buFont typeface="Arial" panose="020B0604020202020204" pitchFamily="34" charset="0"/>
              <a:buChar char="•"/>
            </a:pPr>
            <a:r>
              <a:rPr lang="en-US" sz="2400" dirty="0" smtClean="0">
                <a:solidFill>
                  <a:schemeClr val="tx1"/>
                </a:solidFill>
              </a:rPr>
              <a:t>Stay </a:t>
            </a:r>
            <a:r>
              <a:rPr lang="en-US" sz="2400" dirty="0">
                <a:solidFill>
                  <a:schemeClr val="tx1"/>
                </a:solidFill>
              </a:rPr>
              <a:t>in Place: unless danger is imminent, remaining in a room with an exterior window, telephone, and a solid door. Dial 9-1-1 and report location</a:t>
            </a:r>
          </a:p>
          <a:p>
            <a:pPr marL="342900" indent="-342900">
              <a:buFont typeface="Arial" panose="020B0604020202020204" pitchFamily="34" charset="0"/>
              <a:buChar char="•"/>
            </a:pPr>
            <a:r>
              <a:rPr lang="en-US" sz="2400" dirty="0">
                <a:solidFill>
                  <a:schemeClr val="tx1"/>
                </a:solidFill>
              </a:rPr>
              <a:t>Stairway landing</a:t>
            </a:r>
            <a:endParaRPr lang="en-US" dirty="0">
              <a:solidFill>
                <a:schemeClr val="tx1"/>
              </a:solidFill>
            </a:endParaRPr>
          </a:p>
          <a:p>
            <a:r>
              <a:rPr lang="en-US" sz="2400" dirty="0">
                <a:solidFill>
                  <a:schemeClr val="tx1"/>
                </a:solidFill>
              </a:rPr>
              <a:t>As you exit the building, report the location of the individual with a disability to the Building Manager </a:t>
            </a:r>
            <a:r>
              <a:rPr lang="en-US" sz="2400" dirty="0" smtClean="0">
                <a:solidFill>
                  <a:schemeClr val="tx1"/>
                </a:solidFill>
              </a:rPr>
              <a:t>and </a:t>
            </a:r>
            <a:r>
              <a:rPr lang="en-US" sz="2400" dirty="0">
                <a:solidFill>
                  <a:schemeClr val="tx1"/>
                </a:solidFill>
              </a:rPr>
              <a:t>CFD and OSUPD</a:t>
            </a:r>
          </a:p>
          <a:p>
            <a:endParaRPr lang="en-US" sz="2000" dirty="0">
              <a:solidFill>
                <a:schemeClr val="tx1"/>
              </a:solidFill>
            </a:endParaRPr>
          </a:p>
          <a:p>
            <a:pPr marL="457200" indent="-457200">
              <a:buFont typeface="Wingdings" panose="05000000000000000000" pitchFamily="2" charset="2"/>
              <a:buChar char="Ø"/>
            </a:pPr>
            <a:r>
              <a:rPr lang="en-US" dirty="0"/>
              <a:t>Note for visual and hearing impairment</a:t>
            </a:r>
          </a:p>
          <a:p>
            <a:endParaRPr lang="en-US" dirty="0">
              <a:solidFill>
                <a:schemeClr val="tx1"/>
              </a:solidFill>
            </a:endParaRPr>
          </a:p>
        </p:txBody>
      </p:sp>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3651729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1987047" y="1552577"/>
            <a:ext cx="8229600" cy="766419"/>
          </a:xfrm>
        </p:spPr>
        <p:txBody>
          <a:bodyPr/>
          <a:lstStyle/>
          <a:p>
            <a:pPr algn="ctr"/>
            <a:r>
              <a:rPr lang="en-US" sz="4000" dirty="0" smtClean="0">
                <a:solidFill>
                  <a:schemeClr val="accent2">
                    <a:lumMod val="50000"/>
                  </a:schemeClr>
                </a:solidFill>
                <a:latin typeface="Impact" panose="020B0806030902050204" pitchFamily="34" charset="0"/>
              </a:rPr>
              <a:t>Medical Emergencies</a:t>
            </a:r>
            <a:endParaRPr lang="en-US" sz="4000" dirty="0">
              <a:solidFill>
                <a:schemeClr val="accent2">
                  <a:lumMod val="50000"/>
                </a:schemeClr>
              </a:solidFill>
              <a:latin typeface="Impact" panose="020B0806030902050204" pitchFamily="34" charset="0"/>
            </a:endParaRPr>
          </a:p>
        </p:txBody>
      </p:sp>
      <p:sp>
        <p:nvSpPr>
          <p:cNvPr id="5" name="Rectangle 4"/>
          <p:cNvSpPr/>
          <p:nvPr/>
        </p:nvSpPr>
        <p:spPr>
          <a:xfrm>
            <a:off x="1339347" y="2520395"/>
            <a:ext cx="9544553" cy="1938992"/>
          </a:xfrm>
          <a:prstGeom prst="rect">
            <a:avLst/>
          </a:prstGeom>
        </p:spPr>
        <p:txBody>
          <a:bodyPr wrap="square">
            <a:spAutoFit/>
          </a:bodyPr>
          <a:lstStyle/>
          <a:p>
            <a:r>
              <a:rPr lang="en-US" sz="3600" b="1" dirty="0" smtClean="0"/>
              <a:t>Call 9-1-1 first</a:t>
            </a:r>
          </a:p>
          <a:p>
            <a:r>
              <a:rPr lang="en-US" sz="2800" dirty="0" smtClean="0"/>
              <a:t>Notify building staff of location, so we can direct EMS/EMT upon arrival</a:t>
            </a:r>
          </a:p>
          <a:p>
            <a:r>
              <a:rPr lang="en-US" sz="2800" dirty="0" smtClean="0"/>
              <a:t>Have elevators ready for EMT</a:t>
            </a:r>
            <a:endParaRPr lang="en-US" sz="2800" dirty="0"/>
          </a:p>
        </p:txBody>
      </p:sp>
      <p:sp>
        <p:nvSpPr>
          <p:cNvPr id="7"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10319762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7" name="TextBox 6"/>
          <p:cNvSpPr txBox="1"/>
          <p:nvPr/>
        </p:nvSpPr>
        <p:spPr>
          <a:xfrm>
            <a:off x="734871" y="1316539"/>
            <a:ext cx="8832209" cy="1107996"/>
          </a:xfrm>
          <a:prstGeom prst="rect">
            <a:avLst/>
          </a:prstGeom>
          <a:noFill/>
        </p:spPr>
        <p:txBody>
          <a:bodyPr wrap="square" lIns="0" tIns="0" rIns="0" bIns="0" rtlCol="0">
            <a:spAutoFit/>
          </a:bodyPr>
          <a:lstStyle/>
          <a:p>
            <a:r>
              <a:rPr lang="en-US" sz="3600" cap="all" dirty="0" smtClean="0">
                <a:solidFill>
                  <a:schemeClr val="accent2">
                    <a:lumMod val="50000"/>
                  </a:schemeClr>
                </a:solidFill>
                <a:latin typeface="Impact"/>
                <a:cs typeface="Impact"/>
              </a:rPr>
              <a:t>What is a Building Emergency Action Plan (</a:t>
            </a:r>
            <a:r>
              <a:rPr lang="en-US" sz="3600" cap="all" dirty="0">
                <a:solidFill>
                  <a:schemeClr val="accent2">
                    <a:lumMod val="50000"/>
                  </a:schemeClr>
                </a:solidFill>
                <a:latin typeface="Impact"/>
                <a:cs typeface="Impact"/>
              </a:rPr>
              <a:t>B</a:t>
            </a:r>
            <a:r>
              <a:rPr lang="en-US" sz="3600" cap="all" dirty="0" smtClean="0">
                <a:solidFill>
                  <a:schemeClr val="accent2">
                    <a:lumMod val="50000"/>
                  </a:schemeClr>
                </a:solidFill>
                <a:latin typeface="Impact"/>
                <a:cs typeface="Impact"/>
              </a:rPr>
              <a:t>EAP)?</a:t>
            </a:r>
            <a:endParaRPr lang="en-US" sz="3600" cap="all" dirty="0">
              <a:solidFill>
                <a:schemeClr val="accent2">
                  <a:lumMod val="50000"/>
                </a:schemeClr>
              </a:solidFill>
              <a:latin typeface="Impact"/>
              <a:cs typeface="Impact"/>
            </a:endParaRPr>
          </a:p>
        </p:txBody>
      </p:sp>
      <p:sp>
        <p:nvSpPr>
          <p:cNvPr id="8" name="Content Placeholder 2"/>
          <p:cNvSpPr txBox="1">
            <a:spLocks/>
          </p:cNvSpPr>
          <p:nvPr/>
        </p:nvSpPr>
        <p:spPr>
          <a:xfrm>
            <a:off x="1935770" y="3466587"/>
            <a:ext cx="8671215" cy="27661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Arial"/>
                <a:cs typeface="Arial"/>
              </a:rPr>
              <a:t>The BEAP describes what needs to be done and who does it in the event of an emergency.</a:t>
            </a:r>
          </a:p>
          <a:p>
            <a:endParaRPr lang="en-US" sz="1600" dirty="0">
              <a:latin typeface="Arial"/>
              <a:cs typeface="Arial"/>
            </a:endParaRPr>
          </a:p>
        </p:txBody>
      </p:sp>
    </p:spTree>
    <p:extLst>
      <p:ext uri="{BB962C8B-B14F-4D97-AF65-F5344CB8AC3E}">
        <p14:creationId xmlns:p14="http://schemas.microsoft.com/office/powerpoint/2010/main" val="4235218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1987047" y="1552577"/>
            <a:ext cx="8229600" cy="766419"/>
          </a:xfrm>
        </p:spPr>
        <p:txBody>
          <a:bodyPr/>
          <a:lstStyle/>
          <a:p>
            <a:pPr algn="ctr"/>
            <a:r>
              <a:rPr lang="en-US" sz="4000" dirty="0" smtClean="0">
                <a:solidFill>
                  <a:schemeClr val="accent2">
                    <a:lumMod val="50000"/>
                  </a:schemeClr>
                </a:solidFill>
                <a:latin typeface="Impact" panose="020B0806030902050204" pitchFamily="34" charset="0"/>
              </a:rPr>
              <a:t>Medical Emergencies</a:t>
            </a:r>
            <a:endParaRPr lang="en-US" sz="4000" dirty="0">
              <a:solidFill>
                <a:schemeClr val="accent2">
                  <a:lumMod val="50000"/>
                </a:schemeClr>
              </a:solidFill>
              <a:latin typeface="Impact" panose="020B0806030902050204" pitchFamily="34" charset="0"/>
            </a:endParaRPr>
          </a:p>
        </p:txBody>
      </p:sp>
      <p:sp>
        <p:nvSpPr>
          <p:cNvPr id="5" name="Rectangle 4"/>
          <p:cNvSpPr/>
          <p:nvPr/>
        </p:nvSpPr>
        <p:spPr>
          <a:xfrm>
            <a:off x="719425" y="2176744"/>
            <a:ext cx="9544553" cy="523220"/>
          </a:xfrm>
          <a:prstGeom prst="rect">
            <a:avLst/>
          </a:prstGeom>
        </p:spPr>
        <p:txBody>
          <a:bodyPr wrap="square">
            <a:spAutoFit/>
          </a:bodyPr>
          <a:lstStyle/>
          <a:p>
            <a:r>
              <a:rPr lang="en-US" sz="2800" dirty="0" smtClean="0"/>
              <a:t>Location of AEDs, 						First Aid Kits</a:t>
            </a:r>
            <a:endParaRPr lang="en-US" sz="2800" dirty="0"/>
          </a:p>
        </p:txBody>
      </p:sp>
      <p:pic>
        <p:nvPicPr>
          <p:cNvPr id="6146" name="Picture 2" descr="9bd785d7-6703-42fa-8798-7db768ff1057@p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3731" y="3199768"/>
            <a:ext cx="3646629" cy="27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5446a652-4583-4470-af13-9380c92325f3@pr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923789" y="3279666"/>
            <a:ext cx="3555320" cy="2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9" name="Rectangle 8"/>
          <p:cNvSpPr/>
          <p:nvPr/>
        </p:nvSpPr>
        <p:spPr>
          <a:xfrm>
            <a:off x="3354533" y="2743940"/>
            <a:ext cx="3013671" cy="707886"/>
          </a:xfrm>
          <a:prstGeom prst="rect">
            <a:avLst/>
          </a:prstGeom>
        </p:spPr>
        <p:txBody>
          <a:bodyPr wrap="square">
            <a:spAutoFit/>
          </a:bodyPr>
          <a:lstStyle/>
          <a:p>
            <a:r>
              <a:rPr lang="en-US" sz="2000" dirty="0" smtClean="0"/>
              <a:t>One on each floor by elevator 4</a:t>
            </a:r>
          </a:p>
        </p:txBody>
      </p:sp>
      <p:sp>
        <p:nvSpPr>
          <p:cNvPr id="10" name="Rectangle 9"/>
          <p:cNvSpPr/>
          <p:nvPr/>
        </p:nvSpPr>
        <p:spPr>
          <a:xfrm>
            <a:off x="3354532" y="3495801"/>
            <a:ext cx="3013671" cy="1631216"/>
          </a:xfrm>
          <a:prstGeom prst="rect">
            <a:avLst/>
          </a:prstGeom>
        </p:spPr>
        <p:txBody>
          <a:bodyPr wrap="square">
            <a:spAutoFit/>
          </a:bodyPr>
          <a:lstStyle/>
          <a:p>
            <a:r>
              <a:rPr lang="en-US" sz="2000" dirty="0" smtClean="0"/>
              <a:t>Next to: </a:t>
            </a:r>
          </a:p>
          <a:p>
            <a:r>
              <a:rPr lang="en-US" sz="2000" dirty="0" smtClean="0"/>
              <a:t>Creative Arts Room</a:t>
            </a:r>
          </a:p>
          <a:p>
            <a:r>
              <a:rPr lang="en-US" sz="2000" dirty="0" smtClean="0"/>
              <a:t>Performance Hall </a:t>
            </a:r>
          </a:p>
          <a:p>
            <a:r>
              <a:rPr lang="en-US" sz="2000" dirty="0" smtClean="0"/>
              <a:t>Admin Offices </a:t>
            </a:r>
          </a:p>
          <a:p>
            <a:r>
              <a:rPr lang="en-US" sz="2000" dirty="0" smtClean="0"/>
              <a:t>Brutus Buckeye</a:t>
            </a:r>
          </a:p>
        </p:txBody>
      </p:sp>
      <p:sp>
        <p:nvSpPr>
          <p:cNvPr id="11" name="Rectangle 10"/>
          <p:cNvSpPr/>
          <p:nvPr/>
        </p:nvSpPr>
        <p:spPr>
          <a:xfrm>
            <a:off x="9033826" y="3749842"/>
            <a:ext cx="3013671" cy="1323439"/>
          </a:xfrm>
          <a:prstGeom prst="rect">
            <a:avLst/>
          </a:prstGeom>
        </p:spPr>
        <p:txBody>
          <a:bodyPr wrap="square">
            <a:spAutoFit/>
          </a:bodyPr>
          <a:lstStyle/>
          <a:p>
            <a:r>
              <a:rPr lang="en-US" sz="2000" dirty="0" smtClean="0"/>
              <a:t>Info Center</a:t>
            </a:r>
          </a:p>
          <a:p>
            <a:r>
              <a:rPr lang="en-US" sz="2000" dirty="0" smtClean="0"/>
              <a:t>Admin Desk</a:t>
            </a:r>
          </a:p>
          <a:p>
            <a:r>
              <a:rPr lang="en-US" sz="2000" dirty="0" smtClean="0"/>
              <a:t>Resource Room</a:t>
            </a:r>
          </a:p>
          <a:p>
            <a:r>
              <a:rPr lang="en-US" sz="2000" dirty="0" smtClean="0"/>
              <a:t>S/R/S</a:t>
            </a:r>
          </a:p>
        </p:txBody>
      </p:sp>
      <p:sp>
        <p:nvSpPr>
          <p:cNvPr id="12" name="Rectangle 11"/>
          <p:cNvSpPr/>
          <p:nvPr/>
        </p:nvSpPr>
        <p:spPr>
          <a:xfrm>
            <a:off x="9103176" y="2790448"/>
            <a:ext cx="3013671" cy="707886"/>
          </a:xfrm>
          <a:prstGeom prst="rect">
            <a:avLst/>
          </a:prstGeom>
        </p:spPr>
        <p:txBody>
          <a:bodyPr wrap="square">
            <a:spAutoFit/>
          </a:bodyPr>
          <a:lstStyle/>
          <a:p>
            <a:r>
              <a:rPr lang="en-US" sz="2000" dirty="0" smtClean="0"/>
              <a:t>Each desk area has a first aid kit</a:t>
            </a:r>
          </a:p>
        </p:txBody>
      </p:sp>
    </p:spTree>
    <p:extLst>
      <p:ext uri="{BB962C8B-B14F-4D97-AF65-F5344CB8AC3E}">
        <p14:creationId xmlns:p14="http://schemas.microsoft.com/office/powerpoint/2010/main" val="423437072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6422" y="2325099"/>
            <a:ext cx="8686190" cy="3600986"/>
          </a:xfrm>
          <a:prstGeom prst="rect">
            <a:avLst/>
          </a:prstGeom>
        </p:spPr>
        <p:txBody>
          <a:bodyPr wrap="square">
            <a:spAutoFit/>
          </a:bodyPr>
          <a:lstStyle/>
          <a:p>
            <a:endParaRPr lang="en-US" sz="2800" dirty="0" smtClean="0">
              <a:hlinkClick r:id="rId3"/>
            </a:endParaRPr>
          </a:p>
          <a:p>
            <a:r>
              <a:rPr lang="en-US" sz="2800" dirty="0" smtClean="0">
                <a:hlinkClick r:id="rId3"/>
              </a:rPr>
              <a:t>www.go.osu.edu/active-shooter</a:t>
            </a:r>
            <a:endParaRPr lang="en-US" sz="2800" dirty="0" smtClean="0"/>
          </a:p>
          <a:p>
            <a:endParaRPr lang="en-US" sz="3200" dirty="0" smtClean="0"/>
          </a:p>
          <a:p>
            <a:r>
              <a:rPr lang="en-US" sz="2800" dirty="0" smtClean="0"/>
              <a:t>Building response (lock-down, serve as shelter) will be determined by location of threat</a:t>
            </a:r>
            <a:endParaRPr lang="en-US" sz="2800" dirty="0"/>
          </a:p>
          <a:p>
            <a:pPr marL="285750" indent="-285750">
              <a:buFont typeface="Wingdings" charset="2"/>
              <a:buChar char="Ø"/>
            </a:pPr>
            <a:endParaRPr lang="en-US" sz="2800" dirty="0"/>
          </a:p>
          <a:p>
            <a:r>
              <a:rPr lang="en-US" sz="2800" dirty="0" smtClean="0"/>
              <a:t>Building announcements will communicate Buckeye Alert messaging to guests</a:t>
            </a:r>
            <a:endParaRPr lang="en-US" sz="2800" dirty="0"/>
          </a:p>
        </p:txBody>
      </p:sp>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pic>
        <p:nvPicPr>
          <p:cNvPr id="2050" name="Picture 2" descr="https://dps.osu.edu/sites/default/files/files-1442434154/ru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067" y="2393985"/>
            <a:ext cx="1061186" cy="12186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ps.osu.edu/sites/default/files/files-1442434245/hid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253" y="2393986"/>
            <a:ext cx="1061186" cy="12186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dps.osu.edu/sites/default/files/files-1442434293/fight-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4439" y="2393986"/>
            <a:ext cx="1089939" cy="12516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a:spLocks noGrp="1"/>
          </p:cNvSpPr>
          <p:nvPr>
            <p:ph idx="13"/>
          </p:nvPr>
        </p:nvSpPr>
        <p:spPr>
          <a:xfrm>
            <a:off x="1987047" y="1180343"/>
            <a:ext cx="8229600" cy="766419"/>
          </a:xfrm>
        </p:spPr>
        <p:txBody>
          <a:bodyPr/>
          <a:lstStyle/>
          <a:p>
            <a:pPr algn="ctr"/>
            <a:r>
              <a:rPr lang="en-US" sz="4000" cap="all" dirty="0" smtClean="0">
                <a:solidFill>
                  <a:schemeClr val="accent2">
                    <a:lumMod val="50000"/>
                  </a:schemeClr>
                </a:solidFill>
                <a:latin typeface="Impact" panose="020B0806030902050204" pitchFamily="34" charset="0"/>
              </a:rPr>
              <a:t>Active Threat Response</a:t>
            </a:r>
            <a:endParaRPr lang="en-US" sz="4000" cap="all" dirty="0">
              <a:solidFill>
                <a:schemeClr val="accent2">
                  <a:lumMod val="50000"/>
                </a:schemeClr>
              </a:solidFill>
              <a:latin typeface="Impact" panose="020B0806030902050204" pitchFamily="34" charset="0"/>
            </a:endParaRPr>
          </a:p>
        </p:txBody>
      </p:sp>
    </p:spTree>
    <p:extLst>
      <p:ext uri="{BB962C8B-B14F-4D97-AF65-F5344CB8AC3E}">
        <p14:creationId xmlns:p14="http://schemas.microsoft.com/office/powerpoint/2010/main" val="3810890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1987047" y="1180343"/>
            <a:ext cx="8229600" cy="766419"/>
          </a:xfrm>
        </p:spPr>
        <p:txBody>
          <a:bodyPr/>
          <a:lstStyle/>
          <a:p>
            <a:pPr algn="ctr"/>
            <a:r>
              <a:rPr lang="en-US" sz="4000" cap="all" dirty="0" smtClean="0">
                <a:solidFill>
                  <a:schemeClr val="accent2">
                    <a:lumMod val="50000"/>
                  </a:schemeClr>
                </a:solidFill>
                <a:latin typeface="Impact" panose="020B0806030902050204" pitchFamily="34" charset="0"/>
              </a:rPr>
              <a:t>Active Threat Response</a:t>
            </a:r>
            <a:endParaRPr lang="en-US" sz="4000" cap="all" dirty="0">
              <a:solidFill>
                <a:schemeClr val="accent2">
                  <a:lumMod val="50000"/>
                </a:schemeClr>
              </a:solidFill>
              <a:latin typeface="Impact" panose="020B0806030902050204" pitchFamily="34" charset="0"/>
            </a:endParaRPr>
          </a:p>
        </p:txBody>
      </p:sp>
      <p:pic>
        <p:nvPicPr>
          <p:cNvPr id="6" name="Picture 5"/>
          <p:cNvPicPr>
            <a:picLocks noChangeAspect="1"/>
          </p:cNvPicPr>
          <p:nvPr/>
        </p:nvPicPr>
        <p:blipFill rotWithShape="1">
          <a:blip r:embed="rId3"/>
          <a:srcRect l="57115" b="16529"/>
          <a:stretch/>
        </p:blipFill>
        <p:spPr>
          <a:xfrm>
            <a:off x="2641600" y="2101483"/>
            <a:ext cx="7188200" cy="4497170"/>
          </a:xfrm>
          <a:prstGeom prst="rect">
            <a:avLst/>
          </a:prstGeom>
        </p:spPr>
      </p:pic>
      <p:sp>
        <p:nvSpPr>
          <p:cNvPr id="7"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204539389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100" y="1689073"/>
            <a:ext cx="5647265" cy="509822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3"/>
          </p:nvPr>
        </p:nvSpPr>
        <p:spPr>
          <a:xfrm>
            <a:off x="1724589" y="921130"/>
            <a:ext cx="8229600" cy="4525963"/>
          </a:xfrm>
        </p:spPr>
        <p:txBody>
          <a:bodyPr/>
          <a:lstStyle/>
          <a:p>
            <a:pPr algn="ctr"/>
            <a:r>
              <a:rPr lang="en-US" sz="3600" dirty="0" smtClean="0">
                <a:solidFill>
                  <a:schemeClr val="accent2">
                    <a:lumMod val="50000"/>
                  </a:schemeClr>
                </a:solidFill>
                <a:latin typeface="Impact" panose="020B0806030902050204" pitchFamily="34" charset="0"/>
              </a:rPr>
              <a:t>Employee </a:t>
            </a:r>
            <a:r>
              <a:rPr lang="en-US" sz="3600" dirty="0">
                <a:solidFill>
                  <a:schemeClr val="accent2">
                    <a:lumMod val="50000"/>
                  </a:schemeClr>
                </a:solidFill>
                <a:latin typeface="Impact" panose="020B0806030902050204" pitchFamily="34" charset="0"/>
              </a:rPr>
              <a:t>After-Hour Access</a:t>
            </a:r>
          </a:p>
        </p:txBody>
      </p:sp>
      <p:sp>
        <p:nvSpPr>
          <p:cNvPr id="7" name="TextBox 6"/>
          <p:cNvSpPr txBox="1"/>
          <p:nvPr/>
        </p:nvSpPr>
        <p:spPr>
          <a:xfrm>
            <a:off x="1000460" y="2353114"/>
            <a:ext cx="1945941"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Students Enter NE entrance by U.S </a:t>
            </a:r>
            <a:r>
              <a:rPr lang="en-US" sz="2400" b="1" dirty="0">
                <a:effectLst>
                  <a:outerShdw blurRad="38100" dist="38100" dir="2700000" algn="tl">
                    <a:srgbClr val="000000">
                      <a:alpha val="43137"/>
                    </a:srgbClr>
                  </a:outerShdw>
                </a:effectLst>
              </a:rPr>
              <a:t>Bank</a:t>
            </a:r>
          </a:p>
        </p:txBody>
      </p:sp>
      <p:sp>
        <p:nvSpPr>
          <p:cNvPr id="8" name="Up Arrow 7"/>
          <p:cNvSpPr/>
          <p:nvPr/>
        </p:nvSpPr>
        <p:spPr>
          <a:xfrm rot="16200000">
            <a:off x="7420397" y="4672833"/>
            <a:ext cx="399573" cy="1853832"/>
          </a:xfrm>
          <a:prstGeom prst="up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8683361" y="5384039"/>
            <a:ext cx="3114406" cy="830997"/>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24 hour access by </a:t>
            </a:r>
            <a:r>
              <a:rPr lang="en-US" sz="2400" b="1" dirty="0" err="1">
                <a:effectLst>
                  <a:outerShdw blurRad="38100" dist="38100" dir="2700000" algn="tl">
                    <a:srgbClr val="000000">
                      <a:alpha val="43137"/>
                    </a:srgbClr>
                  </a:outerShdw>
                </a:effectLst>
              </a:rPr>
              <a:t>Sloopy’s</a:t>
            </a:r>
            <a:r>
              <a:rPr lang="en-US" sz="2400" b="1" dirty="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Diner</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493698" y="4976315"/>
            <a:ext cx="2844636"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Students Enter NW Entrance by Loading </a:t>
            </a:r>
            <a:r>
              <a:rPr lang="en-US" sz="2400" b="1" dirty="0">
                <a:effectLst>
                  <a:outerShdw blurRad="38100" dist="38100" dir="2700000" algn="tl">
                    <a:srgbClr val="000000">
                      <a:alpha val="43137"/>
                    </a:srgbClr>
                  </a:outerShdw>
                </a:effectLst>
              </a:rPr>
              <a:t>Dock West Entrance</a:t>
            </a:r>
          </a:p>
        </p:txBody>
      </p:sp>
      <p:sp>
        <p:nvSpPr>
          <p:cNvPr id="11" name="Up Arrow 10"/>
          <p:cNvSpPr/>
          <p:nvPr/>
        </p:nvSpPr>
        <p:spPr>
          <a:xfrm rot="5400000">
            <a:off x="3241914" y="2364032"/>
            <a:ext cx="399573" cy="990598"/>
          </a:xfrm>
          <a:prstGeom prst="up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Up Arrow 11"/>
          <p:cNvSpPr/>
          <p:nvPr/>
        </p:nvSpPr>
        <p:spPr>
          <a:xfrm rot="5400000">
            <a:off x="3425901" y="5370825"/>
            <a:ext cx="353041" cy="990598"/>
          </a:xfrm>
          <a:prstGeom prst="up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370469031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1724589" y="921130"/>
            <a:ext cx="8229600" cy="4525963"/>
          </a:xfrm>
        </p:spPr>
        <p:txBody>
          <a:bodyPr/>
          <a:lstStyle/>
          <a:p>
            <a:pPr algn="ctr"/>
            <a:r>
              <a:rPr lang="en-US" sz="3600" dirty="0" smtClean="0">
                <a:solidFill>
                  <a:schemeClr val="accent2">
                    <a:lumMod val="50000"/>
                  </a:schemeClr>
                </a:solidFill>
                <a:latin typeface="Impact" panose="020B0806030902050204" pitchFamily="34" charset="0"/>
              </a:rPr>
              <a:t>Employee </a:t>
            </a:r>
            <a:r>
              <a:rPr lang="en-US" sz="3600" dirty="0">
                <a:solidFill>
                  <a:schemeClr val="accent2">
                    <a:lumMod val="50000"/>
                  </a:schemeClr>
                </a:solidFill>
                <a:latin typeface="Impact" panose="020B0806030902050204" pitchFamily="34" charset="0"/>
              </a:rPr>
              <a:t>After-Hour Access</a:t>
            </a:r>
          </a:p>
        </p:txBody>
      </p:sp>
      <p:sp>
        <p:nvSpPr>
          <p:cNvPr id="13"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14" name="TextBox 13"/>
          <p:cNvSpPr txBox="1"/>
          <p:nvPr/>
        </p:nvSpPr>
        <p:spPr>
          <a:xfrm>
            <a:off x="909031" y="2943452"/>
            <a:ext cx="10558021" cy="2831544"/>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It is your responsibility to make sure nobody follows you into the building. </a:t>
            </a:r>
          </a:p>
          <a:p>
            <a:pPr marL="342900" indent="-342900">
              <a:buFont typeface="Arial" panose="020B0604020202020204" pitchFamily="34" charset="0"/>
              <a:buChar char="•"/>
            </a:pPr>
            <a:r>
              <a:rPr lang="en-US" sz="2800" dirty="0" smtClean="0"/>
              <a:t>If someone tries to follow you in - ask for their ID and ask where they work.</a:t>
            </a:r>
            <a:endParaRPr lang="en-US" sz="2800" dirty="0"/>
          </a:p>
          <a:p>
            <a:pPr marL="342900" indent="-342900">
              <a:buFont typeface="Arial" panose="020B0604020202020204" pitchFamily="34" charset="0"/>
              <a:buChar char="•"/>
            </a:pPr>
            <a:endParaRPr lang="en-US" sz="2400" dirty="0"/>
          </a:p>
          <a:p>
            <a:endParaRPr lang="en-US" sz="2400" dirty="0"/>
          </a:p>
          <a:p>
            <a:endParaRPr lang="en-US" dirty="0"/>
          </a:p>
        </p:txBody>
      </p:sp>
    </p:spTree>
    <p:extLst>
      <p:ext uri="{BB962C8B-B14F-4D97-AF65-F5344CB8AC3E}">
        <p14:creationId xmlns:p14="http://schemas.microsoft.com/office/powerpoint/2010/main" val="2783824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4871" y="1316539"/>
            <a:ext cx="8832209" cy="677108"/>
          </a:xfrm>
          <a:prstGeom prst="rect">
            <a:avLst/>
          </a:prstGeom>
          <a:noFill/>
        </p:spPr>
        <p:txBody>
          <a:bodyPr wrap="square" lIns="0" tIns="0" rIns="0" bIns="0" rtlCol="0">
            <a:spAutoFit/>
          </a:bodyPr>
          <a:lstStyle/>
          <a:p>
            <a:pPr fontAlgn="base"/>
            <a:r>
              <a:rPr lang="da-DK" sz="4400" b="1" dirty="0">
                <a:solidFill>
                  <a:schemeClr val="accent2">
                    <a:lumMod val="50000"/>
                  </a:schemeClr>
                </a:solidFill>
                <a:latin typeface="+mj-lt"/>
              </a:rPr>
              <a:t>Lyft Ride Smart at Ohio State</a:t>
            </a:r>
          </a:p>
        </p:txBody>
      </p:sp>
      <p:sp>
        <p:nvSpPr>
          <p:cNvPr id="10" name="Rectangle 9"/>
          <p:cNvSpPr/>
          <p:nvPr/>
        </p:nvSpPr>
        <p:spPr>
          <a:xfrm>
            <a:off x="6912074" y="2100002"/>
            <a:ext cx="5038626" cy="3416320"/>
          </a:xfrm>
          <a:prstGeom prst="rect">
            <a:avLst/>
          </a:prstGeom>
        </p:spPr>
        <p:txBody>
          <a:bodyPr wrap="square">
            <a:spAutoFit/>
          </a:bodyPr>
          <a:lstStyle/>
          <a:p>
            <a:pPr algn="ctr"/>
            <a:r>
              <a:rPr lang="en-US" sz="2400" dirty="0">
                <a:solidFill>
                  <a:schemeClr val="accent2">
                    <a:lumMod val="50000"/>
                  </a:schemeClr>
                </a:solidFill>
              </a:rPr>
              <a:t>Lyft Ride Smart at Ohio State offers eligible students discounted rides, inside </a:t>
            </a:r>
            <a:r>
              <a:rPr lang="en-US" sz="2400">
                <a:solidFill>
                  <a:schemeClr val="accent2">
                    <a:lumMod val="50000"/>
                  </a:schemeClr>
                </a:solidFill>
              </a:rPr>
              <a:t>the </a:t>
            </a:r>
            <a:r>
              <a:rPr lang="en-US" sz="2400" smtClean="0">
                <a:solidFill>
                  <a:schemeClr val="accent2">
                    <a:lumMod val="50000"/>
                  </a:schemeClr>
                </a:solidFill>
              </a:rPr>
              <a:t>university designated</a:t>
            </a:r>
            <a:r>
              <a:rPr lang="en-US" sz="2400" dirty="0">
                <a:solidFill>
                  <a:schemeClr val="accent2">
                    <a:lumMod val="50000"/>
                  </a:schemeClr>
                </a:solidFill>
              </a:rPr>
              <a:t> service area, </a:t>
            </a:r>
            <a:endParaRPr lang="en-US" sz="2400" dirty="0" smtClean="0">
              <a:solidFill>
                <a:schemeClr val="accent2">
                  <a:lumMod val="50000"/>
                </a:schemeClr>
              </a:solidFill>
            </a:endParaRPr>
          </a:p>
          <a:p>
            <a:pPr algn="ctr"/>
            <a:r>
              <a:rPr lang="en-US" sz="2400" dirty="0" smtClean="0">
                <a:solidFill>
                  <a:schemeClr val="accent2">
                    <a:lumMod val="50000"/>
                  </a:schemeClr>
                </a:solidFill>
              </a:rPr>
              <a:t>from 9p to 3a</a:t>
            </a:r>
          </a:p>
          <a:p>
            <a:pPr algn="ctr"/>
            <a:endParaRPr lang="en-US" sz="2400" dirty="0">
              <a:solidFill>
                <a:schemeClr val="accent2">
                  <a:lumMod val="50000"/>
                </a:schemeClr>
              </a:solidFill>
            </a:endParaRPr>
          </a:p>
          <a:p>
            <a:pPr algn="ctr"/>
            <a:endParaRPr lang="en-US" sz="2400" dirty="0" smtClean="0">
              <a:solidFill>
                <a:schemeClr val="accent2">
                  <a:lumMod val="50000"/>
                </a:schemeClr>
              </a:solidFill>
            </a:endParaRPr>
          </a:p>
          <a:p>
            <a:pPr algn="ctr"/>
            <a:r>
              <a:rPr lang="en-US" sz="2400" dirty="0">
                <a:solidFill>
                  <a:schemeClr val="accent2">
                    <a:lumMod val="50000"/>
                  </a:schemeClr>
                </a:solidFill>
              </a:rPr>
              <a:t>A</a:t>
            </a:r>
            <a:r>
              <a:rPr lang="en-US" sz="2400" dirty="0" smtClean="0">
                <a:solidFill>
                  <a:schemeClr val="accent2">
                    <a:lumMod val="50000"/>
                  </a:schemeClr>
                </a:solidFill>
              </a:rPr>
              <a:t>verage </a:t>
            </a:r>
            <a:r>
              <a:rPr lang="en-US" sz="2400" dirty="0">
                <a:solidFill>
                  <a:schemeClr val="accent2">
                    <a:lumMod val="50000"/>
                  </a:schemeClr>
                </a:solidFill>
              </a:rPr>
              <a:t>cost expected to be $2 or less</a:t>
            </a:r>
          </a:p>
        </p:txBody>
      </p:sp>
      <p:sp>
        <p:nvSpPr>
          <p:cNvPr id="18"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pic>
        <p:nvPicPr>
          <p:cNvPr id="2" name="Picture 1"/>
          <p:cNvPicPr>
            <a:picLocks noChangeAspect="1"/>
          </p:cNvPicPr>
          <p:nvPr/>
        </p:nvPicPr>
        <p:blipFill>
          <a:blip r:embed="rId2"/>
          <a:stretch>
            <a:fillRect/>
          </a:stretch>
        </p:blipFill>
        <p:spPr>
          <a:xfrm>
            <a:off x="734871" y="2100001"/>
            <a:ext cx="5769446" cy="4590247"/>
          </a:xfrm>
          <a:prstGeom prst="rect">
            <a:avLst/>
          </a:prstGeom>
        </p:spPr>
      </p:pic>
    </p:spTree>
    <p:extLst>
      <p:ext uri="{BB962C8B-B14F-4D97-AF65-F5344CB8AC3E}">
        <p14:creationId xmlns:p14="http://schemas.microsoft.com/office/powerpoint/2010/main" val="80081682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4871" y="1316539"/>
            <a:ext cx="8832209" cy="553998"/>
          </a:xfrm>
          <a:prstGeom prst="rect">
            <a:avLst/>
          </a:prstGeom>
          <a:noFill/>
        </p:spPr>
        <p:txBody>
          <a:bodyPr wrap="square" lIns="0" tIns="0" rIns="0" bIns="0" rtlCol="0">
            <a:spAutoFit/>
          </a:bodyPr>
          <a:lstStyle/>
          <a:p>
            <a:r>
              <a:rPr lang="en-US" sz="3600" cap="all" dirty="0" smtClean="0">
                <a:solidFill>
                  <a:schemeClr val="accent2">
                    <a:lumMod val="50000"/>
                  </a:schemeClr>
                </a:solidFill>
                <a:latin typeface="Impact"/>
                <a:cs typeface="Impact"/>
              </a:rPr>
              <a:t>Numbers to know</a:t>
            </a:r>
            <a:endParaRPr lang="en-US" sz="3600" cap="all" dirty="0">
              <a:solidFill>
                <a:schemeClr val="accent2">
                  <a:lumMod val="50000"/>
                </a:schemeClr>
              </a:solidFill>
              <a:latin typeface="Impact"/>
              <a:cs typeface="Impact"/>
            </a:endParaRPr>
          </a:p>
        </p:txBody>
      </p:sp>
      <p:sp>
        <p:nvSpPr>
          <p:cNvPr id="8" name="Rectangle 7"/>
          <p:cNvSpPr/>
          <p:nvPr/>
        </p:nvSpPr>
        <p:spPr>
          <a:xfrm>
            <a:off x="1" y="2511316"/>
            <a:ext cx="12192000" cy="1569660"/>
          </a:xfrm>
          <a:prstGeom prst="rect">
            <a:avLst/>
          </a:prstGeom>
        </p:spPr>
        <p:txBody>
          <a:bodyPr wrap="square">
            <a:spAutoFit/>
          </a:bodyPr>
          <a:lstStyle/>
          <a:p>
            <a:pPr algn="ctr"/>
            <a:r>
              <a:rPr lang="en-US" sz="9600" b="1" dirty="0" smtClean="0">
                <a:solidFill>
                  <a:schemeClr val="accent2">
                    <a:lumMod val="50000"/>
                  </a:schemeClr>
                </a:solidFill>
              </a:rPr>
              <a:t>614-292-2121</a:t>
            </a:r>
            <a:endParaRPr lang="en-US" sz="1400" dirty="0">
              <a:solidFill>
                <a:schemeClr val="accent2">
                  <a:lumMod val="50000"/>
                </a:schemeClr>
              </a:solidFill>
            </a:endParaRPr>
          </a:p>
        </p:txBody>
      </p:sp>
      <p:sp>
        <p:nvSpPr>
          <p:cNvPr id="9" name="Content Placeholder 2"/>
          <p:cNvSpPr txBox="1">
            <a:spLocks/>
          </p:cNvSpPr>
          <p:nvPr/>
        </p:nvSpPr>
        <p:spPr>
          <a:xfrm>
            <a:off x="0" y="3831742"/>
            <a:ext cx="12192000" cy="1041917"/>
          </a:xfrm>
          <a:prstGeom prst="rect">
            <a:avLst/>
          </a:prstGeom>
          <a:ln>
            <a:noFill/>
          </a:ln>
        </p:spPr>
        <p:txBody>
          <a:bodyPr/>
          <a:lstStyle>
            <a:lvl1pPr marL="0" indent="0" algn="l" defTabSz="457200" rtl="0" eaLnBrk="1" latinLnBrk="0" hangingPunct="1">
              <a:lnSpc>
                <a:spcPts val="8400"/>
              </a:lnSpc>
              <a:spcBef>
                <a:spcPts val="0"/>
              </a:spcBef>
              <a:buFont typeface="Arial"/>
              <a:buNone/>
              <a:defRPr sz="8000" b="1" kern="1200" baseline="0">
                <a:solidFill>
                  <a:schemeClr val="bg1"/>
                </a:solidFill>
                <a:latin typeface="+mn-lt"/>
                <a:ea typeface="+mn-ea"/>
                <a:cs typeface="+mn-cs"/>
              </a:defRPr>
            </a:lvl1pPr>
            <a:lvl2pPr marL="0" indent="0" algn="l" defTabSz="457200" rtl="0" eaLnBrk="1" latinLnBrk="0" hangingPunct="1">
              <a:spcBef>
                <a:spcPts val="600"/>
              </a:spcBef>
              <a:buFont typeface="Arial"/>
              <a:buNone/>
              <a:defRPr sz="2400" kern="1200">
                <a:solidFill>
                  <a:schemeClr val="tx1">
                    <a:lumMod val="65000"/>
                    <a:lumOff val="35000"/>
                  </a:schemeClr>
                </a:solidFill>
                <a:latin typeface="+mn-lt"/>
                <a:ea typeface="+mn-ea"/>
                <a:cs typeface="+mn-cs"/>
              </a:defRPr>
            </a:lvl2pPr>
            <a:lvl3pPr marL="0" indent="-228600" algn="l" defTabSz="457200" rtl="0" eaLnBrk="1" latinLnBrk="0" hangingPunct="1">
              <a:spcBef>
                <a:spcPts val="0"/>
              </a:spcBef>
              <a:buFont typeface="Arial"/>
              <a:buChar char="•"/>
              <a:defRPr sz="2000" kern="1200">
                <a:solidFill>
                  <a:schemeClr val="tx1">
                    <a:lumMod val="65000"/>
                    <a:lumOff val="35000"/>
                  </a:schemeClr>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4000" dirty="0">
                <a:solidFill>
                  <a:schemeClr val="accent2">
                    <a:lumMod val="50000"/>
                  </a:schemeClr>
                </a:solidFill>
              </a:rPr>
              <a:t>Ohio Union Building Manager:</a:t>
            </a:r>
          </a:p>
        </p:txBody>
      </p:sp>
      <p:sp>
        <p:nvSpPr>
          <p:cNvPr id="10" name="Rectangle 9"/>
          <p:cNvSpPr/>
          <p:nvPr/>
        </p:nvSpPr>
        <p:spPr>
          <a:xfrm>
            <a:off x="1" y="4875343"/>
            <a:ext cx="12192000" cy="1569660"/>
          </a:xfrm>
          <a:prstGeom prst="rect">
            <a:avLst/>
          </a:prstGeom>
        </p:spPr>
        <p:txBody>
          <a:bodyPr wrap="square">
            <a:spAutoFit/>
          </a:bodyPr>
          <a:lstStyle/>
          <a:p>
            <a:pPr algn="ctr"/>
            <a:r>
              <a:rPr lang="en-US" sz="9600" b="1" dirty="0" smtClean="0">
                <a:solidFill>
                  <a:schemeClr val="accent2">
                    <a:lumMod val="50000"/>
                  </a:schemeClr>
                </a:solidFill>
              </a:rPr>
              <a:t>614-402-4335</a:t>
            </a:r>
            <a:endParaRPr lang="en-US" sz="1400" dirty="0">
              <a:solidFill>
                <a:schemeClr val="accent2">
                  <a:lumMod val="50000"/>
                </a:schemeClr>
              </a:solidFill>
            </a:endParaRPr>
          </a:p>
        </p:txBody>
      </p:sp>
      <p:sp>
        <p:nvSpPr>
          <p:cNvPr id="12" name="Content Placeholder 2"/>
          <p:cNvSpPr txBox="1">
            <a:spLocks/>
          </p:cNvSpPr>
          <p:nvPr/>
        </p:nvSpPr>
        <p:spPr>
          <a:xfrm>
            <a:off x="0" y="1646137"/>
            <a:ext cx="12192000" cy="1041917"/>
          </a:xfrm>
          <a:prstGeom prst="rect">
            <a:avLst/>
          </a:prstGeom>
          <a:ln>
            <a:noFill/>
          </a:ln>
        </p:spPr>
        <p:txBody>
          <a:bodyPr/>
          <a:lstStyle>
            <a:lvl1pPr marL="0" indent="0" algn="l" defTabSz="457200" rtl="0" eaLnBrk="1" latinLnBrk="0" hangingPunct="1">
              <a:lnSpc>
                <a:spcPts val="8400"/>
              </a:lnSpc>
              <a:spcBef>
                <a:spcPts val="0"/>
              </a:spcBef>
              <a:buFont typeface="Arial"/>
              <a:buNone/>
              <a:defRPr sz="8000" b="1" kern="1200" baseline="0">
                <a:solidFill>
                  <a:schemeClr val="bg1"/>
                </a:solidFill>
                <a:latin typeface="+mn-lt"/>
                <a:ea typeface="+mn-ea"/>
                <a:cs typeface="+mn-cs"/>
              </a:defRPr>
            </a:lvl1pPr>
            <a:lvl2pPr marL="0" indent="0" algn="l" defTabSz="457200" rtl="0" eaLnBrk="1" latinLnBrk="0" hangingPunct="1">
              <a:spcBef>
                <a:spcPts val="600"/>
              </a:spcBef>
              <a:buFont typeface="Arial"/>
              <a:buNone/>
              <a:defRPr sz="2400" kern="1200">
                <a:solidFill>
                  <a:schemeClr val="tx1">
                    <a:lumMod val="65000"/>
                    <a:lumOff val="35000"/>
                  </a:schemeClr>
                </a:solidFill>
                <a:latin typeface="+mn-lt"/>
                <a:ea typeface="+mn-ea"/>
                <a:cs typeface="+mn-cs"/>
              </a:defRPr>
            </a:lvl2pPr>
            <a:lvl3pPr marL="0" indent="-228600" algn="l" defTabSz="457200" rtl="0" eaLnBrk="1" latinLnBrk="0" hangingPunct="1">
              <a:spcBef>
                <a:spcPts val="0"/>
              </a:spcBef>
              <a:buFont typeface="Arial"/>
              <a:buChar char="•"/>
              <a:defRPr sz="2000" kern="1200">
                <a:solidFill>
                  <a:schemeClr val="tx1">
                    <a:lumMod val="65000"/>
                    <a:lumOff val="35000"/>
                  </a:schemeClr>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4000" dirty="0" smtClean="0">
                <a:solidFill>
                  <a:schemeClr val="accent2">
                    <a:lumMod val="50000"/>
                  </a:schemeClr>
                </a:solidFill>
              </a:rPr>
              <a:t>Public Safety Non-Emergency Number:</a:t>
            </a:r>
            <a:endParaRPr lang="en-US" sz="4000" dirty="0">
              <a:solidFill>
                <a:schemeClr val="accent2">
                  <a:lumMod val="50000"/>
                </a:schemeClr>
              </a:solidFill>
            </a:endParaRPr>
          </a:p>
        </p:txBody>
      </p:sp>
      <p:sp>
        <p:nvSpPr>
          <p:cNvPr id="18"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Tree>
    <p:extLst>
      <p:ext uri="{BB962C8B-B14F-4D97-AF65-F5344CB8AC3E}">
        <p14:creationId xmlns:p14="http://schemas.microsoft.com/office/powerpoint/2010/main" val="327636565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0" y="3895746"/>
            <a:ext cx="12192000" cy="1108266"/>
          </a:xfrm>
          <a:prstGeom prst="rect">
            <a:avLst/>
          </a:prstGeom>
          <a:ln>
            <a:noFill/>
          </a:ln>
        </p:spPr>
        <p:txBody>
          <a:bodyPr/>
          <a:lstStyle>
            <a:lvl1pPr marL="0" indent="0" algn="l" defTabSz="457200" rtl="0" eaLnBrk="1" latinLnBrk="0" hangingPunct="1">
              <a:lnSpc>
                <a:spcPts val="8400"/>
              </a:lnSpc>
              <a:spcBef>
                <a:spcPts val="0"/>
              </a:spcBef>
              <a:buFont typeface="Arial"/>
              <a:buNone/>
              <a:defRPr sz="8000" b="1" kern="1200" baseline="0">
                <a:solidFill>
                  <a:schemeClr val="bg1"/>
                </a:solidFill>
                <a:latin typeface="+mn-lt"/>
                <a:ea typeface="+mn-ea"/>
                <a:cs typeface="+mn-cs"/>
              </a:defRPr>
            </a:lvl1pPr>
            <a:lvl2pPr marL="0" indent="0" algn="l" defTabSz="457200" rtl="0" eaLnBrk="1" latinLnBrk="0" hangingPunct="1">
              <a:spcBef>
                <a:spcPts val="600"/>
              </a:spcBef>
              <a:buFont typeface="Arial"/>
              <a:buNone/>
              <a:defRPr sz="2400" kern="1200">
                <a:solidFill>
                  <a:schemeClr val="tx1">
                    <a:lumMod val="65000"/>
                    <a:lumOff val="35000"/>
                  </a:schemeClr>
                </a:solidFill>
                <a:latin typeface="+mn-lt"/>
                <a:ea typeface="+mn-ea"/>
                <a:cs typeface="+mn-cs"/>
              </a:defRPr>
            </a:lvl2pPr>
            <a:lvl3pPr marL="0" indent="-228600" algn="l" defTabSz="457200" rtl="0" eaLnBrk="1" latinLnBrk="0" hangingPunct="1">
              <a:spcBef>
                <a:spcPts val="0"/>
              </a:spcBef>
              <a:buFont typeface="Arial"/>
              <a:buChar char="•"/>
              <a:defRPr sz="2000" kern="1200">
                <a:solidFill>
                  <a:schemeClr val="tx1">
                    <a:lumMod val="65000"/>
                    <a:lumOff val="35000"/>
                  </a:schemeClr>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502920" indent="0" algn="l" defTabSz="457200" rtl="0" eaLnBrk="1" latinLnBrk="0" hangingPunct="1">
              <a:spcBef>
                <a:spcPts val="350"/>
              </a:spcBef>
              <a:buFont typeface="Arial"/>
              <a:buNone/>
              <a:defRPr sz="16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4000" dirty="0">
                <a:solidFill>
                  <a:schemeClr val="accent2">
                    <a:lumMod val="50000"/>
                  </a:schemeClr>
                </a:solidFill>
              </a:rPr>
              <a:t>Ohio Union Information Center:</a:t>
            </a:r>
          </a:p>
        </p:txBody>
      </p:sp>
      <p:sp>
        <p:nvSpPr>
          <p:cNvPr id="11" name="Content Placeholder 2"/>
          <p:cNvSpPr>
            <a:spLocks noGrp="1"/>
          </p:cNvSpPr>
          <p:nvPr>
            <p:ph idx="16"/>
          </p:nvPr>
        </p:nvSpPr>
        <p:spPr>
          <a:xfrm>
            <a:off x="94269" y="2299283"/>
            <a:ext cx="12192000" cy="844127"/>
          </a:xfrm>
          <a:ln>
            <a:noFill/>
          </a:ln>
        </p:spPr>
        <p:txBody>
          <a:bodyPr/>
          <a:lstStyle/>
          <a:p>
            <a:pPr algn="ctr"/>
            <a:r>
              <a:rPr lang="en-US" sz="4000" dirty="0">
                <a:solidFill>
                  <a:schemeClr val="accent2">
                    <a:lumMod val="50000"/>
                  </a:schemeClr>
                </a:solidFill>
              </a:rPr>
              <a:t>Ohio Union Security Office (SRS):</a:t>
            </a:r>
          </a:p>
        </p:txBody>
      </p:sp>
      <p:sp>
        <p:nvSpPr>
          <p:cNvPr id="9"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10" name="Rectangle 9"/>
          <p:cNvSpPr/>
          <p:nvPr/>
        </p:nvSpPr>
        <p:spPr>
          <a:xfrm>
            <a:off x="1" y="2624437"/>
            <a:ext cx="12192000" cy="1569660"/>
          </a:xfrm>
          <a:prstGeom prst="rect">
            <a:avLst/>
          </a:prstGeom>
        </p:spPr>
        <p:txBody>
          <a:bodyPr wrap="square">
            <a:spAutoFit/>
          </a:bodyPr>
          <a:lstStyle/>
          <a:p>
            <a:pPr algn="ctr"/>
            <a:r>
              <a:rPr lang="en-US" sz="9600" b="1" dirty="0" smtClean="0">
                <a:solidFill>
                  <a:schemeClr val="accent2">
                    <a:lumMod val="50000"/>
                  </a:schemeClr>
                </a:solidFill>
              </a:rPr>
              <a:t>614-247-6242</a:t>
            </a:r>
            <a:endParaRPr lang="en-US" sz="1400" dirty="0">
              <a:solidFill>
                <a:schemeClr val="accent2">
                  <a:lumMod val="50000"/>
                </a:schemeClr>
              </a:solidFill>
            </a:endParaRPr>
          </a:p>
        </p:txBody>
      </p:sp>
      <p:sp>
        <p:nvSpPr>
          <p:cNvPr id="12" name="Rectangle 11"/>
          <p:cNvSpPr/>
          <p:nvPr/>
        </p:nvSpPr>
        <p:spPr>
          <a:xfrm>
            <a:off x="1" y="4875343"/>
            <a:ext cx="12192000" cy="1569660"/>
          </a:xfrm>
          <a:prstGeom prst="rect">
            <a:avLst/>
          </a:prstGeom>
        </p:spPr>
        <p:txBody>
          <a:bodyPr wrap="square">
            <a:spAutoFit/>
          </a:bodyPr>
          <a:lstStyle/>
          <a:p>
            <a:pPr algn="ctr"/>
            <a:r>
              <a:rPr lang="en-US" sz="9600" b="1" dirty="0" smtClean="0">
                <a:solidFill>
                  <a:schemeClr val="accent2">
                    <a:lumMod val="50000"/>
                  </a:schemeClr>
                </a:solidFill>
              </a:rPr>
              <a:t>614-688-4636</a:t>
            </a:r>
            <a:endParaRPr lang="en-US" sz="1400" dirty="0">
              <a:solidFill>
                <a:schemeClr val="accent2">
                  <a:lumMod val="50000"/>
                </a:schemeClr>
              </a:solidFill>
            </a:endParaRPr>
          </a:p>
        </p:txBody>
      </p:sp>
      <p:sp>
        <p:nvSpPr>
          <p:cNvPr id="13" name="TextBox 12"/>
          <p:cNvSpPr txBox="1"/>
          <p:nvPr/>
        </p:nvSpPr>
        <p:spPr>
          <a:xfrm>
            <a:off x="734871" y="1316539"/>
            <a:ext cx="8832209" cy="553998"/>
          </a:xfrm>
          <a:prstGeom prst="rect">
            <a:avLst/>
          </a:prstGeom>
          <a:noFill/>
        </p:spPr>
        <p:txBody>
          <a:bodyPr wrap="square" lIns="0" tIns="0" rIns="0" bIns="0" rtlCol="0">
            <a:spAutoFit/>
          </a:bodyPr>
          <a:lstStyle/>
          <a:p>
            <a:r>
              <a:rPr lang="en-US" sz="3600" cap="all" dirty="0" smtClean="0">
                <a:solidFill>
                  <a:schemeClr val="accent2">
                    <a:lumMod val="50000"/>
                  </a:schemeClr>
                </a:solidFill>
                <a:latin typeface="Impact"/>
                <a:cs typeface="Impact"/>
              </a:rPr>
              <a:t>Numbers to know</a:t>
            </a:r>
            <a:endParaRPr lang="en-US" sz="3600" cap="all" dirty="0">
              <a:solidFill>
                <a:schemeClr val="accent2">
                  <a:lumMod val="50000"/>
                </a:schemeClr>
              </a:solidFill>
              <a:latin typeface="Impact"/>
              <a:cs typeface="Impact"/>
            </a:endParaRPr>
          </a:p>
        </p:txBody>
      </p:sp>
    </p:spTree>
    <p:extLst>
      <p:ext uri="{BB962C8B-B14F-4D97-AF65-F5344CB8AC3E}">
        <p14:creationId xmlns:p14="http://schemas.microsoft.com/office/powerpoint/2010/main" val="89317352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34" y="2275365"/>
            <a:ext cx="11934763" cy="3957316"/>
          </a:xfrm>
          <a:prstGeom prst="rect">
            <a:avLst/>
          </a:prstGeom>
        </p:spPr>
      </p:pic>
      <p:sp>
        <p:nvSpPr>
          <p:cNvPr id="7" name="TextBox 6"/>
          <p:cNvSpPr txBox="1"/>
          <p:nvPr/>
        </p:nvSpPr>
        <p:spPr>
          <a:xfrm>
            <a:off x="1664010" y="1316539"/>
            <a:ext cx="8832209" cy="553998"/>
          </a:xfrm>
          <a:prstGeom prst="rect">
            <a:avLst/>
          </a:prstGeom>
          <a:noFill/>
        </p:spPr>
        <p:txBody>
          <a:bodyPr wrap="square" lIns="0" tIns="0" rIns="0" bIns="0" rtlCol="0">
            <a:spAutoFit/>
          </a:bodyPr>
          <a:lstStyle/>
          <a:p>
            <a:pPr algn="ctr"/>
            <a:r>
              <a:rPr lang="en-US" sz="3600" cap="all" dirty="0" smtClean="0">
                <a:solidFill>
                  <a:schemeClr val="accent2">
                    <a:lumMod val="50000"/>
                  </a:schemeClr>
                </a:solidFill>
                <a:latin typeface="Impact"/>
                <a:cs typeface="Impact"/>
              </a:rPr>
              <a:t>QUESTIONS?</a:t>
            </a:r>
            <a:endParaRPr lang="en-US" sz="3600" cap="all" dirty="0">
              <a:solidFill>
                <a:schemeClr val="accent2">
                  <a:lumMod val="50000"/>
                </a:schemeClr>
              </a:solidFill>
              <a:latin typeface="Impact"/>
              <a:cs typeface="Impact"/>
            </a:endParaRPr>
          </a:p>
        </p:txBody>
      </p:sp>
    </p:spTree>
    <p:extLst>
      <p:ext uri="{BB962C8B-B14F-4D97-AF65-F5344CB8AC3E}">
        <p14:creationId xmlns:p14="http://schemas.microsoft.com/office/powerpoint/2010/main" val="22720686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03630" y="1306913"/>
            <a:ext cx="8258671"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EMERGENCIES DO WE HAVE BEAP FOR?</a:t>
            </a:r>
            <a:endParaRPr lang="en-US" sz="3600" dirty="0">
              <a:solidFill>
                <a:schemeClr val="accent2">
                  <a:lumMod val="50000"/>
                </a:schemeClr>
              </a:solidFill>
              <a:latin typeface="Impact"/>
              <a:cs typeface="Impact"/>
            </a:endParaRPr>
          </a:p>
        </p:txBody>
      </p:sp>
      <p:sp>
        <p:nvSpPr>
          <p:cNvPr id="2" name="Rectangle 1"/>
          <p:cNvSpPr/>
          <p:nvPr/>
        </p:nvSpPr>
        <p:spPr>
          <a:xfrm>
            <a:off x="803630" y="2223721"/>
            <a:ext cx="4455002" cy="523220"/>
          </a:xfrm>
          <a:prstGeom prst="rect">
            <a:avLst/>
          </a:prstGeom>
        </p:spPr>
        <p:txBody>
          <a:bodyPr wrap="none">
            <a:spAutoFit/>
          </a:bodyPr>
          <a:lstStyle/>
          <a:p>
            <a:r>
              <a:rPr lang="en-US" sz="2800" dirty="0" smtClean="0">
                <a:cs typeface="Arial"/>
              </a:rPr>
              <a:t>EMT </a:t>
            </a:r>
            <a:r>
              <a:rPr lang="en-US" sz="2800" dirty="0">
                <a:cs typeface="Arial"/>
              </a:rPr>
              <a:t>for an accident/injury </a:t>
            </a:r>
          </a:p>
        </p:txBody>
      </p:sp>
      <p:sp>
        <p:nvSpPr>
          <p:cNvPr id="8" name="Rectangle 7"/>
          <p:cNvSpPr/>
          <p:nvPr/>
        </p:nvSpPr>
        <p:spPr>
          <a:xfrm>
            <a:off x="803630" y="3834639"/>
            <a:ext cx="4163319" cy="523220"/>
          </a:xfrm>
          <a:prstGeom prst="rect">
            <a:avLst/>
          </a:prstGeom>
        </p:spPr>
        <p:txBody>
          <a:bodyPr wrap="none">
            <a:spAutoFit/>
          </a:bodyPr>
          <a:lstStyle/>
          <a:p>
            <a:r>
              <a:rPr lang="en-US" sz="2800" dirty="0" smtClean="0">
                <a:cs typeface="Arial"/>
              </a:rPr>
              <a:t>Fire/ General Evacuation</a:t>
            </a:r>
            <a:endParaRPr lang="en-US" sz="2800" dirty="0">
              <a:cs typeface="Arial"/>
            </a:endParaRPr>
          </a:p>
        </p:txBody>
      </p:sp>
      <p:sp>
        <p:nvSpPr>
          <p:cNvPr id="7" name="Rectangle 6"/>
          <p:cNvSpPr/>
          <p:nvPr/>
        </p:nvSpPr>
        <p:spPr>
          <a:xfrm>
            <a:off x="803630" y="3029180"/>
            <a:ext cx="3523722" cy="523220"/>
          </a:xfrm>
          <a:prstGeom prst="rect">
            <a:avLst/>
          </a:prstGeom>
        </p:spPr>
        <p:txBody>
          <a:bodyPr wrap="none">
            <a:spAutoFit/>
          </a:bodyPr>
          <a:lstStyle/>
          <a:p>
            <a:r>
              <a:rPr lang="en-US" sz="2800" dirty="0" smtClean="0">
                <a:cs typeface="Arial"/>
              </a:rPr>
              <a:t>Police for an incident</a:t>
            </a:r>
            <a:endParaRPr lang="en-US" sz="2800" dirty="0">
              <a:cs typeface="Arial"/>
            </a:endParaRPr>
          </a:p>
        </p:txBody>
      </p:sp>
      <p:sp>
        <p:nvSpPr>
          <p:cNvPr id="9" name="Rectangle 8"/>
          <p:cNvSpPr/>
          <p:nvPr/>
        </p:nvSpPr>
        <p:spPr>
          <a:xfrm>
            <a:off x="7429707" y="2223721"/>
            <a:ext cx="2776658" cy="523220"/>
          </a:xfrm>
          <a:prstGeom prst="rect">
            <a:avLst/>
          </a:prstGeom>
        </p:spPr>
        <p:txBody>
          <a:bodyPr wrap="none">
            <a:spAutoFit/>
          </a:bodyPr>
          <a:lstStyle/>
          <a:p>
            <a:r>
              <a:rPr lang="en-US" sz="2800" dirty="0" smtClean="0">
                <a:cs typeface="Arial"/>
              </a:rPr>
              <a:t>Severe Weather</a:t>
            </a:r>
            <a:endParaRPr lang="en-US" sz="2800" dirty="0">
              <a:cs typeface="Arial"/>
            </a:endParaRPr>
          </a:p>
        </p:txBody>
      </p:sp>
      <p:sp>
        <p:nvSpPr>
          <p:cNvPr id="10" name="Rectangle 9"/>
          <p:cNvSpPr/>
          <p:nvPr/>
        </p:nvSpPr>
        <p:spPr>
          <a:xfrm>
            <a:off x="7429707" y="3063585"/>
            <a:ext cx="2295757" cy="523220"/>
          </a:xfrm>
          <a:prstGeom prst="rect">
            <a:avLst/>
          </a:prstGeom>
        </p:spPr>
        <p:txBody>
          <a:bodyPr wrap="none">
            <a:spAutoFit/>
          </a:bodyPr>
          <a:lstStyle/>
          <a:p>
            <a:r>
              <a:rPr lang="en-US" sz="2800" dirty="0" smtClean="0">
                <a:cs typeface="Arial"/>
              </a:rPr>
              <a:t>Active Threat</a:t>
            </a:r>
            <a:endParaRPr lang="en-US" sz="2800" dirty="0">
              <a:cs typeface="Arial"/>
            </a:endParaRPr>
          </a:p>
        </p:txBody>
      </p:sp>
    </p:spTree>
    <p:extLst>
      <p:ext uri="{BB962C8B-B14F-4D97-AF65-F5344CB8AC3E}">
        <p14:creationId xmlns:p14="http://schemas.microsoft.com/office/powerpoint/2010/main" val="2541479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9" name="Rectangle 8"/>
          <p:cNvSpPr/>
          <p:nvPr/>
        </p:nvSpPr>
        <p:spPr>
          <a:xfrm>
            <a:off x="4122821" y="3421709"/>
            <a:ext cx="3240506" cy="646331"/>
          </a:xfrm>
          <a:prstGeom prst="rect">
            <a:avLst/>
          </a:prstGeom>
        </p:spPr>
        <p:txBody>
          <a:bodyPr wrap="square">
            <a:spAutoFit/>
          </a:bodyPr>
          <a:lstStyle/>
          <a:p>
            <a:r>
              <a:rPr lang="en-US" sz="3600" dirty="0" smtClean="0">
                <a:cs typeface="Arial"/>
              </a:rPr>
              <a:t>EVERYONE</a:t>
            </a:r>
            <a:r>
              <a:rPr lang="en-US" sz="3600" dirty="0">
                <a:cs typeface="Arial"/>
              </a:rPr>
              <a:t>!</a:t>
            </a:r>
          </a:p>
        </p:txBody>
      </p:sp>
      <p:sp>
        <p:nvSpPr>
          <p:cNvPr id="10" name="Rectangle 9"/>
          <p:cNvSpPr/>
          <p:nvPr/>
        </p:nvSpPr>
        <p:spPr>
          <a:xfrm>
            <a:off x="1467852" y="2657823"/>
            <a:ext cx="2240547" cy="461665"/>
          </a:xfrm>
          <a:prstGeom prst="rect">
            <a:avLst/>
          </a:prstGeom>
        </p:spPr>
        <p:txBody>
          <a:bodyPr wrap="square">
            <a:spAutoFit/>
          </a:bodyPr>
          <a:lstStyle/>
          <a:p>
            <a:r>
              <a:rPr lang="en-US" sz="2400" dirty="0" smtClean="0">
                <a:cs typeface="Arial"/>
              </a:rPr>
              <a:t>Student Staff</a:t>
            </a:r>
            <a:endParaRPr lang="en-US" sz="3600" dirty="0">
              <a:cs typeface="Arial"/>
            </a:endParaRPr>
          </a:p>
        </p:txBody>
      </p:sp>
      <p:sp>
        <p:nvSpPr>
          <p:cNvPr id="11" name="Rectangle 10"/>
          <p:cNvSpPr/>
          <p:nvPr/>
        </p:nvSpPr>
        <p:spPr>
          <a:xfrm>
            <a:off x="8023984" y="3073252"/>
            <a:ext cx="836225" cy="461665"/>
          </a:xfrm>
          <a:prstGeom prst="rect">
            <a:avLst/>
          </a:prstGeom>
        </p:spPr>
        <p:txBody>
          <a:bodyPr wrap="square">
            <a:spAutoFit/>
          </a:bodyPr>
          <a:lstStyle/>
          <a:p>
            <a:r>
              <a:rPr lang="en-US" sz="2400" dirty="0" smtClean="0">
                <a:cs typeface="Arial"/>
              </a:rPr>
              <a:t>Staff</a:t>
            </a:r>
            <a:endParaRPr lang="en-US" sz="3600" dirty="0">
              <a:cs typeface="Arial"/>
            </a:endParaRPr>
          </a:p>
        </p:txBody>
      </p:sp>
      <p:sp>
        <p:nvSpPr>
          <p:cNvPr id="12" name="Rectangle 11"/>
          <p:cNvSpPr/>
          <p:nvPr/>
        </p:nvSpPr>
        <p:spPr>
          <a:xfrm>
            <a:off x="1467853" y="4669959"/>
            <a:ext cx="2654968" cy="461665"/>
          </a:xfrm>
          <a:prstGeom prst="rect">
            <a:avLst/>
          </a:prstGeom>
        </p:spPr>
        <p:txBody>
          <a:bodyPr wrap="square">
            <a:spAutoFit/>
          </a:bodyPr>
          <a:lstStyle/>
          <a:p>
            <a:r>
              <a:rPr lang="en-US" sz="2400" dirty="0" smtClean="0">
                <a:cs typeface="Arial"/>
              </a:rPr>
              <a:t>Police, Fire, EMT</a:t>
            </a:r>
          </a:p>
        </p:txBody>
      </p:sp>
      <p:sp>
        <p:nvSpPr>
          <p:cNvPr id="14" name="Rectangle 13"/>
          <p:cNvSpPr/>
          <p:nvPr/>
        </p:nvSpPr>
        <p:spPr>
          <a:xfrm>
            <a:off x="803630" y="1306913"/>
            <a:ext cx="7518340"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POSITIONS ARE PART OF THE BEAP?</a:t>
            </a:r>
            <a:endParaRPr lang="en-US" sz="3600" dirty="0">
              <a:solidFill>
                <a:schemeClr val="accent2">
                  <a:lumMod val="50000"/>
                </a:schemeClr>
              </a:solidFill>
              <a:latin typeface="Impact"/>
              <a:cs typeface="Impact"/>
            </a:endParaRPr>
          </a:p>
        </p:txBody>
      </p:sp>
      <p:sp>
        <p:nvSpPr>
          <p:cNvPr id="16" name="Rectangle 15"/>
          <p:cNvSpPr/>
          <p:nvPr/>
        </p:nvSpPr>
        <p:spPr>
          <a:xfrm>
            <a:off x="8442097" y="3635405"/>
            <a:ext cx="1712556" cy="461665"/>
          </a:xfrm>
          <a:prstGeom prst="rect">
            <a:avLst/>
          </a:prstGeom>
        </p:spPr>
        <p:txBody>
          <a:bodyPr wrap="square">
            <a:spAutoFit/>
          </a:bodyPr>
          <a:lstStyle/>
          <a:p>
            <a:r>
              <a:rPr lang="en-US" sz="2400" dirty="0" smtClean="0">
                <a:cs typeface="Arial"/>
              </a:rPr>
              <a:t>Full Time</a:t>
            </a:r>
            <a:endParaRPr lang="en-US" sz="3600" dirty="0">
              <a:cs typeface="Arial"/>
            </a:endParaRPr>
          </a:p>
        </p:txBody>
      </p:sp>
      <p:sp>
        <p:nvSpPr>
          <p:cNvPr id="17" name="Rectangle 16"/>
          <p:cNvSpPr/>
          <p:nvPr/>
        </p:nvSpPr>
        <p:spPr>
          <a:xfrm>
            <a:off x="8442097" y="4190041"/>
            <a:ext cx="2659040" cy="461665"/>
          </a:xfrm>
          <a:prstGeom prst="rect">
            <a:avLst/>
          </a:prstGeom>
        </p:spPr>
        <p:txBody>
          <a:bodyPr wrap="square">
            <a:spAutoFit/>
          </a:bodyPr>
          <a:lstStyle/>
          <a:p>
            <a:r>
              <a:rPr lang="en-US" sz="2400" dirty="0" smtClean="0">
                <a:cs typeface="Arial"/>
              </a:rPr>
              <a:t>Dining/ Catering</a:t>
            </a:r>
            <a:endParaRPr lang="en-US" sz="3600" dirty="0">
              <a:cs typeface="Arial"/>
            </a:endParaRPr>
          </a:p>
        </p:txBody>
      </p:sp>
      <p:sp>
        <p:nvSpPr>
          <p:cNvPr id="18" name="Rectangle 17"/>
          <p:cNvSpPr/>
          <p:nvPr/>
        </p:nvSpPr>
        <p:spPr>
          <a:xfrm>
            <a:off x="8442097" y="4752194"/>
            <a:ext cx="2659040" cy="461665"/>
          </a:xfrm>
          <a:prstGeom prst="rect">
            <a:avLst/>
          </a:prstGeom>
        </p:spPr>
        <p:txBody>
          <a:bodyPr wrap="square">
            <a:spAutoFit/>
          </a:bodyPr>
          <a:lstStyle/>
          <a:p>
            <a:r>
              <a:rPr lang="en-US" sz="2400" dirty="0" smtClean="0">
                <a:cs typeface="Arial"/>
              </a:rPr>
              <a:t>EVS</a:t>
            </a:r>
            <a:endParaRPr lang="en-US" sz="3600" dirty="0">
              <a:cs typeface="Arial"/>
            </a:endParaRPr>
          </a:p>
        </p:txBody>
      </p:sp>
    </p:spTree>
    <p:extLst>
      <p:ext uri="{BB962C8B-B14F-4D97-AF65-F5344CB8AC3E}">
        <p14:creationId xmlns:p14="http://schemas.microsoft.com/office/powerpoint/2010/main" val="157652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03630" y="1306913"/>
            <a:ext cx="9953943"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FACTORS COULD EFFECT THE STEPS OF THE BEAP?</a:t>
            </a:r>
            <a:endParaRPr lang="en-US" sz="3600" dirty="0">
              <a:solidFill>
                <a:schemeClr val="accent2">
                  <a:lumMod val="50000"/>
                </a:schemeClr>
              </a:solidFill>
              <a:latin typeface="Impact"/>
              <a:cs typeface="Impact"/>
            </a:endParaRPr>
          </a:p>
        </p:txBody>
      </p:sp>
      <p:sp>
        <p:nvSpPr>
          <p:cNvPr id="7" name="Rectangle 6"/>
          <p:cNvSpPr/>
          <p:nvPr/>
        </p:nvSpPr>
        <p:spPr>
          <a:xfrm>
            <a:off x="1347537" y="2555435"/>
            <a:ext cx="3240506" cy="523220"/>
          </a:xfrm>
          <a:prstGeom prst="rect">
            <a:avLst/>
          </a:prstGeom>
        </p:spPr>
        <p:txBody>
          <a:bodyPr wrap="square">
            <a:spAutoFit/>
          </a:bodyPr>
          <a:lstStyle/>
          <a:p>
            <a:r>
              <a:rPr lang="en-US" sz="2800" dirty="0" smtClean="0">
                <a:cs typeface="Arial"/>
              </a:rPr>
              <a:t>Number of staff</a:t>
            </a:r>
            <a:endParaRPr lang="en-US" sz="2800" dirty="0">
              <a:cs typeface="Arial"/>
            </a:endParaRPr>
          </a:p>
        </p:txBody>
      </p:sp>
      <p:sp>
        <p:nvSpPr>
          <p:cNvPr id="8" name="Rectangle 7"/>
          <p:cNvSpPr/>
          <p:nvPr/>
        </p:nvSpPr>
        <p:spPr>
          <a:xfrm>
            <a:off x="1347537" y="3403194"/>
            <a:ext cx="3240506" cy="523220"/>
          </a:xfrm>
          <a:prstGeom prst="rect">
            <a:avLst/>
          </a:prstGeom>
        </p:spPr>
        <p:txBody>
          <a:bodyPr wrap="square">
            <a:spAutoFit/>
          </a:bodyPr>
          <a:lstStyle/>
          <a:p>
            <a:r>
              <a:rPr lang="en-US" sz="2800" dirty="0" smtClean="0">
                <a:cs typeface="Arial"/>
              </a:rPr>
              <a:t>Availability of Staff</a:t>
            </a:r>
            <a:endParaRPr lang="en-US" sz="2800" dirty="0">
              <a:cs typeface="Arial"/>
            </a:endParaRPr>
          </a:p>
        </p:txBody>
      </p:sp>
      <p:sp>
        <p:nvSpPr>
          <p:cNvPr id="9" name="Rectangle 8"/>
          <p:cNvSpPr/>
          <p:nvPr/>
        </p:nvSpPr>
        <p:spPr>
          <a:xfrm>
            <a:off x="7110888" y="3793540"/>
            <a:ext cx="3240506" cy="523220"/>
          </a:xfrm>
          <a:prstGeom prst="rect">
            <a:avLst/>
          </a:prstGeom>
        </p:spPr>
        <p:txBody>
          <a:bodyPr wrap="square">
            <a:spAutoFit/>
          </a:bodyPr>
          <a:lstStyle/>
          <a:p>
            <a:r>
              <a:rPr lang="en-US" sz="2800" dirty="0" smtClean="0">
                <a:cs typeface="Arial"/>
              </a:rPr>
              <a:t>Types of Activities</a:t>
            </a:r>
            <a:endParaRPr lang="en-US" sz="2800" dirty="0">
              <a:cs typeface="Arial"/>
            </a:endParaRPr>
          </a:p>
        </p:txBody>
      </p:sp>
      <p:sp>
        <p:nvSpPr>
          <p:cNvPr id="10" name="Rectangle 9"/>
          <p:cNvSpPr/>
          <p:nvPr/>
        </p:nvSpPr>
        <p:spPr>
          <a:xfrm>
            <a:off x="7110888" y="2555435"/>
            <a:ext cx="3240506" cy="954107"/>
          </a:xfrm>
          <a:prstGeom prst="rect">
            <a:avLst/>
          </a:prstGeom>
        </p:spPr>
        <p:txBody>
          <a:bodyPr wrap="square">
            <a:spAutoFit/>
          </a:bodyPr>
          <a:lstStyle/>
          <a:p>
            <a:r>
              <a:rPr lang="en-US" sz="2800" dirty="0" smtClean="0">
                <a:cs typeface="Arial"/>
              </a:rPr>
              <a:t>Environmental Conditions</a:t>
            </a:r>
            <a:endParaRPr lang="en-US" sz="2800" dirty="0">
              <a:cs typeface="Arial"/>
            </a:endParaRPr>
          </a:p>
        </p:txBody>
      </p:sp>
      <p:sp>
        <p:nvSpPr>
          <p:cNvPr id="12" name="Rectangle 11"/>
          <p:cNvSpPr/>
          <p:nvPr/>
        </p:nvSpPr>
        <p:spPr>
          <a:xfrm>
            <a:off x="986589" y="5349838"/>
            <a:ext cx="9905999" cy="954107"/>
          </a:xfrm>
          <a:prstGeom prst="rect">
            <a:avLst/>
          </a:prstGeom>
        </p:spPr>
        <p:txBody>
          <a:bodyPr wrap="square">
            <a:spAutoFit/>
          </a:bodyPr>
          <a:lstStyle/>
          <a:p>
            <a:pPr algn="ctr"/>
            <a:r>
              <a:rPr lang="en-US" sz="2800" dirty="0" smtClean="0">
                <a:cs typeface="Arial"/>
              </a:rPr>
              <a:t>Conditions can change throughout the day which could require you to adapt the BEAP to a particular situation</a:t>
            </a:r>
            <a:endParaRPr lang="en-US" sz="2800" dirty="0">
              <a:cs typeface="Arial"/>
            </a:endParaRPr>
          </a:p>
        </p:txBody>
      </p:sp>
    </p:spTree>
    <p:extLst>
      <p:ext uri="{BB962C8B-B14F-4D97-AF65-F5344CB8AC3E}">
        <p14:creationId xmlns:p14="http://schemas.microsoft.com/office/powerpoint/2010/main" val="965136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03630" y="1306913"/>
            <a:ext cx="6338787"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ARE THE STEPS FOR  A BEAP?</a:t>
            </a:r>
            <a:endParaRPr lang="en-US" sz="3600" dirty="0">
              <a:solidFill>
                <a:schemeClr val="accent2">
                  <a:lumMod val="50000"/>
                </a:schemeClr>
              </a:solidFill>
              <a:latin typeface="Impact"/>
              <a:cs typeface="Impact"/>
            </a:endParaRPr>
          </a:p>
        </p:txBody>
      </p:sp>
      <p:sp>
        <p:nvSpPr>
          <p:cNvPr id="5" name="Content Placeholder 2"/>
          <p:cNvSpPr txBox="1">
            <a:spLocks/>
          </p:cNvSpPr>
          <p:nvPr/>
        </p:nvSpPr>
        <p:spPr>
          <a:xfrm>
            <a:off x="1182469" y="2021098"/>
            <a:ext cx="9260942" cy="48482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cs typeface="Arial"/>
              </a:rPr>
              <a:t>Recognition/Activation</a:t>
            </a:r>
          </a:p>
          <a:p>
            <a:pPr marL="457200" lvl="1" indent="0">
              <a:buNone/>
            </a:pPr>
            <a:r>
              <a:rPr lang="en-US" sz="2400" b="1" dirty="0" smtClean="0"/>
              <a:t>See </a:t>
            </a:r>
            <a:r>
              <a:rPr lang="en-US" sz="2400" b="1" dirty="0"/>
              <a:t>something; say </a:t>
            </a:r>
            <a:r>
              <a:rPr lang="en-US" sz="2400" b="1" dirty="0" smtClean="0"/>
              <a:t>something. </a:t>
            </a:r>
          </a:p>
          <a:p>
            <a:pPr lvl="2"/>
            <a:r>
              <a:rPr lang="en-US" sz="2000" dirty="0" smtClean="0"/>
              <a:t>If </a:t>
            </a:r>
            <a:r>
              <a:rPr lang="en-US" sz="2000" dirty="0"/>
              <a:t>something doesn’t look right or feels “off”, say something</a:t>
            </a:r>
            <a:r>
              <a:rPr lang="en-US" sz="2000" dirty="0" smtClean="0"/>
              <a:t>.</a:t>
            </a:r>
          </a:p>
          <a:p>
            <a:pPr marL="457200" lvl="1" indent="0">
              <a:buNone/>
            </a:pPr>
            <a:r>
              <a:rPr lang="en-US" sz="2400" b="1" dirty="0"/>
              <a:t>Students contact Building </a:t>
            </a:r>
            <a:r>
              <a:rPr lang="en-US" sz="2400" b="1" dirty="0" smtClean="0"/>
              <a:t>Manager </a:t>
            </a:r>
          </a:p>
          <a:p>
            <a:pPr lvl="2"/>
            <a:r>
              <a:rPr lang="en-US" sz="2000" dirty="0" smtClean="0"/>
              <a:t>Radio Channel 1</a:t>
            </a:r>
          </a:p>
          <a:p>
            <a:pPr lvl="2"/>
            <a:r>
              <a:rPr lang="en-US" sz="2000" dirty="0" smtClean="0"/>
              <a:t>614.402.4335</a:t>
            </a:r>
          </a:p>
          <a:p>
            <a:pPr marL="457200" lvl="1" indent="0">
              <a:buNone/>
            </a:pPr>
            <a:r>
              <a:rPr lang="en-US" sz="2400" b="1" dirty="0" smtClean="0"/>
              <a:t>Supervisors/Building </a:t>
            </a:r>
            <a:r>
              <a:rPr lang="en-US" sz="2400" b="1" dirty="0"/>
              <a:t>Manager </a:t>
            </a:r>
            <a:r>
              <a:rPr lang="en-US" sz="2400" b="1" dirty="0" smtClean="0"/>
              <a:t>contact:</a:t>
            </a:r>
          </a:p>
          <a:p>
            <a:pPr lvl="2"/>
            <a:r>
              <a:rPr lang="en-US" sz="2000" smtClean="0"/>
              <a:t> Jeff/Adrienne/Patrick and </a:t>
            </a:r>
            <a:r>
              <a:rPr lang="en-US" sz="2000" dirty="0"/>
              <a:t>SRS. </a:t>
            </a:r>
            <a:endParaRPr lang="en-US" sz="2000" dirty="0" smtClean="0"/>
          </a:p>
          <a:p>
            <a:pPr marL="457200" lvl="1" indent="0">
              <a:buNone/>
            </a:pPr>
            <a:r>
              <a:rPr lang="en-US" sz="2400" b="1" dirty="0" smtClean="0"/>
              <a:t>Medical </a:t>
            </a:r>
            <a:r>
              <a:rPr lang="en-US" sz="2400" b="1" dirty="0"/>
              <a:t>emergencies: </a:t>
            </a:r>
            <a:endParaRPr lang="en-US" sz="2400" b="1" dirty="0" smtClean="0"/>
          </a:p>
          <a:p>
            <a:pPr lvl="2"/>
            <a:r>
              <a:rPr lang="en-US" sz="2000" dirty="0" smtClean="0"/>
              <a:t>Call </a:t>
            </a:r>
            <a:r>
              <a:rPr lang="en-US" sz="2000" dirty="0"/>
              <a:t>911 </a:t>
            </a:r>
            <a:r>
              <a:rPr lang="en-US" sz="2000" dirty="0" smtClean="0"/>
              <a:t>first then find Building Manager/SRS</a:t>
            </a:r>
            <a:endParaRPr lang="en-US" sz="2000" dirty="0"/>
          </a:p>
          <a:p>
            <a:pPr marL="0" indent="0">
              <a:buNone/>
            </a:pPr>
            <a:endParaRPr lang="en-US" sz="3600" dirty="0" smtClean="0">
              <a:latin typeface="Arial"/>
              <a:cs typeface="Arial"/>
            </a:endParaRPr>
          </a:p>
        </p:txBody>
      </p:sp>
    </p:spTree>
    <p:extLst>
      <p:ext uri="{BB962C8B-B14F-4D97-AF65-F5344CB8AC3E}">
        <p14:creationId xmlns:p14="http://schemas.microsoft.com/office/powerpoint/2010/main" val="104725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03630" y="1306913"/>
            <a:ext cx="6338787"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ARE THE STEPS FOR  A BEAP?</a:t>
            </a:r>
            <a:endParaRPr lang="en-US" sz="3600" dirty="0">
              <a:solidFill>
                <a:schemeClr val="accent2">
                  <a:lumMod val="50000"/>
                </a:schemeClr>
              </a:solidFill>
              <a:latin typeface="Impact"/>
              <a:cs typeface="Impact"/>
            </a:endParaRPr>
          </a:p>
        </p:txBody>
      </p:sp>
      <p:sp>
        <p:nvSpPr>
          <p:cNvPr id="5" name="Content Placeholder 2"/>
          <p:cNvSpPr txBox="1">
            <a:spLocks/>
          </p:cNvSpPr>
          <p:nvPr/>
        </p:nvSpPr>
        <p:spPr>
          <a:xfrm>
            <a:off x="1182468" y="2021098"/>
            <a:ext cx="9955431" cy="40749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cs typeface="Arial"/>
              </a:rPr>
              <a:t>Recognition/Activation</a:t>
            </a:r>
            <a:endParaRPr lang="en-US" b="1" dirty="0"/>
          </a:p>
          <a:p>
            <a:pPr marL="457200" lvl="1" indent="0">
              <a:buNone/>
            </a:pPr>
            <a:r>
              <a:rPr lang="en-US" sz="2400" b="1" dirty="0"/>
              <a:t>2</a:t>
            </a:r>
            <a:r>
              <a:rPr lang="en-US" sz="2400" b="1" dirty="0" smtClean="0"/>
              <a:t>92-2121</a:t>
            </a:r>
            <a:r>
              <a:rPr lang="en-US" sz="2400" dirty="0" smtClean="0"/>
              <a:t> </a:t>
            </a:r>
            <a:r>
              <a:rPr lang="en-US" sz="2400" dirty="0"/>
              <a:t>= OSU police non-emergency number. </a:t>
            </a:r>
            <a:endParaRPr lang="en-US" sz="2400" dirty="0" smtClean="0"/>
          </a:p>
          <a:p>
            <a:pPr lvl="2"/>
            <a:r>
              <a:rPr lang="en-US" sz="2000" dirty="0" smtClean="0"/>
              <a:t>Best </a:t>
            </a:r>
            <a:r>
              <a:rPr lang="en-US" sz="2000" dirty="0"/>
              <a:t>way to contact public safety if we cannot see the officer immediately in the building. </a:t>
            </a:r>
          </a:p>
          <a:p>
            <a:pPr marL="457200" lvl="1" indent="0">
              <a:buNone/>
            </a:pPr>
            <a:r>
              <a:rPr lang="en-US" sz="2400" b="1" dirty="0" smtClean="0"/>
              <a:t>Include the Building </a:t>
            </a:r>
            <a:r>
              <a:rPr lang="en-US" sz="2400" b="1" dirty="0"/>
              <a:t>Managers as soon as something </a:t>
            </a:r>
            <a:r>
              <a:rPr lang="en-US" sz="2400" b="1" dirty="0" smtClean="0"/>
              <a:t>happens</a:t>
            </a:r>
          </a:p>
          <a:p>
            <a:pPr lvl="2"/>
            <a:r>
              <a:rPr lang="en-US" sz="2000" dirty="0" smtClean="0"/>
              <a:t>If </a:t>
            </a:r>
            <a:r>
              <a:rPr lang="en-US" sz="2000" dirty="0"/>
              <a:t>your supervisor is here they </a:t>
            </a:r>
            <a:r>
              <a:rPr lang="en-US" sz="2000" dirty="0" smtClean="0"/>
              <a:t>can help you contact </a:t>
            </a:r>
            <a:r>
              <a:rPr lang="en-US" sz="2000" dirty="0"/>
              <a:t>the Building Manager, but if your supervisor is not here then the Building Manager should be your first call. </a:t>
            </a:r>
            <a:endParaRPr lang="en-US" sz="2000" dirty="0" smtClean="0">
              <a:cs typeface="Arial"/>
            </a:endParaRPr>
          </a:p>
        </p:txBody>
      </p:sp>
    </p:spTree>
    <p:extLst>
      <p:ext uri="{BB962C8B-B14F-4D97-AF65-F5344CB8AC3E}">
        <p14:creationId xmlns:p14="http://schemas.microsoft.com/office/powerpoint/2010/main" val="322258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5"/>
          </p:nvPr>
        </p:nvSpPr>
        <p:spPr>
          <a:xfrm>
            <a:off x="8655291" y="0"/>
            <a:ext cx="3392206" cy="851770"/>
          </a:xfrm>
        </p:spPr>
        <p:txBody>
          <a:bodyPr/>
          <a:lstStyle/>
          <a:p>
            <a:pPr>
              <a:lnSpc>
                <a:spcPct val="300000"/>
              </a:lnSpc>
            </a:pPr>
            <a:r>
              <a:rPr lang="en-US" dirty="0" smtClean="0"/>
              <a:t>Ohio Union Events and Student Activities</a:t>
            </a:r>
            <a:endParaRPr lang="en-US" dirty="0"/>
          </a:p>
        </p:txBody>
      </p:sp>
      <p:sp>
        <p:nvSpPr>
          <p:cNvPr id="4" name="Rectangle 3"/>
          <p:cNvSpPr/>
          <p:nvPr/>
        </p:nvSpPr>
        <p:spPr>
          <a:xfrm>
            <a:off x="803630" y="1306913"/>
            <a:ext cx="6338787" cy="646331"/>
          </a:xfrm>
          <a:prstGeom prst="rect">
            <a:avLst/>
          </a:prstGeom>
        </p:spPr>
        <p:txBody>
          <a:bodyPr wrap="none">
            <a:spAutoFit/>
          </a:bodyPr>
          <a:lstStyle/>
          <a:p>
            <a:r>
              <a:rPr lang="en-US" sz="3600" dirty="0" smtClean="0">
                <a:solidFill>
                  <a:schemeClr val="accent2">
                    <a:lumMod val="50000"/>
                  </a:schemeClr>
                </a:solidFill>
                <a:latin typeface="Impact"/>
                <a:cs typeface="Impact"/>
              </a:rPr>
              <a:t>WHAT ARE THE STEPS FOR  A BEAP?</a:t>
            </a:r>
            <a:endParaRPr lang="en-US" sz="3600" dirty="0">
              <a:solidFill>
                <a:schemeClr val="accent2">
                  <a:lumMod val="50000"/>
                </a:schemeClr>
              </a:solidFill>
              <a:latin typeface="Impact"/>
              <a:cs typeface="Impact"/>
            </a:endParaRPr>
          </a:p>
        </p:txBody>
      </p:sp>
      <p:sp>
        <p:nvSpPr>
          <p:cNvPr id="5" name="Content Placeholder 2"/>
          <p:cNvSpPr txBox="1">
            <a:spLocks/>
          </p:cNvSpPr>
          <p:nvPr/>
        </p:nvSpPr>
        <p:spPr>
          <a:xfrm>
            <a:off x="1182469" y="2021098"/>
            <a:ext cx="9260942" cy="484822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cs typeface="Arial"/>
              </a:rPr>
              <a:t>Recognition/Activation</a:t>
            </a:r>
          </a:p>
          <a:p>
            <a:pPr marL="457200" lvl="1" indent="0">
              <a:buNone/>
            </a:pPr>
            <a:r>
              <a:rPr lang="en-US" sz="2400" b="1" dirty="0" smtClean="0"/>
              <a:t>Know when to stay and when to go</a:t>
            </a:r>
          </a:p>
          <a:p>
            <a:pPr lvl="2"/>
            <a:r>
              <a:rPr lang="en-US" dirty="0" smtClean="0"/>
              <a:t>Be </a:t>
            </a:r>
            <a:r>
              <a:rPr lang="en-US" dirty="0"/>
              <a:t>aware of your environment. What’s happening around you</a:t>
            </a:r>
            <a:r>
              <a:rPr lang="en-US" dirty="0" smtClean="0"/>
              <a:t>?</a:t>
            </a:r>
          </a:p>
          <a:p>
            <a:pPr marL="457200" lvl="1" indent="0">
              <a:buNone/>
            </a:pPr>
            <a:r>
              <a:rPr lang="en-US" sz="2400" b="1" dirty="0" smtClean="0"/>
              <a:t>Identify ways to safety</a:t>
            </a:r>
            <a:endParaRPr lang="en-US" sz="2400" dirty="0" smtClean="0"/>
          </a:p>
          <a:p>
            <a:pPr lvl="2"/>
            <a:r>
              <a:rPr lang="en-US" dirty="0" smtClean="0"/>
              <a:t>Know </a:t>
            </a:r>
            <a:r>
              <a:rPr lang="en-US" dirty="0"/>
              <a:t>evacuation routes, </a:t>
            </a:r>
            <a:r>
              <a:rPr lang="en-US" dirty="0" smtClean="0"/>
              <a:t>shelter in place locations, emergency </a:t>
            </a:r>
            <a:r>
              <a:rPr lang="en-US" dirty="0"/>
              <a:t>exits &amp; rally points. </a:t>
            </a:r>
            <a:endParaRPr lang="en-US" dirty="0" smtClean="0"/>
          </a:p>
          <a:p>
            <a:pPr marL="457200" lvl="1" indent="0">
              <a:buNone/>
            </a:pPr>
            <a:r>
              <a:rPr lang="en-US" sz="2400" b="1" dirty="0" smtClean="0">
                <a:cs typeface="Arial"/>
              </a:rPr>
              <a:t>Your first priority is you</a:t>
            </a:r>
            <a:r>
              <a:rPr lang="en-US" sz="2400" dirty="0" smtClean="0">
                <a:cs typeface="Arial"/>
              </a:rPr>
              <a:t> </a:t>
            </a:r>
          </a:p>
          <a:p>
            <a:pPr lvl="2"/>
            <a:r>
              <a:rPr lang="en-US" dirty="0" smtClean="0"/>
              <a:t>Do </a:t>
            </a:r>
            <a:r>
              <a:rPr lang="en-US" dirty="0"/>
              <a:t>NOT put yourself in harm’s way even if trying to help someone else</a:t>
            </a:r>
            <a:r>
              <a:rPr lang="en-US" dirty="0" smtClean="0"/>
              <a:t>.</a:t>
            </a:r>
            <a:endParaRPr lang="en-US" dirty="0"/>
          </a:p>
        </p:txBody>
      </p:sp>
    </p:spTree>
    <p:extLst>
      <p:ext uri="{BB962C8B-B14F-4D97-AF65-F5344CB8AC3E}">
        <p14:creationId xmlns:p14="http://schemas.microsoft.com/office/powerpoint/2010/main" val="3776145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4534</TotalTime>
  <Words>5748</Words>
  <Application>Microsoft Office PowerPoint</Application>
  <PresentationFormat>Widescreen</PresentationFormat>
  <Paragraphs>439</Paragraphs>
  <Slides>38</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Arial Black</vt:lpstr>
      <vt:lpstr>Calibri</vt:lpstr>
      <vt:lpstr>Impact</vt:lpstr>
      <vt:lpstr>Wingdings</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Aberegg</dc:creator>
  <cp:lastModifiedBy>Edwards, Patrick F.</cp:lastModifiedBy>
  <cp:revision>204</cp:revision>
  <cp:lastPrinted>2018-08-10T14:02:34Z</cp:lastPrinted>
  <dcterms:created xsi:type="dcterms:W3CDTF">2013-05-24T18:55:25Z</dcterms:created>
  <dcterms:modified xsi:type="dcterms:W3CDTF">2021-03-01T12:08:35Z</dcterms:modified>
</cp:coreProperties>
</file>