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8"/>
  </p:notesMasterIdLst>
  <p:sldIdLst>
    <p:sldId id="256" r:id="rId5"/>
    <p:sldId id="257" r:id="rId6"/>
    <p:sldId id="258" r:id="rId7"/>
    <p:sldId id="269" r:id="rId8"/>
    <p:sldId id="260" r:id="rId9"/>
    <p:sldId id="261" r:id="rId10"/>
    <p:sldId id="262" r:id="rId11"/>
    <p:sldId id="268" r:id="rId12"/>
    <p:sldId id="263" r:id="rId13"/>
    <p:sldId id="265" r:id="rId14"/>
    <p:sldId id="264" r:id="rId15"/>
    <p:sldId id="266" r:id="rId16"/>
    <p:sldId id="267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94B2D7C-DD6D-4B5B-A09E-A2C6C17A3E87}" v="26" dt="2021-01-11T22:22:32.95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27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54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5EB4FA-7373-4D77-B080-4407D24A56E9}" type="datetimeFigureOut">
              <a:rPr lang="en-US" smtClean="0"/>
              <a:t>2/5/2021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56BD85-03C3-4F88-9B0B-670320BE84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39962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C56BD85-03C3-4F88-9B0B-670320BE849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98667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C56BD85-03C3-4F88-9B0B-670320BE849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73270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Font typeface="+mj-lt"/>
              <a:buAutoNum type="arabicPeriod"/>
            </a:pPr>
            <a:r>
              <a:rPr lang="en-US" dirty="0"/>
              <a:t>Based on Soviet Union First Five Year Plan. The assumption was that a strong base of heavy industry was needed before any country could develop consumer industries.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C56BD85-03C3-4F88-9B0B-670320BE849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0781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Font typeface="+mj-lt"/>
              <a:buAutoNum type="arabicPeriod"/>
            </a:pPr>
            <a:r>
              <a:rPr lang="en-US" dirty="0"/>
              <a:t>New Modes of Political Expertise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C56BD85-03C3-4F88-9B0B-670320BE849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0700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EB8136-4330-4480-80D9-0F6FD97061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6072" y="1124712"/>
            <a:ext cx="11036808" cy="3172968"/>
          </a:xfrm>
        </p:spPr>
        <p:txBody>
          <a:bodyPr anchor="b">
            <a:normAutofit/>
          </a:bodyPr>
          <a:lstStyle>
            <a:lvl1pPr algn="l">
              <a:defRPr sz="8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6E5739-DD96-45FB-B609-3E3447A52F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6072" y="4727448"/>
            <a:ext cx="11036808" cy="1481328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9FF558-51F9-42A2-9944-DBE23DA8B22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76072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2/5/2021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8C0E86-A7F7-4BDC-A637-254E5252DE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D10ADE-E9DA-4E57-BF57-1CCB65219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869680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D06CE56-3881-4ADA-8CEF-D18B02C242A3}"/>
              </a:ext>
            </a:extLst>
          </p:cNvPr>
          <p:cNvSpPr/>
          <p:nvPr/>
        </p:nvSpPr>
        <p:spPr>
          <a:xfrm rot="5400000">
            <a:off x="857544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9F3C543-62EC-4433-9C93-A2CD8764E9B4}"/>
              </a:ext>
            </a:extLst>
          </p:cNvPr>
          <p:cNvSpPr/>
          <p:nvPr/>
        </p:nvSpPr>
        <p:spPr>
          <a:xfrm flipV="1">
            <a:off x="578652" y="4501201"/>
            <a:ext cx="1103469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03699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B32C18-E430-4EC7-BD7C-99D86D0122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FC5012F-7119-4D94-9717-3862E1C938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ED9A4A-D287-4207-9037-70DB007A17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2/5/2021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ECFCAC-80DB-43BB-B3F1-AC22BACEE3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679730-3487-4D94-A0DC-C21684963A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8446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543C89D-929E-4CD1-BCCC-72A14C0335D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D450EA-A577-4B76-A12F-650BEB20FD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D2603B-9ACE-4FA9-805B-9B91EB63DF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2/5/2021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CE18AC-D6A9-4A61-885D-68E2B684A4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197AE4-AA47-4E14-8FFE-171FAE47F4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13520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D6FBB9D-1CAA-4D05-AB33-BABDFE17B843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4727B71-B4B6-4823-80A1-68C40B475118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9A6DB05-9FB5-4B07-8675-74C23D4FD89D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8D358CF-0758-490A-A084-C46443B9AB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671183-B3CE-4F45-92FB-98290CA0E2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2478024"/>
            <a:ext cx="10168128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7DED67-27EC-4D43-A21C-093C1DB0481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2/5/2021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747CE3-4890-4BC1-94DB-5D49D02C99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3C5AD3-D79A-4D46-B25B-822FE0252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59530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5AEDC5C-2E87-49C6-AB07-A95E5F39ED8E}"/>
              </a:ext>
            </a:extLst>
          </p:cNvPr>
          <p:cNvSpPr/>
          <p:nvPr/>
        </p:nvSpPr>
        <p:spPr>
          <a:xfrm>
            <a:off x="558210" y="4981421"/>
            <a:ext cx="11134956" cy="82296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57D88DE-E462-4C8A-BF99-609390DFB781}"/>
              </a:ext>
            </a:extLst>
          </p:cNvPr>
          <p:cNvSpPr/>
          <p:nvPr/>
        </p:nvSpPr>
        <p:spPr>
          <a:xfrm>
            <a:off x="498834" y="5118581"/>
            <a:ext cx="146304" cy="5486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8E44900-E8BF-4B12-8BCB-41076E2B68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7784" y="640080"/>
            <a:ext cx="10890504" cy="4114800"/>
          </a:xfrm>
        </p:spPr>
        <p:txBody>
          <a:bodyPr anchor="b">
            <a:normAutofit/>
          </a:bodyPr>
          <a:lstStyle>
            <a:lvl1pPr>
              <a:defRPr sz="6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7741F9-B00F-4463-A257-6B66DABD9B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8" y="5102352"/>
            <a:ext cx="10607040" cy="585216"/>
          </a:xfrm>
        </p:spPr>
        <p:txBody>
          <a:bodyPr anchor="ctr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8BFA7D-4401-4285-802B-1579165F0D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2/5/2021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A909C5-AA19-4195-8376-9002D5DF46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AC3F32-46E0-47C8-8565-5969A475F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925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076262E-36A0-40C6-ADE6-90CD9FB9B9EA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42677A9B-4D1D-4D80-912C-24570140A650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3DC8C98-510F-48C9-82B2-9E4F760A68DF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7A078AE-0BC3-48F9-87EC-2DB0CCE7E2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2A20DF-0829-4336-B59F-FF9D7AA9D8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15568" y="2478024"/>
            <a:ext cx="4937760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35D01C-CF67-4DF6-B96C-FFC9D5BF84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45936" y="2478024"/>
            <a:ext cx="4937760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BBD797-6031-4F82-8726-EAB757027FF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2/5/2021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B3F71C-B897-4909-A75E-8716AD49C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78BC14-5BB1-405F-A6F3-C07230F085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7267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6B671BDE-E45C-41A1-9B98-4A607D703855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299500CE-917A-4D03-A7DF-71D8EBBC1537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3D0D377-28B0-417D-886B-9483AF064975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8F91F8-0767-40B5-A3AA-72931FC192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AE0554-8BEE-4BF6-9519-51B8475D35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15568" y="2372650"/>
            <a:ext cx="493776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4A358D-C930-48E0-B372-06A826B74C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15568" y="3203688"/>
            <a:ext cx="4937760" cy="29685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3B6615E-4966-4150-83B6-C47591B363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45936" y="2372650"/>
            <a:ext cx="493776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409F6B-C17B-4B4F-9F35-5068BDC4E2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45936" y="3203687"/>
            <a:ext cx="4937760" cy="296851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8BC356D-052B-4A9B-8B2F-6665FD325AB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2/5/2021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9C5E5FA-26A9-467C-93E3-8476142D1D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279E50C-1E40-4B48-871B-E392428D2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4108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8C0689C4-0DB3-408B-A956-40326B4AE4C4}"/>
              </a:ext>
            </a:extLst>
          </p:cNvPr>
          <p:cNvSpPr/>
          <p:nvPr/>
        </p:nvSpPr>
        <p:spPr>
          <a:xfrm>
            <a:off x="665853" y="1533525"/>
            <a:ext cx="10917063" cy="379095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2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6E1D10E-1C30-41BF-8C3B-C460C9B5597B}"/>
              </a:ext>
            </a:extLst>
          </p:cNvPr>
          <p:cNvSpPr/>
          <p:nvPr/>
        </p:nvSpPr>
        <p:spPr>
          <a:xfrm>
            <a:off x="609084" y="2971798"/>
            <a:ext cx="128016" cy="914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79454F2-0EE5-4888-AF4C-82F825E622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8992" y="1938528"/>
            <a:ext cx="10177272" cy="2990088"/>
          </a:xfrm>
        </p:spPr>
        <p:txBody>
          <a:bodyPr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7C91241-A315-4643-91E5-CF2C25CC90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2/5/2021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2706D86-5479-487D-94C8-76093D84F3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7739411-CED6-43D4-868D-A65C4161A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42704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AC447E0-1D4D-4EF2-B81B-4B2400EE3E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2/5/2021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9984CA0-2A78-4600-9F3D-19B09E790F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440955-B18E-49D3-AE7B-B331200E3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6927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FA417FE-CD1A-486F-A4AC-E4000A2FB18E}"/>
              </a:ext>
            </a:extLst>
          </p:cNvPr>
          <p:cNvSpPr/>
          <p:nvPr/>
        </p:nvSpPr>
        <p:spPr>
          <a:xfrm>
            <a:off x="558210" y="1162033"/>
            <a:ext cx="3740740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318F0F5-812B-472C-9408-B80F2553F5E0}"/>
              </a:ext>
            </a:extLst>
          </p:cNvPr>
          <p:cNvSpPr/>
          <p:nvPr/>
        </p:nvSpPr>
        <p:spPr>
          <a:xfrm>
            <a:off x="498834" y="1618375"/>
            <a:ext cx="146304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7F7751B-CD8F-4F5B-A903-1DCE5D1E83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709928"/>
            <a:ext cx="3099816" cy="1709928"/>
          </a:xfrm>
        </p:spPr>
        <p:txBody>
          <a:bodyPr tIns="45720" anchor="t">
            <a:norm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A55C8A-A0BB-441D-976F-EB56D4382D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5192" y="1709928"/>
            <a:ext cx="6729984" cy="4096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DE6A51-A2E5-4BFA-B571-9FDFE1BBFB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8680" y="3429000"/>
            <a:ext cx="3099816" cy="20665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92778A-DD4C-4651-9C53-8B0C44CD880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8680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2/5/2021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6C7F66-2DFA-4146-BE1A-CE2890FE45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85D185-B1B6-4D62-81BE-BE82C80ACA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81799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68B77B5-211C-456E-B79F-306CC3619347}"/>
              </a:ext>
            </a:extLst>
          </p:cNvPr>
          <p:cNvSpPr/>
          <p:nvPr/>
        </p:nvSpPr>
        <p:spPr>
          <a:xfrm>
            <a:off x="558210" y="1162033"/>
            <a:ext cx="3740740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B63C338-194D-4F23-ABEC-60A7EA96F302}"/>
              </a:ext>
            </a:extLst>
          </p:cNvPr>
          <p:cNvSpPr/>
          <p:nvPr/>
        </p:nvSpPr>
        <p:spPr>
          <a:xfrm>
            <a:off x="498834" y="1618375"/>
            <a:ext cx="146304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0C04DCC-0E3E-4F05-9FAC-9FA6CA4B2B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709928"/>
            <a:ext cx="3099816" cy="1709928"/>
          </a:xfrm>
        </p:spPr>
        <p:txBody>
          <a:bodyPr tIns="45720" anchor="t">
            <a:norm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BA29649-B19F-499E-8E9A-3577EAC8F03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965192" y="1161288"/>
            <a:ext cx="6729984" cy="4645152"/>
          </a:xfrm>
        </p:spPr>
        <p:txBody>
          <a:bodyPr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C9EF2E-A8CD-41A1-B11A-0D8842797A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8680" y="3438144"/>
            <a:ext cx="3099816" cy="20574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4257B5-0DE0-401F-9171-E8687A97DBA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8680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2/5/2021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8CD9AD-D667-4FD4-AA34-428AA0BCD0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770FB6-F273-4BA6-8B97-9835AC5378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25198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B325BDE-35A4-4AAD-960B-C1415864AD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459C78-0CC4-4552-93DD-49B4194D00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744A3C-9C54-46A6-B3EF-5B36362423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AC24A9-CCB6-4F8D-B8DB-C2F3692CFA5A}" type="datetimeFigureOut">
              <a:rPr lang="en-US" smtClean="0"/>
              <a:t>2/5/2021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D5A696-7B4B-4181-A961-7D66556D50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038CB5-8F4A-401D-A3A9-B27DC15B7A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71075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hyperlink" Target="https://www.merriam-webster.com/dictionary/clique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erriam-webster.com/dictionary/clique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0671A8AE-40A1-4631-A6B8-581AFF0654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Members of the Xiangyang Commune in Jiangsu Province take part in the campaign to &quot;Criticize Lin Biao and Confucius&quot;, one of the last large...">
            <a:extLst>
              <a:ext uri="{FF2B5EF4-FFF2-40B4-BE49-F238E27FC236}">
                <a16:creationId xmlns:a16="http://schemas.microsoft.com/office/drawing/2014/main" id="{22CC5F22-8D3C-402F-907C-9ED6DDBDAAB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56" r="-1" b="-1"/>
          <a:stretch/>
        </p:blipFill>
        <p:spPr bwMode="auto">
          <a:xfrm>
            <a:off x="3523488" y="10"/>
            <a:ext cx="8668512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3" name="Rectangle 72">
            <a:extLst>
              <a:ext uri="{FF2B5EF4-FFF2-40B4-BE49-F238E27FC236}">
                <a16:creationId xmlns:a16="http://schemas.microsoft.com/office/drawing/2014/main" id="{A44CD100-6267-4E62-AA64-2182A3A6A1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" y="0"/>
            <a:ext cx="9339206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3000">
                <a:schemeClr val="bg1">
                  <a:alpha val="64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1E2A613-A68F-4A97-88AE-9BADA978E28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7980" y="4872922"/>
            <a:ext cx="4023359" cy="1208141"/>
          </a:xfrm>
        </p:spPr>
        <p:txBody>
          <a:bodyPr>
            <a:norm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Origins of the Cultural Revolution </a:t>
            </a: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chemeClr val="tx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074FD3C7-93E5-4E14-B148-D8B6E10E75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7980" y="674185"/>
            <a:ext cx="4806184" cy="3644537"/>
          </a:xfrm>
          <a:noFill/>
        </p:spPr>
        <p:txBody>
          <a:bodyPr>
            <a:normAutofit/>
          </a:bodyPr>
          <a:lstStyle/>
          <a:p>
            <a:pPr algn="l"/>
            <a:r>
              <a:rPr lang="en-US" sz="5400" b="1" dirty="0">
                <a:solidFill>
                  <a:srgbClr val="FF0000"/>
                </a:solidFill>
              </a:rPr>
              <a:t>Module </a:t>
            </a:r>
            <a:r>
              <a:rPr lang="en-US" sz="5400" dirty="0">
                <a:solidFill>
                  <a:srgbClr val="FF0000"/>
                </a:solidFill>
              </a:rPr>
              <a:t>1</a:t>
            </a:r>
            <a:r>
              <a:rPr lang="en-US" sz="5400" b="1" dirty="0">
                <a:solidFill>
                  <a:schemeClr val="bg1"/>
                </a:solidFill>
              </a:rPr>
              <a:t>		</a:t>
            </a:r>
          </a:p>
        </p:txBody>
      </p:sp>
    </p:spTree>
    <p:extLst>
      <p:ext uri="{BB962C8B-B14F-4D97-AF65-F5344CB8AC3E}">
        <p14:creationId xmlns:p14="http://schemas.microsoft.com/office/powerpoint/2010/main" val="138287796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56" name="Rectangle 84">
            <a:extLst>
              <a:ext uri="{FF2B5EF4-FFF2-40B4-BE49-F238E27FC236}">
                <a16:creationId xmlns:a16="http://schemas.microsoft.com/office/drawing/2014/main" id="{63F5877B-98C7-49DD-83AB-0F6F57CB65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Marshal Peng Dehuai of Chinese Red Army. October 1955.">
            <a:extLst>
              <a:ext uri="{FF2B5EF4-FFF2-40B4-BE49-F238E27FC236}">
                <a16:creationId xmlns:a16="http://schemas.microsoft.com/office/drawing/2014/main" id="{1A0DE422-6D1A-4E55-9029-3EE57DEE6E9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9" r="3811"/>
          <a:stretch/>
        </p:blipFill>
        <p:spPr bwMode="auto">
          <a:xfrm>
            <a:off x="7364078" y="-18"/>
            <a:ext cx="4827922" cy="6857999"/>
          </a:xfrm>
          <a:custGeom>
            <a:avLst/>
            <a:gdLst/>
            <a:ahLst/>
            <a:cxnLst/>
            <a:rect l="l" t="t" r="r" b="b"/>
            <a:pathLst>
              <a:path w="4827922" h="6858000">
                <a:moveTo>
                  <a:pt x="4441" y="0"/>
                </a:moveTo>
                <a:lnTo>
                  <a:pt x="4827922" y="0"/>
                </a:lnTo>
                <a:lnTo>
                  <a:pt x="4827922" y="6858000"/>
                </a:lnTo>
                <a:lnTo>
                  <a:pt x="0" y="6858000"/>
                </a:lnTo>
                <a:lnTo>
                  <a:pt x="106674" y="6638378"/>
                </a:lnTo>
                <a:cubicBezTo>
                  <a:pt x="530028" y="5720938"/>
                  <a:pt x="777229" y="4614948"/>
                  <a:pt x="777229" y="3424428"/>
                </a:cubicBezTo>
                <a:cubicBezTo>
                  <a:pt x="777229" y="2233909"/>
                  <a:pt x="530028" y="1127919"/>
                  <a:pt x="106674" y="210478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4" descr="On July 24 During The &quot;Great Leap Forward&quot; Campaign, Chinese Peasant Women Belonging To A Cooperative In The Soochow Region Admire Their Irrigation...">
            <a:extLst>
              <a:ext uri="{FF2B5EF4-FFF2-40B4-BE49-F238E27FC236}">
                <a16:creationId xmlns:a16="http://schemas.microsoft.com/office/drawing/2014/main" id="{7580A028-E4E4-47A8-8D53-6D31F02244B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889" r="21066" b="-1"/>
          <a:stretch/>
        </p:blipFill>
        <p:spPr bwMode="auto">
          <a:xfrm>
            <a:off x="3119360" y="18"/>
            <a:ext cx="4966290" cy="6857999"/>
          </a:xfrm>
          <a:custGeom>
            <a:avLst/>
            <a:gdLst/>
            <a:ahLst/>
            <a:cxnLst/>
            <a:rect l="l" t="t" r="r" b="b"/>
            <a:pathLst>
              <a:path w="4966290" h="6857999">
                <a:moveTo>
                  <a:pt x="0" y="0"/>
                </a:moveTo>
                <a:lnTo>
                  <a:pt x="4188230" y="0"/>
                </a:lnTo>
                <a:lnTo>
                  <a:pt x="4295735" y="210478"/>
                </a:lnTo>
                <a:cubicBezTo>
                  <a:pt x="4719089" y="1127919"/>
                  <a:pt x="4966290" y="2233909"/>
                  <a:pt x="4966290" y="3424428"/>
                </a:cubicBezTo>
                <a:cubicBezTo>
                  <a:pt x="4966290" y="4614948"/>
                  <a:pt x="4719089" y="5720938"/>
                  <a:pt x="4295735" y="6638378"/>
                </a:cubicBezTo>
                <a:lnTo>
                  <a:pt x="4183560" y="6857999"/>
                </a:lnTo>
                <a:lnTo>
                  <a:pt x="53039" y="6857999"/>
                </a:lnTo>
                <a:lnTo>
                  <a:pt x="132047" y="6695338"/>
                </a:lnTo>
                <a:cubicBezTo>
                  <a:pt x="555401" y="5777898"/>
                  <a:pt x="802602" y="4671908"/>
                  <a:pt x="802602" y="3481388"/>
                </a:cubicBezTo>
                <a:cubicBezTo>
                  <a:pt x="802602" y="2191659"/>
                  <a:pt x="512484" y="1001134"/>
                  <a:pt x="22579" y="42066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 useBgFill="1">
        <p:nvSpPr>
          <p:cNvPr id="1057" name="Freeform: Shape 86">
            <a:extLst>
              <a:ext uri="{FF2B5EF4-FFF2-40B4-BE49-F238E27FC236}">
                <a16:creationId xmlns:a16="http://schemas.microsoft.com/office/drawing/2014/main" id="{4EA91930-66BC-4C41-B4F5-C31EB216F6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945815" cy="6858000"/>
          </a:xfrm>
          <a:custGeom>
            <a:avLst/>
            <a:gdLst>
              <a:gd name="connsiteX0" fmla="*/ 0 w 3945815"/>
              <a:gd name="connsiteY0" fmla="*/ 0 h 6858000"/>
              <a:gd name="connsiteX1" fmla="*/ 3138662 w 3945815"/>
              <a:gd name="connsiteY1" fmla="*/ 0 h 6858000"/>
              <a:gd name="connsiteX2" fmla="*/ 3275260 w 3945815"/>
              <a:gd name="connsiteY2" fmla="*/ 267438 h 6858000"/>
              <a:gd name="connsiteX3" fmla="*/ 3945815 w 3945815"/>
              <a:gd name="connsiteY3" fmla="*/ 3481388 h 6858000"/>
              <a:gd name="connsiteX4" fmla="*/ 3275260 w 3945815"/>
              <a:gd name="connsiteY4" fmla="*/ 6695338 h 6858000"/>
              <a:gd name="connsiteX5" fmla="*/ 3192177 w 3945815"/>
              <a:gd name="connsiteY5" fmla="*/ 6858000 h 6858000"/>
              <a:gd name="connsiteX6" fmla="*/ 0 w 3945815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945815" h="6858000">
                <a:moveTo>
                  <a:pt x="0" y="0"/>
                </a:moveTo>
                <a:lnTo>
                  <a:pt x="3138662" y="0"/>
                </a:lnTo>
                <a:lnTo>
                  <a:pt x="3275260" y="267438"/>
                </a:lnTo>
                <a:cubicBezTo>
                  <a:pt x="3698614" y="1184879"/>
                  <a:pt x="3945815" y="2290869"/>
                  <a:pt x="3945815" y="3481388"/>
                </a:cubicBezTo>
                <a:cubicBezTo>
                  <a:pt x="3945815" y="4671908"/>
                  <a:pt x="3698614" y="5777898"/>
                  <a:pt x="3275260" y="6695338"/>
                </a:cubicBezTo>
                <a:lnTo>
                  <a:pt x="3192177" y="6858000"/>
                </a:lnTo>
                <a:lnTo>
                  <a:pt x="0" y="6858000"/>
                </a:lnTo>
                <a:close/>
              </a:path>
            </a:pathLst>
          </a:cu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algn="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058" name="Freeform: Shape 88">
            <a:extLst>
              <a:ext uri="{FF2B5EF4-FFF2-40B4-BE49-F238E27FC236}">
                <a16:creationId xmlns:a16="http://schemas.microsoft.com/office/drawing/2014/main" id="{6313CF8F-B436-401E-9575-DE0F8E8B5B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936670" cy="6858000"/>
          </a:xfrm>
          <a:custGeom>
            <a:avLst/>
            <a:gdLst>
              <a:gd name="connsiteX0" fmla="*/ 0 w 3936670"/>
              <a:gd name="connsiteY0" fmla="*/ 0 h 6858000"/>
              <a:gd name="connsiteX1" fmla="*/ 3129517 w 3936670"/>
              <a:gd name="connsiteY1" fmla="*/ 0 h 6858000"/>
              <a:gd name="connsiteX2" fmla="*/ 3266115 w 3936670"/>
              <a:gd name="connsiteY2" fmla="*/ 267438 h 6858000"/>
              <a:gd name="connsiteX3" fmla="*/ 3936670 w 3936670"/>
              <a:gd name="connsiteY3" fmla="*/ 3481388 h 6858000"/>
              <a:gd name="connsiteX4" fmla="*/ 3266115 w 3936670"/>
              <a:gd name="connsiteY4" fmla="*/ 6695338 h 6858000"/>
              <a:gd name="connsiteX5" fmla="*/ 3183032 w 3936670"/>
              <a:gd name="connsiteY5" fmla="*/ 6858000 h 6858000"/>
              <a:gd name="connsiteX6" fmla="*/ 0 w 3936670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936670" h="6858000">
                <a:moveTo>
                  <a:pt x="0" y="0"/>
                </a:moveTo>
                <a:lnTo>
                  <a:pt x="3129517" y="0"/>
                </a:lnTo>
                <a:lnTo>
                  <a:pt x="3266115" y="267438"/>
                </a:lnTo>
                <a:cubicBezTo>
                  <a:pt x="3689469" y="1184879"/>
                  <a:pt x="3936670" y="2290869"/>
                  <a:pt x="3936670" y="3481388"/>
                </a:cubicBezTo>
                <a:cubicBezTo>
                  <a:pt x="3936670" y="4671908"/>
                  <a:pt x="3689469" y="5777898"/>
                  <a:pt x="3266115" y="6695338"/>
                </a:cubicBezTo>
                <a:lnTo>
                  <a:pt x="3183032" y="6858000"/>
                </a:lnTo>
                <a:lnTo>
                  <a:pt x="0" y="6858000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431057C-976A-4A50-B73A-42A6D1D8A4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5274" y="681038"/>
            <a:ext cx="2804504" cy="1325563"/>
          </a:xfrm>
        </p:spPr>
        <p:txBody>
          <a:bodyPr anchor="ctr">
            <a:normAutofit/>
          </a:bodyPr>
          <a:lstStyle/>
          <a:p>
            <a:r>
              <a:rPr lang="en-US" sz="2800" dirty="0">
                <a:solidFill>
                  <a:schemeClr val="bg2"/>
                </a:solidFill>
              </a:rPr>
              <a:t>The Lushan Plenum (1959)</a:t>
            </a:r>
          </a:p>
        </p:txBody>
      </p:sp>
      <p:sp>
        <p:nvSpPr>
          <p:cNvPr id="1059" name="Rectangle 90">
            <a:extLst>
              <a:ext uri="{FF2B5EF4-FFF2-40B4-BE49-F238E27FC236}">
                <a16:creationId xmlns:a16="http://schemas.microsoft.com/office/drawing/2014/main" id="{2A38CFE9-C30A-4551-ACCB-D5808FBC39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016867"/>
            <a:ext cx="128016" cy="65390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60" name="Rectangle 92">
            <a:extLst>
              <a:ext uri="{FF2B5EF4-FFF2-40B4-BE49-F238E27FC236}">
                <a16:creationId xmlns:a16="http://schemas.microsoft.com/office/drawing/2014/main" id="{67EF550F-47CE-4FB2-9DAC-12AD835C83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38912" y="2089941"/>
            <a:ext cx="2834640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40" name="Content Placeholder 2">
            <a:extLst>
              <a:ext uri="{FF2B5EF4-FFF2-40B4-BE49-F238E27FC236}">
                <a16:creationId xmlns:a16="http://schemas.microsoft.com/office/drawing/2014/main" id="{B7CAF766-3A6D-4C2F-994A-C16DF8B53B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5274" y="2258171"/>
            <a:ext cx="2804504" cy="3918792"/>
          </a:xfrm>
        </p:spPr>
        <p:txBody>
          <a:bodyPr>
            <a:normAutofit/>
          </a:bodyPr>
          <a:lstStyle/>
          <a:p>
            <a:r>
              <a:rPr lang="en-US" sz="1800" dirty="0">
                <a:solidFill>
                  <a:schemeClr val="bg2"/>
                </a:solidFill>
              </a:rPr>
              <a:t>Peng </a:t>
            </a:r>
            <a:r>
              <a:rPr lang="en-US" sz="1800" dirty="0" err="1">
                <a:solidFill>
                  <a:schemeClr val="bg2"/>
                </a:solidFill>
              </a:rPr>
              <a:t>Dehuai</a:t>
            </a:r>
            <a:endParaRPr lang="en-US" sz="1800" dirty="0">
              <a:solidFill>
                <a:schemeClr val="bg2"/>
              </a:solidFill>
            </a:endParaRPr>
          </a:p>
          <a:p>
            <a:pPr lvl="1"/>
            <a:r>
              <a:rPr lang="en-US" sz="1400" dirty="0">
                <a:solidFill>
                  <a:schemeClr val="bg2"/>
                </a:solidFill>
              </a:rPr>
              <a:t>Long time communist general and leader of Chinese forces during the Korean War (1950-1953). </a:t>
            </a:r>
          </a:p>
          <a:p>
            <a:pPr lvl="1"/>
            <a:r>
              <a:rPr lang="en-US" sz="1400" dirty="0">
                <a:solidFill>
                  <a:schemeClr val="bg2"/>
                </a:solidFill>
              </a:rPr>
              <a:t>Penned a letter critical of Mao’s Great Leap Forward. In it, he warned of a growing </a:t>
            </a:r>
            <a:r>
              <a:rPr lang="en-US" sz="1400" dirty="0" err="1">
                <a:solidFill>
                  <a:schemeClr val="bg2"/>
                </a:solidFill>
              </a:rPr>
              <a:t>catastrophy</a:t>
            </a:r>
            <a:r>
              <a:rPr lang="en-US" sz="1400" dirty="0">
                <a:solidFill>
                  <a:schemeClr val="bg2"/>
                </a:solidFill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5184250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5" name="Rectangle 74">
            <a:extLst>
              <a:ext uri="{FF2B5EF4-FFF2-40B4-BE49-F238E27FC236}">
                <a16:creationId xmlns:a16="http://schemas.microsoft.com/office/drawing/2014/main" id="{9AA72BD9-2C5A-4EDC-931F-5AA08EACA0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8" name="Picture 4" descr="Picture taken on May 1962 showing Chinese refugees queuing for a meal at Hong Kong. - During the famine caused by &quot;The Great Leap Forward&quot; Chinese...">
            <a:extLst>
              <a:ext uri="{FF2B5EF4-FFF2-40B4-BE49-F238E27FC236}">
                <a16:creationId xmlns:a16="http://schemas.microsoft.com/office/drawing/2014/main" id="{0EE89ACC-B0E5-4744-B9C4-46335D3D045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000" r="3405" b="-1"/>
          <a:stretch/>
        </p:blipFill>
        <p:spPr bwMode="auto">
          <a:xfrm>
            <a:off x="3522468" y="10"/>
            <a:ext cx="8669532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7" name="Rectangle 76">
            <a:extLst>
              <a:ext uri="{FF2B5EF4-FFF2-40B4-BE49-F238E27FC236}">
                <a16:creationId xmlns:a16="http://schemas.microsoft.com/office/drawing/2014/main" id="{8A6DB0E6-E65F-4229-A5A0-2500203B6C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8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86EA429-733E-453C-BC58-428F052890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094" y="1161288"/>
            <a:ext cx="3438144" cy="1124712"/>
          </a:xfrm>
        </p:spPr>
        <p:txBody>
          <a:bodyPr anchor="b">
            <a:normAutofit fontScale="90000"/>
          </a:bodyPr>
          <a:lstStyle/>
          <a:p>
            <a:r>
              <a:rPr lang="en-US" sz="2800" dirty="0"/>
              <a:t>The Results of the Great Leap Forward (1960-1962)</a:t>
            </a:r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55D4142C-5077-457F-A6AD-3FECFDB396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662559" y="605790"/>
            <a:ext cx="73152" cy="5486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7A5F0580-5EE9-419F-96EE-B6529EF6E7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8244" y="2443480"/>
            <a:ext cx="3300984" cy="18288"/>
          </a:xfrm>
          <a:prstGeom prst="rect">
            <a:avLst/>
          </a:prstGeom>
          <a:solidFill>
            <a:schemeClr val="tx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32" name="Content Placeholder 1031">
            <a:extLst>
              <a:ext uri="{FF2B5EF4-FFF2-40B4-BE49-F238E27FC236}">
                <a16:creationId xmlns:a16="http://schemas.microsoft.com/office/drawing/2014/main" id="{566A5F74-4654-4EC5-B981-081E6F9293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1094" y="2530601"/>
            <a:ext cx="3438906" cy="4070223"/>
          </a:xfrm>
        </p:spPr>
        <p:txBody>
          <a:bodyPr anchor="t">
            <a:normAutofit lnSpcReduction="10000"/>
          </a:bodyPr>
          <a:lstStyle/>
          <a:p>
            <a:r>
              <a:rPr lang="en-US" sz="1700" dirty="0"/>
              <a:t>Natural Disasters </a:t>
            </a:r>
          </a:p>
          <a:p>
            <a:pPr lvl="1"/>
            <a:r>
              <a:rPr lang="en-US" sz="1300" dirty="0"/>
              <a:t>Severe Flooding </a:t>
            </a:r>
          </a:p>
          <a:p>
            <a:r>
              <a:rPr lang="en-US" sz="1700" dirty="0"/>
              <a:t>The Sino-Soviet Split</a:t>
            </a:r>
          </a:p>
          <a:p>
            <a:pPr lvl="1"/>
            <a:r>
              <a:rPr lang="en-US" sz="1300" dirty="0"/>
              <a:t>China and the Soviet Union dispute over ideology</a:t>
            </a:r>
          </a:p>
          <a:p>
            <a:pPr lvl="1"/>
            <a:r>
              <a:rPr lang="en-US" sz="1300" dirty="0"/>
              <a:t>The Soviet Union recalls its 1,400 scientist and industrial specialist</a:t>
            </a:r>
          </a:p>
          <a:p>
            <a:r>
              <a:rPr lang="en-US" sz="1700" dirty="0"/>
              <a:t>Agricultural woes </a:t>
            </a:r>
          </a:p>
          <a:p>
            <a:pPr lvl="1"/>
            <a:r>
              <a:rPr lang="en-US" sz="1300" dirty="0"/>
              <a:t>Grain output 1958 (200,000,000 tons) vs. Grain output 1960 (144,000,000 tons)</a:t>
            </a:r>
          </a:p>
          <a:p>
            <a:r>
              <a:rPr lang="en-US" sz="1700" dirty="0"/>
              <a:t>Crushing Famine</a:t>
            </a:r>
          </a:p>
          <a:p>
            <a:pPr lvl="1"/>
            <a:r>
              <a:rPr lang="en-US" sz="1300" dirty="0"/>
              <a:t>15,000,000 to 30,000,000 Famine related deaths between 1959-1961</a:t>
            </a:r>
          </a:p>
        </p:txBody>
      </p:sp>
    </p:spTree>
    <p:extLst>
      <p:ext uri="{BB962C8B-B14F-4D97-AF65-F5344CB8AC3E}">
        <p14:creationId xmlns:p14="http://schemas.microsoft.com/office/powerpoint/2010/main" val="158096307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64" name="Rectangle 82">
            <a:extLst>
              <a:ext uri="{FF2B5EF4-FFF2-40B4-BE49-F238E27FC236}">
                <a16:creationId xmlns:a16="http://schemas.microsoft.com/office/drawing/2014/main" id="{71A784BF-09DB-448D-99FC-B49DFC6605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065" name="Rectangle 84">
            <a:extLst>
              <a:ext uri="{FF2B5EF4-FFF2-40B4-BE49-F238E27FC236}">
                <a16:creationId xmlns:a16="http://schemas.microsoft.com/office/drawing/2014/main" id="{917859B3-4C91-478D-929D-BB6433F908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4416" y="4218905"/>
            <a:ext cx="11167447" cy="2089317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2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60C2145-C058-41B7-8BC9-C337645C80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435052"/>
            <a:ext cx="3093720" cy="1645920"/>
          </a:xfrm>
        </p:spPr>
        <p:txBody>
          <a:bodyPr>
            <a:normAutofit/>
          </a:bodyPr>
          <a:lstStyle/>
          <a:p>
            <a:r>
              <a:rPr lang="en-US" sz="2600" dirty="0">
                <a:solidFill>
                  <a:schemeClr val="bg2"/>
                </a:solidFill>
              </a:rPr>
              <a:t>Mao Sidelined	</a:t>
            </a:r>
          </a:p>
        </p:txBody>
      </p:sp>
      <p:pic>
        <p:nvPicPr>
          <p:cNvPr id="4" name="Picture 4" descr="Liu Shaoqi , President of the People's Republic of China, attends a rally in Tiananmen Square, Beijing, to support the Vietnamese people in their...">
            <a:extLst>
              <a:ext uri="{FF2B5EF4-FFF2-40B4-BE49-F238E27FC236}">
                <a16:creationId xmlns:a16="http://schemas.microsoft.com/office/drawing/2014/main" id="{DCB328BF-6E79-46E9-AEF9-961EBB0EB2D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872"/>
          <a:stretch/>
        </p:blipFill>
        <p:spPr bwMode="auto">
          <a:xfrm>
            <a:off x="20" y="-6"/>
            <a:ext cx="3931900" cy="4005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Mao-Tse Tung , Chairman of Communist Party in China. Photograph.">
            <a:extLst>
              <a:ext uri="{FF2B5EF4-FFF2-40B4-BE49-F238E27FC236}">
                <a16:creationId xmlns:a16="http://schemas.microsoft.com/office/drawing/2014/main" id="{F019CA22-CD47-41AB-A3AB-3285095B7D4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28" r="4" b="20106"/>
          <a:stretch/>
        </p:blipFill>
        <p:spPr bwMode="auto">
          <a:xfrm>
            <a:off x="4130040" y="6"/>
            <a:ext cx="3931920" cy="40050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6" descr="China: Portrait of Deng Xiaoping, one of the figures in the struggle for power in China.">
            <a:extLst>
              <a:ext uri="{FF2B5EF4-FFF2-40B4-BE49-F238E27FC236}">
                <a16:creationId xmlns:a16="http://schemas.microsoft.com/office/drawing/2014/main" id="{E36F3107-8104-42B7-926F-4D4593E346A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321" r="-3" b="24194"/>
          <a:stretch/>
        </p:blipFill>
        <p:spPr bwMode="auto">
          <a:xfrm>
            <a:off x="8260080" y="-1"/>
            <a:ext cx="3931920" cy="4005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66" name="Rectangle 86">
            <a:extLst>
              <a:ext uri="{FF2B5EF4-FFF2-40B4-BE49-F238E27FC236}">
                <a16:creationId xmlns:a16="http://schemas.microsoft.com/office/drawing/2014/main" id="{6283FBD2-A663-469F-855C-06D86E3C11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0408" y="4911519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67" name="Rectangle 88">
            <a:extLst>
              <a:ext uri="{FF2B5EF4-FFF2-40B4-BE49-F238E27FC236}">
                <a16:creationId xmlns:a16="http://schemas.microsoft.com/office/drawing/2014/main" id="{8A1279FC-7441-4E55-B082-2774E63164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3403092" y="5258990"/>
            <a:ext cx="1463040" cy="9144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62" name="Content Placeholder 2">
            <a:extLst>
              <a:ext uri="{FF2B5EF4-FFF2-40B4-BE49-F238E27FC236}">
                <a16:creationId xmlns:a16="http://schemas.microsoft.com/office/drawing/2014/main" id="{7C3E4053-CA5E-41EC-93F5-533D2FE0CC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80266" y="4435052"/>
            <a:ext cx="7104188" cy="1645920"/>
          </a:xfrm>
        </p:spPr>
        <p:txBody>
          <a:bodyPr anchor="ctr">
            <a:normAutofit/>
          </a:bodyPr>
          <a:lstStyle/>
          <a:p>
            <a:r>
              <a:rPr lang="en-US" sz="1800" dirty="0">
                <a:solidFill>
                  <a:schemeClr val="bg2"/>
                </a:solidFill>
              </a:rPr>
              <a:t>Between 1960-1965, Mao complained he was treated like a “dead ancestor.” </a:t>
            </a:r>
          </a:p>
          <a:p>
            <a:r>
              <a:rPr lang="en-US" sz="1800" dirty="0">
                <a:solidFill>
                  <a:schemeClr val="bg2"/>
                </a:solidFill>
              </a:rPr>
              <a:t>Mao was Chairman of the CCP but could not set party policy. </a:t>
            </a:r>
          </a:p>
          <a:p>
            <a:r>
              <a:rPr lang="en-US" sz="1800" dirty="0">
                <a:solidFill>
                  <a:schemeClr val="bg2"/>
                </a:solidFill>
              </a:rPr>
              <a:t>Liu Shaoqi &amp; Deng Xiaoping (among others) guided the party.</a:t>
            </a:r>
          </a:p>
        </p:txBody>
      </p:sp>
    </p:spTree>
    <p:extLst>
      <p:ext uri="{BB962C8B-B14F-4D97-AF65-F5344CB8AC3E}">
        <p14:creationId xmlns:p14="http://schemas.microsoft.com/office/powerpoint/2010/main" val="8845208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F94AA2BD-2E3F-4B1D-8127-5744B81153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890A09C-3270-4F11-AB45-DD7ACFA9B6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1480" y="987552"/>
            <a:ext cx="4485861" cy="1088136"/>
          </a:xfrm>
        </p:spPr>
        <p:txBody>
          <a:bodyPr anchor="b">
            <a:normAutofit/>
          </a:bodyPr>
          <a:lstStyle/>
          <a:p>
            <a:r>
              <a:rPr lang="en-US" sz="3400" dirty="0"/>
              <a:t>Competing Views of “New” China.</a:t>
            </a: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4BD02261-2DC8-4AA8-9E16-7751AE8924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649223" y="387939"/>
            <a:ext cx="73152" cy="5486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3D752CF2-2291-40B5-B462-C17B174C10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11480" y="2286000"/>
            <a:ext cx="4389120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2D7086-C627-43AF-A6DE-2024A90233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1479" y="2688336"/>
            <a:ext cx="4498848" cy="3584448"/>
          </a:xfrm>
        </p:spPr>
        <p:txBody>
          <a:bodyPr anchor="t">
            <a:normAutofit/>
          </a:bodyPr>
          <a:lstStyle/>
          <a:p>
            <a:r>
              <a:rPr lang="en-US" sz="1700" dirty="0"/>
              <a:t>Mao’s Revolutionary Model vs. the Soviet Model</a:t>
            </a:r>
          </a:p>
          <a:p>
            <a:pPr lvl="1"/>
            <a:r>
              <a:rPr lang="en-US" sz="1300" dirty="0"/>
              <a:t>Mao believed that the revolutionary spirit could overcome China’s poverty. </a:t>
            </a:r>
          </a:p>
          <a:p>
            <a:pPr lvl="1"/>
            <a:r>
              <a:rPr lang="en-US" sz="1300" dirty="0"/>
              <a:t>Liu Shaoqi wanted to build up China government and heavy industries to guide China into the future. </a:t>
            </a:r>
          </a:p>
          <a:p>
            <a:r>
              <a:rPr lang="en-US" sz="1700" dirty="0"/>
              <a:t>Question Review</a:t>
            </a:r>
          </a:p>
          <a:p>
            <a:pPr lvl="1"/>
            <a:r>
              <a:rPr lang="en-US" sz="1300" dirty="0"/>
              <a:t>Was Mao Zedong a dictator?</a:t>
            </a:r>
          </a:p>
          <a:p>
            <a:pPr lvl="2"/>
            <a:r>
              <a:rPr lang="en-US" sz="1000" b="0" i="0" dirty="0">
                <a:effectLst/>
                <a:latin typeface="Open Sans"/>
              </a:rPr>
              <a:t>a form of government in which absolute power is concentrated in a dictator or a small </a:t>
            </a:r>
            <a:r>
              <a:rPr lang="en-US" sz="1000" b="0" i="0" u="none" strike="noStrike" dirty="0">
                <a:effectLst/>
                <a:latin typeface="Open Sans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clique</a:t>
            </a:r>
            <a:r>
              <a:rPr lang="en-US" sz="1000" b="0" i="0" u="none" strike="noStrike" dirty="0">
                <a:effectLst/>
                <a:latin typeface="Open Sans"/>
              </a:rPr>
              <a:t>.</a:t>
            </a:r>
            <a:endParaRPr lang="en-US" sz="1100" dirty="0"/>
          </a:p>
          <a:p>
            <a:pPr lvl="1"/>
            <a:r>
              <a:rPr lang="en-US" sz="1300" dirty="0"/>
              <a:t>How were events in the Soviet Union connected to the Cultural Revolution?</a:t>
            </a:r>
          </a:p>
          <a:p>
            <a:endParaRPr lang="en-US" sz="1700" dirty="0"/>
          </a:p>
        </p:txBody>
      </p:sp>
      <p:pic>
        <p:nvPicPr>
          <p:cNvPr id="3074" name="Picture 2" descr="Billboard advertising the new Mercury car.">
            <a:extLst>
              <a:ext uri="{FF2B5EF4-FFF2-40B4-BE49-F238E27FC236}">
                <a16:creationId xmlns:a16="http://schemas.microsoft.com/office/drawing/2014/main" id="{A1C3F13B-00AD-43EB-B2D1-02E83F8BDC0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55" r="2181" b="1"/>
          <a:stretch/>
        </p:blipFill>
        <p:spPr bwMode="auto">
          <a:xfrm>
            <a:off x="5308052" y="10"/>
            <a:ext cx="6883948" cy="6857990"/>
          </a:xfrm>
          <a:custGeom>
            <a:avLst/>
            <a:gdLst/>
            <a:ahLst/>
            <a:cxnLst/>
            <a:rect l="l" t="t" r="r" b="b"/>
            <a:pathLst>
              <a:path w="6883948" h="6858000">
                <a:moveTo>
                  <a:pt x="365648" y="0"/>
                </a:moveTo>
                <a:lnTo>
                  <a:pt x="6883948" y="0"/>
                </a:lnTo>
                <a:lnTo>
                  <a:pt x="6883948" y="6858000"/>
                </a:lnTo>
                <a:lnTo>
                  <a:pt x="365648" y="6858000"/>
                </a:lnTo>
                <a:lnTo>
                  <a:pt x="360213" y="6835050"/>
                </a:lnTo>
                <a:cubicBezTo>
                  <a:pt x="128263" y="5788167"/>
                  <a:pt x="0" y="4637179"/>
                  <a:pt x="0" y="3429001"/>
                </a:cubicBezTo>
                <a:cubicBezTo>
                  <a:pt x="0" y="2220824"/>
                  <a:pt x="128263" y="1069835"/>
                  <a:pt x="360213" y="22952"/>
                </a:cubicBezTo>
                <a:close/>
              </a:path>
            </a:pathLst>
          </a:custGeom>
          <a:noFill/>
          <a:effectLst>
            <a:outerShdw blurRad="50800" dist="38100" dir="10800000" algn="r" rotWithShape="0">
              <a:schemeClr val="bg1">
                <a:lumMod val="85000"/>
                <a:alpha val="3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30794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52" name="Rectangle 72">
            <a:extLst>
              <a:ext uri="{FF2B5EF4-FFF2-40B4-BE49-F238E27FC236}">
                <a16:creationId xmlns:a16="http://schemas.microsoft.com/office/drawing/2014/main" id="{9AA72BD9-2C5A-4EDC-931F-5AA08EACA0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0" name="Picture 2" descr="Mass demonstration on China's National Day, October 1, outside the Gate of Heavenly Peace, Tiananmen, during the Cultural Revolution of the late...">
            <a:extLst>
              <a:ext uri="{FF2B5EF4-FFF2-40B4-BE49-F238E27FC236}">
                <a16:creationId xmlns:a16="http://schemas.microsoft.com/office/drawing/2014/main" id="{09DC0E4C-8BD3-4809-8327-52F78644F3D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44" r="393" b="1"/>
          <a:stretch/>
        </p:blipFill>
        <p:spPr bwMode="auto">
          <a:xfrm>
            <a:off x="3522468" y="10"/>
            <a:ext cx="8669532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3" name="Rectangle 74">
            <a:extLst>
              <a:ext uri="{FF2B5EF4-FFF2-40B4-BE49-F238E27FC236}">
                <a16:creationId xmlns:a16="http://schemas.microsoft.com/office/drawing/2014/main" id="{8A6DB0E6-E65F-4229-A5A0-2500203B6C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8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048CE83-8DBA-4A47-A8B4-B54D84B47C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094" y="1161288"/>
            <a:ext cx="3438144" cy="1124712"/>
          </a:xfrm>
        </p:spPr>
        <p:txBody>
          <a:bodyPr anchor="b">
            <a:normAutofit/>
          </a:bodyPr>
          <a:lstStyle/>
          <a:p>
            <a:r>
              <a:rPr lang="en-US" sz="2800" dirty="0"/>
              <a:t>Major Questions:</a:t>
            </a:r>
          </a:p>
        </p:txBody>
      </p:sp>
      <p:sp>
        <p:nvSpPr>
          <p:cNvPr id="2055" name="Rectangle 76">
            <a:extLst>
              <a:ext uri="{FF2B5EF4-FFF2-40B4-BE49-F238E27FC236}">
                <a16:creationId xmlns:a16="http://schemas.microsoft.com/office/drawing/2014/main" id="{55D4142C-5077-457F-A6AD-3FECFDB396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662559" y="605790"/>
            <a:ext cx="73152" cy="5486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56" name="Rectangle 78">
            <a:extLst>
              <a:ext uri="{FF2B5EF4-FFF2-40B4-BE49-F238E27FC236}">
                <a16:creationId xmlns:a16="http://schemas.microsoft.com/office/drawing/2014/main" id="{7A5F0580-5EE9-419F-96EE-B6529EF6E7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8244" y="2443480"/>
            <a:ext cx="3300984" cy="18288"/>
          </a:xfrm>
          <a:prstGeom prst="rect">
            <a:avLst/>
          </a:prstGeom>
          <a:solidFill>
            <a:schemeClr val="tx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54" name="Content Placeholder 2053">
            <a:extLst>
              <a:ext uri="{FF2B5EF4-FFF2-40B4-BE49-F238E27FC236}">
                <a16:creationId xmlns:a16="http://schemas.microsoft.com/office/drawing/2014/main" id="{C1886774-9456-4801-AF12-AE465279B8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1094" y="2718054"/>
            <a:ext cx="3438906" cy="3207258"/>
          </a:xfrm>
        </p:spPr>
        <p:txBody>
          <a:bodyPr anchor="t">
            <a:normAutofit/>
          </a:bodyPr>
          <a:lstStyle/>
          <a:p>
            <a:r>
              <a:rPr lang="en-US" sz="1700" dirty="0"/>
              <a:t>What was the Cultural Revolution?</a:t>
            </a:r>
          </a:p>
          <a:p>
            <a:r>
              <a:rPr lang="en-US" sz="1700" dirty="0"/>
              <a:t>Who was responsible for the Cultural Revolution?</a:t>
            </a:r>
          </a:p>
          <a:p>
            <a:r>
              <a:rPr lang="en-US" sz="1700" dirty="0"/>
              <a:t>What were the origins of the Cultural Revolution?</a:t>
            </a:r>
          </a:p>
          <a:p>
            <a:r>
              <a:rPr lang="en-US" sz="1700" dirty="0"/>
              <a:t>What were the long-term consequences of the Cultural Revolution?</a:t>
            </a:r>
          </a:p>
        </p:txBody>
      </p:sp>
    </p:spTree>
    <p:extLst>
      <p:ext uri="{BB962C8B-B14F-4D97-AF65-F5344CB8AC3E}">
        <p14:creationId xmlns:p14="http://schemas.microsoft.com/office/powerpoint/2010/main" val="153091454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3" name="Rectangle 72">
            <a:extLst>
              <a:ext uri="{FF2B5EF4-FFF2-40B4-BE49-F238E27FC236}">
                <a16:creationId xmlns:a16="http://schemas.microsoft.com/office/drawing/2014/main" id="{9AA72BD9-2C5A-4EDC-931F-5AA08EACA0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74" name="Picture 2" descr="Mao Zedong portrait in a poster of 1934 when he was President of the Chinese Soviet Republic founded in Jiangxi province in 1931 and that had...">
            <a:extLst>
              <a:ext uri="{FF2B5EF4-FFF2-40B4-BE49-F238E27FC236}">
                <a16:creationId xmlns:a16="http://schemas.microsoft.com/office/drawing/2014/main" id="{9196B358-246D-4D3E-9DC3-F71EE3FEF8F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48" r="-1" b="29747"/>
          <a:stretch/>
        </p:blipFill>
        <p:spPr bwMode="auto">
          <a:xfrm>
            <a:off x="3522468" y="10"/>
            <a:ext cx="8669532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5" name="Rectangle 74">
            <a:extLst>
              <a:ext uri="{FF2B5EF4-FFF2-40B4-BE49-F238E27FC236}">
                <a16:creationId xmlns:a16="http://schemas.microsoft.com/office/drawing/2014/main" id="{8A6DB0E6-E65F-4229-A5A0-2500203B6C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8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70136A8-455B-46B4-8D05-1E46262620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094" y="1161288"/>
            <a:ext cx="3438144" cy="1124712"/>
          </a:xfrm>
        </p:spPr>
        <p:txBody>
          <a:bodyPr anchor="b">
            <a:normAutofit/>
          </a:bodyPr>
          <a:lstStyle/>
          <a:p>
            <a:r>
              <a:rPr lang="en-US" sz="2800" dirty="0"/>
              <a:t>Module 1 Question:</a:t>
            </a: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55D4142C-5077-457F-A6AD-3FECFDB396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662559" y="605790"/>
            <a:ext cx="73152" cy="5486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7A5F0580-5EE9-419F-96EE-B6529EF6E7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8244" y="2443480"/>
            <a:ext cx="3300984" cy="18288"/>
          </a:xfrm>
          <a:prstGeom prst="rect">
            <a:avLst/>
          </a:prstGeom>
          <a:solidFill>
            <a:schemeClr val="tx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078" name="Content Placeholder 3077">
            <a:extLst>
              <a:ext uri="{FF2B5EF4-FFF2-40B4-BE49-F238E27FC236}">
                <a16:creationId xmlns:a16="http://schemas.microsoft.com/office/drawing/2014/main" id="{B6FE7074-D112-4F55-A6FD-15E11174B1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1094" y="2718054"/>
            <a:ext cx="3438906" cy="3207258"/>
          </a:xfrm>
        </p:spPr>
        <p:txBody>
          <a:bodyPr anchor="t">
            <a:normAutofit/>
          </a:bodyPr>
          <a:lstStyle/>
          <a:p>
            <a:r>
              <a:rPr lang="en-US" sz="1700" dirty="0"/>
              <a:t>Was Mao Zedong a dictator?</a:t>
            </a:r>
          </a:p>
          <a:p>
            <a:pPr lvl="1"/>
            <a:r>
              <a:rPr lang="en-US" sz="1200" dirty="0">
                <a:latin typeface="Open Sans"/>
              </a:rPr>
              <a:t>A</a:t>
            </a:r>
            <a:r>
              <a:rPr lang="en-US" sz="1200" b="0" i="0" dirty="0">
                <a:effectLst/>
                <a:latin typeface="Open Sans"/>
              </a:rPr>
              <a:t> form of government in which absolute power is concentrated in a dictator or a small </a:t>
            </a:r>
            <a:r>
              <a:rPr lang="en-US" sz="1200" b="0" i="0" u="none" strike="noStrike" dirty="0">
                <a:effectLst/>
                <a:latin typeface="Open Sans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clique</a:t>
            </a:r>
            <a:r>
              <a:rPr lang="en-US" sz="1200" b="0" i="0" u="none" strike="noStrike" dirty="0">
                <a:effectLst/>
                <a:latin typeface="Open Sans"/>
              </a:rPr>
              <a:t>.</a:t>
            </a:r>
            <a:endParaRPr lang="en-US" sz="1300" dirty="0"/>
          </a:p>
          <a:p>
            <a:r>
              <a:rPr lang="en-US" sz="1700" dirty="0"/>
              <a:t>How were events in the Soviet Union connected to the Cultural Revolution?</a:t>
            </a:r>
          </a:p>
        </p:txBody>
      </p:sp>
    </p:spTree>
    <p:extLst>
      <p:ext uri="{BB962C8B-B14F-4D97-AF65-F5344CB8AC3E}">
        <p14:creationId xmlns:p14="http://schemas.microsoft.com/office/powerpoint/2010/main" val="43950283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" name="Rectangle 76">
            <a:extLst>
              <a:ext uri="{FF2B5EF4-FFF2-40B4-BE49-F238E27FC236}">
                <a16:creationId xmlns:a16="http://schemas.microsoft.com/office/drawing/2014/main" id="{8D06CE56-3881-4ADA-8CEF-D18B02C242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857544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50" name="Rectangle 78">
            <a:extLst>
              <a:ext uri="{FF2B5EF4-FFF2-40B4-BE49-F238E27FC236}">
                <a16:creationId xmlns:a16="http://schemas.microsoft.com/office/drawing/2014/main" id="{79F3C543-62EC-4433-9C93-A2CD8764E9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578652" y="4501201"/>
            <a:ext cx="1103469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051" name="Rectangle 80">
            <a:extLst>
              <a:ext uri="{FF2B5EF4-FFF2-40B4-BE49-F238E27FC236}">
                <a16:creationId xmlns:a16="http://schemas.microsoft.com/office/drawing/2014/main" id="{5A59F003-E00A-43F9-91DC-CC54E3B874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4" descr="Mao Zedong - Politician, China *26.12.1893-+ Chairman of the Communist Party of China ; Chairman of the CPPCC ; President of the People's Republic of...">
            <a:extLst>
              <a:ext uri="{FF2B5EF4-FFF2-40B4-BE49-F238E27FC236}">
                <a16:creationId xmlns:a16="http://schemas.microsoft.com/office/drawing/2014/main" id="{98F4DDF2-7404-41F8-902A-F07D53EDE47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6710"/>
          <a:stretch/>
        </p:blipFill>
        <p:spPr bwMode="auto">
          <a:xfrm>
            <a:off x="20" y="10"/>
            <a:ext cx="12191981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52" name="Rectangle 82">
            <a:extLst>
              <a:ext uri="{FF2B5EF4-FFF2-40B4-BE49-F238E27FC236}">
                <a16:creationId xmlns:a16="http://schemas.microsoft.com/office/drawing/2014/main" id="{D74A4382-E3AD-430A-9A1F-DFA3E0E77A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3799868" y="-1534136"/>
            <a:ext cx="4592270" cy="12192001"/>
          </a:xfrm>
          <a:prstGeom prst="rect">
            <a:avLst/>
          </a:prstGeom>
          <a:gradFill>
            <a:gsLst>
              <a:gs pos="35000">
                <a:schemeClr val="bg1">
                  <a:alpha val="46000"/>
                </a:schemeClr>
              </a:gs>
              <a:gs pos="21000">
                <a:schemeClr val="bg1">
                  <a:alpha val="30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>
                  <a:alpha val="90000"/>
                </a:schemeClr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794527C-700E-484B-A9AA-F5C92F92EE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4553" y="3091928"/>
            <a:ext cx="9078562" cy="238760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6600"/>
              <a:t>Module Theme:</a:t>
            </a:r>
          </a:p>
        </p:txBody>
      </p:sp>
      <p:sp>
        <p:nvSpPr>
          <p:cNvPr id="85" name="Rectangle: Rounded Corners 84">
            <a:extLst>
              <a:ext uri="{FF2B5EF4-FFF2-40B4-BE49-F238E27FC236}">
                <a16:creationId xmlns:a16="http://schemas.microsoft.com/office/drawing/2014/main" id="{79F40191-0F44-4FD1-82CC-ACB507C14B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575039"/>
            <a:ext cx="9785897" cy="685800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795F94-CB6F-4198-BC1E-84C3CE7C96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4553" y="5624945"/>
            <a:ext cx="9078562" cy="59297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>
              <a:buNone/>
            </a:pPr>
            <a:r>
              <a:rPr lang="en-US" sz="2800"/>
              <a:t>Competing Visions for China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38029583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28" name="Rectangle 136">
            <a:extLst>
              <a:ext uri="{FF2B5EF4-FFF2-40B4-BE49-F238E27FC236}">
                <a16:creationId xmlns:a16="http://schemas.microsoft.com/office/drawing/2014/main" id="{9AA72BD9-2C5A-4EDC-931F-5AA08EACA0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Chairman Mao Tse Tung announces the founding of the People's Republic of China. October 1, 1949. Peking , China.">
            <a:extLst>
              <a:ext uri="{FF2B5EF4-FFF2-40B4-BE49-F238E27FC236}">
                <a16:creationId xmlns:a16="http://schemas.microsoft.com/office/drawing/2014/main" id="{C83A2688-321F-4B0E-8DE4-604AF376CB9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862" r="-1" b="36610"/>
          <a:stretch/>
        </p:blipFill>
        <p:spPr bwMode="auto">
          <a:xfrm>
            <a:off x="3522468" y="10"/>
            <a:ext cx="8669532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9" name="Rectangle 138">
            <a:extLst>
              <a:ext uri="{FF2B5EF4-FFF2-40B4-BE49-F238E27FC236}">
                <a16:creationId xmlns:a16="http://schemas.microsoft.com/office/drawing/2014/main" id="{8A6DB0E6-E65F-4229-A5A0-2500203B6C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8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E761669-4D25-4D1D-B7F7-C3DDAC74A3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094" y="1161288"/>
            <a:ext cx="3438144" cy="1124712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r>
              <a:rPr lang="en-US" sz="2800" dirty="0"/>
              <a:t>Setting the Stage for the Cultural Revolution</a:t>
            </a:r>
          </a:p>
        </p:txBody>
      </p:sp>
      <p:sp>
        <p:nvSpPr>
          <p:cNvPr id="1031" name="Rectangle 140">
            <a:extLst>
              <a:ext uri="{FF2B5EF4-FFF2-40B4-BE49-F238E27FC236}">
                <a16:creationId xmlns:a16="http://schemas.microsoft.com/office/drawing/2014/main" id="{55D4142C-5077-457F-A6AD-3FECFDB396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662559" y="605790"/>
            <a:ext cx="73152" cy="5486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32" name="Rectangle 142">
            <a:extLst>
              <a:ext uri="{FF2B5EF4-FFF2-40B4-BE49-F238E27FC236}">
                <a16:creationId xmlns:a16="http://schemas.microsoft.com/office/drawing/2014/main" id="{7A5F0580-5EE9-419F-96EE-B6529EF6E7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8244" y="2443480"/>
            <a:ext cx="3300984" cy="18288"/>
          </a:xfrm>
          <a:prstGeom prst="rect">
            <a:avLst/>
          </a:prstGeom>
          <a:solidFill>
            <a:schemeClr val="tx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30" name="Content Placeholder 1029">
            <a:extLst>
              <a:ext uri="{FF2B5EF4-FFF2-40B4-BE49-F238E27FC236}">
                <a16:creationId xmlns:a16="http://schemas.microsoft.com/office/drawing/2014/main" id="{BCCF0C0A-3C6B-4036-8C91-FC3932FFD6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1094" y="2718054"/>
            <a:ext cx="3438906" cy="3207258"/>
          </a:xfrm>
        </p:spPr>
        <p:txBody>
          <a:bodyPr anchor="t">
            <a:normAutofit/>
          </a:bodyPr>
          <a:lstStyle/>
          <a:p>
            <a:r>
              <a:rPr lang="en-US" sz="1800" u="sng" dirty="0"/>
              <a:t>October 1, 1949</a:t>
            </a:r>
            <a:r>
              <a:rPr lang="en-US" sz="1800" dirty="0"/>
              <a:t>, </a:t>
            </a:r>
            <a:r>
              <a:rPr lang="en-US" sz="1700" dirty="0"/>
              <a:t>Mao Zedong proclaims the establishment of the People’s Republic of China. </a:t>
            </a:r>
          </a:p>
          <a:p>
            <a:r>
              <a:rPr lang="en-US" sz="1700" dirty="0"/>
              <a:t>“New China” would “Lean to one side.”</a:t>
            </a:r>
          </a:p>
          <a:p>
            <a:pPr lvl="1"/>
            <a:r>
              <a:rPr lang="en-US" sz="1300" dirty="0"/>
              <a:t>Siding in the Soviet Union.</a:t>
            </a:r>
          </a:p>
          <a:p>
            <a:pPr lvl="1"/>
            <a:r>
              <a:rPr lang="en-US" sz="1300" dirty="0"/>
              <a:t>Following the Soviet Model by creating a highly bureaucratic state.</a:t>
            </a:r>
          </a:p>
          <a:p>
            <a:pPr lvl="1"/>
            <a:endParaRPr lang="en-US" sz="1300" dirty="0"/>
          </a:p>
          <a:p>
            <a:endParaRPr lang="en-US" sz="1700" dirty="0"/>
          </a:p>
          <a:p>
            <a:endParaRPr lang="en-US" sz="1500" dirty="0"/>
          </a:p>
          <a:p>
            <a:pPr lvl="1"/>
            <a:endParaRPr lang="en-US" sz="1300" dirty="0"/>
          </a:p>
          <a:p>
            <a:endParaRPr lang="en-US" sz="1300" dirty="0"/>
          </a:p>
        </p:txBody>
      </p:sp>
    </p:spTree>
    <p:extLst>
      <p:ext uri="{BB962C8B-B14F-4D97-AF65-F5344CB8AC3E}">
        <p14:creationId xmlns:p14="http://schemas.microsoft.com/office/powerpoint/2010/main" val="408096769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52" name="Rectangle 70">
            <a:extLst>
              <a:ext uri="{FF2B5EF4-FFF2-40B4-BE49-F238E27FC236}">
                <a16:creationId xmlns:a16="http://schemas.microsoft.com/office/drawing/2014/main" id="{9AA72BD9-2C5A-4EDC-931F-5AA08EACA0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0" name="Picture 2" descr="Worker in the 1st July People's Commune, China.">
            <a:extLst>
              <a:ext uri="{FF2B5EF4-FFF2-40B4-BE49-F238E27FC236}">
                <a16:creationId xmlns:a16="http://schemas.microsoft.com/office/drawing/2014/main" id="{4E14EF42-8D0D-4A16-B6A4-A3C35BF34BC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" b="33949"/>
          <a:stretch/>
        </p:blipFill>
        <p:spPr bwMode="auto">
          <a:xfrm>
            <a:off x="3522468" y="10"/>
            <a:ext cx="8669532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3" name="Rectangle 72">
            <a:extLst>
              <a:ext uri="{FF2B5EF4-FFF2-40B4-BE49-F238E27FC236}">
                <a16:creationId xmlns:a16="http://schemas.microsoft.com/office/drawing/2014/main" id="{8A6DB0E6-E65F-4229-A5A0-2500203B6C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8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7512BF9-97B9-4255-844E-BE9C022FD5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094" y="1161288"/>
            <a:ext cx="3438144" cy="1124712"/>
          </a:xfrm>
        </p:spPr>
        <p:txBody>
          <a:bodyPr anchor="b">
            <a:normAutofit fontScale="90000"/>
          </a:bodyPr>
          <a:lstStyle/>
          <a:p>
            <a:r>
              <a:rPr lang="en-US" sz="2800" dirty="0"/>
              <a:t>The First Five Year Plan (1953-1957)</a:t>
            </a:r>
          </a:p>
        </p:txBody>
      </p:sp>
      <p:sp>
        <p:nvSpPr>
          <p:cNvPr id="2054" name="Rectangle 74">
            <a:extLst>
              <a:ext uri="{FF2B5EF4-FFF2-40B4-BE49-F238E27FC236}">
                <a16:creationId xmlns:a16="http://schemas.microsoft.com/office/drawing/2014/main" id="{55D4142C-5077-457F-A6AD-3FECFDB396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662559" y="605790"/>
            <a:ext cx="73152" cy="5486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55" name="Rectangle 76">
            <a:extLst>
              <a:ext uri="{FF2B5EF4-FFF2-40B4-BE49-F238E27FC236}">
                <a16:creationId xmlns:a16="http://schemas.microsoft.com/office/drawing/2014/main" id="{7A5F0580-5EE9-419F-96EE-B6529EF6E7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8244" y="2443480"/>
            <a:ext cx="3300984" cy="18288"/>
          </a:xfrm>
          <a:prstGeom prst="rect">
            <a:avLst/>
          </a:prstGeom>
          <a:solidFill>
            <a:schemeClr val="tx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56" name="Content Placeholder 2">
            <a:extLst>
              <a:ext uri="{FF2B5EF4-FFF2-40B4-BE49-F238E27FC236}">
                <a16:creationId xmlns:a16="http://schemas.microsoft.com/office/drawing/2014/main" id="{8BD45BFA-67E8-46A8-806E-A43F01DC77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1094" y="2718054"/>
            <a:ext cx="3438906" cy="3835908"/>
          </a:xfrm>
        </p:spPr>
        <p:txBody>
          <a:bodyPr anchor="t">
            <a:normAutofit/>
          </a:bodyPr>
          <a:lstStyle/>
          <a:p>
            <a:r>
              <a:rPr lang="en-US" sz="1700" dirty="0"/>
              <a:t>Soviet Planned Economy</a:t>
            </a:r>
          </a:p>
          <a:p>
            <a:pPr lvl="1"/>
            <a:r>
              <a:rPr lang="en-US" sz="1300" dirty="0"/>
              <a:t>Heavy industry as a prerequisite for further growth. </a:t>
            </a:r>
          </a:p>
          <a:p>
            <a:r>
              <a:rPr lang="en-US" sz="1700" dirty="0"/>
              <a:t>Emphasized Heavy Industry</a:t>
            </a:r>
            <a:endParaRPr lang="en-US" sz="900" dirty="0"/>
          </a:p>
          <a:p>
            <a:pPr lvl="1"/>
            <a:r>
              <a:rPr lang="en-US" sz="1300" dirty="0"/>
              <a:t>88% percent of budget dedicated to heavy industries: Steel, Machine Building, Fuel, Electric Power, Metallurgy, and Basic Chemicals.</a:t>
            </a:r>
          </a:p>
          <a:p>
            <a:pPr lvl="1"/>
            <a:r>
              <a:rPr lang="en-US" sz="1300" dirty="0"/>
              <a:t>Only 11% of investment to go to light industries.</a:t>
            </a:r>
          </a:p>
          <a:p>
            <a:pPr lvl="1"/>
            <a:r>
              <a:rPr lang="en-US" sz="1300" dirty="0"/>
              <a:t>Economic Growth at 14.7%.</a:t>
            </a:r>
          </a:p>
          <a:p>
            <a:pPr lvl="1"/>
            <a:r>
              <a:rPr lang="en-US" sz="1300" dirty="0"/>
              <a:t>Fostered rapid urbanization. </a:t>
            </a:r>
          </a:p>
        </p:txBody>
      </p:sp>
    </p:spTree>
    <p:extLst>
      <p:ext uri="{BB962C8B-B14F-4D97-AF65-F5344CB8AC3E}">
        <p14:creationId xmlns:p14="http://schemas.microsoft.com/office/powerpoint/2010/main" val="228926880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3" name="Rectangle 72">
            <a:extLst>
              <a:ext uri="{FF2B5EF4-FFF2-40B4-BE49-F238E27FC236}">
                <a16:creationId xmlns:a16="http://schemas.microsoft.com/office/drawing/2014/main" id="{9AA72BD9-2C5A-4EDC-931F-5AA08EACA0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76" name="Picture 4" descr="Chinese porter carries a stack of baskets at a market. The baskets would have contained 40-50 ducks to sell at the market.">
            <a:extLst>
              <a:ext uri="{FF2B5EF4-FFF2-40B4-BE49-F238E27FC236}">
                <a16:creationId xmlns:a16="http://schemas.microsoft.com/office/drawing/2014/main" id="{F545C9A7-0016-417C-953A-9A61D642885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944" b="23959"/>
          <a:stretch/>
        </p:blipFill>
        <p:spPr bwMode="auto">
          <a:xfrm>
            <a:off x="3522468" y="10"/>
            <a:ext cx="8669532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5" name="Rectangle 74">
            <a:extLst>
              <a:ext uri="{FF2B5EF4-FFF2-40B4-BE49-F238E27FC236}">
                <a16:creationId xmlns:a16="http://schemas.microsoft.com/office/drawing/2014/main" id="{8A6DB0E6-E65F-4229-A5A0-2500203B6C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8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7BF3E2B-AA5E-4ED6-AB36-A12A5ECAA3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094" y="1161288"/>
            <a:ext cx="3438144" cy="1124712"/>
          </a:xfrm>
        </p:spPr>
        <p:txBody>
          <a:bodyPr anchor="b">
            <a:normAutofit fontScale="90000"/>
          </a:bodyPr>
          <a:lstStyle/>
          <a:p>
            <a:r>
              <a:rPr lang="en-US" sz="2800" dirty="0"/>
              <a:t>The First Five-Year Plan Continued</a:t>
            </a: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55D4142C-5077-457F-A6AD-3FECFDB396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662559" y="605790"/>
            <a:ext cx="73152" cy="5486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7A5F0580-5EE9-419F-96EE-B6529EF6E7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8244" y="2443480"/>
            <a:ext cx="3300984" cy="18288"/>
          </a:xfrm>
          <a:prstGeom prst="rect">
            <a:avLst/>
          </a:prstGeom>
          <a:solidFill>
            <a:schemeClr val="tx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8F5C99-4467-4C3C-A17C-9F087EEB72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1094" y="2718054"/>
            <a:ext cx="3438906" cy="3744356"/>
          </a:xfrm>
        </p:spPr>
        <p:txBody>
          <a:bodyPr anchor="t">
            <a:normAutofit/>
          </a:bodyPr>
          <a:lstStyle/>
          <a:p>
            <a:r>
              <a:rPr lang="en-US" sz="1700" dirty="0"/>
              <a:t>New &amp; Growing Modes of Inequity</a:t>
            </a:r>
          </a:p>
          <a:p>
            <a:r>
              <a:rPr lang="en-US" sz="1700" dirty="0"/>
              <a:t>Urban vs. Rural Divide</a:t>
            </a:r>
          </a:p>
          <a:p>
            <a:pPr lvl="1"/>
            <a:r>
              <a:rPr lang="en-US" sz="1300" dirty="0"/>
              <a:t>Stagnating Agricultural Production</a:t>
            </a:r>
          </a:p>
          <a:p>
            <a:pPr lvl="2"/>
            <a:r>
              <a:rPr lang="en-US" sz="1100" dirty="0"/>
              <a:t>Agricultural Growth 2.7%</a:t>
            </a:r>
          </a:p>
          <a:p>
            <a:pPr lvl="2"/>
            <a:r>
              <a:rPr lang="en-US" sz="1100" dirty="0"/>
              <a:t>Population Growth 2.2%</a:t>
            </a:r>
          </a:p>
          <a:p>
            <a:pPr lvl="1"/>
            <a:r>
              <a:rPr lang="en-US" sz="1300" dirty="0"/>
              <a:t>Growth of Education Opportunities</a:t>
            </a:r>
          </a:p>
          <a:p>
            <a:pPr lvl="2"/>
            <a:r>
              <a:rPr lang="en-US" sz="1100" dirty="0"/>
              <a:t>Increase from 26,000,000 to 64,000,000 formal students</a:t>
            </a:r>
          </a:p>
          <a:p>
            <a:pPr lvl="2"/>
            <a:r>
              <a:rPr lang="en-US" sz="1100" dirty="0"/>
              <a:t>University Enrollment from 117,000 to 441,000.</a:t>
            </a:r>
          </a:p>
        </p:txBody>
      </p:sp>
    </p:spTree>
    <p:extLst>
      <p:ext uri="{BB962C8B-B14F-4D97-AF65-F5344CB8AC3E}">
        <p14:creationId xmlns:p14="http://schemas.microsoft.com/office/powerpoint/2010/main" val="410561522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104" name="Rectangle 138">
            <a:extLst>
              <a:ext uri="{FF2B5EF4-FFF2-40B4-BE49-F238E27FC236}">
                <a16:creationId xmlns:a16="http://schemas.microsoft.com/office/drawing/2014/main" id="{231BF440-39FA-4087-84CC-2EEC0BBDAF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100" name="Picture 4" descr="Dictator of Soviet Russia, Joseph Stalin, addresses voters, of the Stalin election district in Moscow, on the even of the election in which Russians...">
            <a:extLst>
              <a:ext uri="{FF2B5EF4-FFF2-40B4-BE49-F238E27FC236}">
                <a16:creationId xmlns:a16="http://schemas.microsoft.com/office/drawing/2014/main" id="{8D1CE6FC-AF06-43B0-B5A4-025381D7975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845" r="-2" b="40382"/>
          <a:stretch/>
        </p:blipFill>
        <p:spPr bwMode="auto">
          <a:xfrm>
            <a:off x="4883025" y="10"/>
            <a:ext cx="7308975" cy="3364982"/>
          </a:xfrm>
          <a:custGeom>
            <a:avLst/>
            <a:gdLst/>
            <a:ahLst/>
            <a:cxnLst/>
            <a:rect l="l" t="t" r="r" b="b"/>
            <a:pathLst>
              <a:path w="7308975" h="3364992">
                <a:moveTo>
                  <a:pt x="0" y="0"/>
                </a:moveTo>
                <a:lnTo>
                  <a:pt x="7308975" y="0"/>
                </a:lnTo>
                <a:lnTo>
                  <a:pt x="7308975" y="3364992"/>
                </a:lnTo>
                <a:lnTo>
                  <a:pt x="1210305" y="3364992"/>
                </a:lnTo>
                <a:lnTo>
                  <a:pt x="1192705" y="2943200"/>
                </a:lnTo>
                <a:cubicBezTo>
                  <a:pt x="1098874" y="1825108"/>
                  <a:pt x="684692" y="821621"/>
                  <a:pt x="62981" y="69271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8" name="Picture 2" descr="Nikita S. Khrushchev chatting with Mao Tse-Tung.">
            <a:extLst>
              <a:ext uri="{FF2B5EF4-FFF2-40B4-BE49-F238E27FC236}">
                <a16:creationId xmlns:a16="http://schemas.microsoft.com/office/drawing/2014/main" id="{176A7224-8EA6-4562-B2D8-4FAF744E175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2" b="31026"/>
          <a:stretch/>
        </p:blipFill>
        <p:spPr bwMode="auto">
          <a:xfrm>
            <a:off x="4883025" y="3493008"/>
            <a:ext cx="7308975" cy="3364992"/>
          </a:xfrm>
          <a:custGeom>
            <a:avLst/>
            <a:gdLst/>
            <a:ahLst/>
            <a:cxnLst/>
            <a:rect l="l" t="t" r="r" b="b"/>
            <a:pathLst>
              <a:path w="7308975" h="3364992">
                <a:moveTo>
                  <a:pt x="1210305" y="0"/>
                </a:moveTo>
                <a:lnTo>
                  <a:pt x="7308975" y="0"/>
                </a:lnTo>
                <a:lnTo>
                  <a:pt x="7308975" y="3364992"/>
                </a:lnTo>
                <a:lnTo>
                  <a:pt x="0" y="3364992"/>
                </a:lnTo>
                <a:lnTo>
                  <a:pt x="62981" y="3295722"/>
                </a:lnTo>
                <a:cubicBezTo>
                  <a:pt x="684692" y="2543371"/>
                  <a:pt x="1098874" y="1539884"/>
                  <a:pt x="1192705" y="421793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 useBgFill="1">
        <p:nvSpPr>
          <p:cNvPr id="4105" name="Freeform: Shape 140">
            <a:extLst>
              <a:ext uri="{FF2B5EF4-FFF2-40B4-BE49-F238E27FC236}">
                <a16:creationId xmlns:a16="http://schemas.microsoft.com/office/drawing/2014/main" id="{F04E4CBA-303B-48BD-8451-C2701CB0EE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096001" cy="6858000"/>
          </a:xfrm>
          <a:custGeom>
            <a:avLst/>
            <a:gdLst>
              <a:gd name="connsiteX0" fmla="*/ 0 w 6096001"/>
              <a:gd name="connsiteY0" fmla="*/ 0 h 6858000"/>
              <a:gd name="connsiteX1" fmla="*/ 4883024 w 6096001"/>
              <a:gd name="connsiteY1" fmla="*/ 0 h 6858000"/>
              <a:gd name="connsiteX2" fmla="*/ 4946006 w 6096001"/>
              <a:gd name="connsiteY2" fmla="*/ 69271 h 6858000"/>
              <a:gd name="connsiteX3" fmla="*/ 6096001 w 6096001"/>
              <a:gd name="connsiteY3" fmla="*/ 3429000 h 6858000"/>
              <a:gd name="connsiteX4" fmla="*/ 4946006 w 6096001"/>
              <a:gd name="connsiteY4" fmla="*/ 6788730 h 6858000"/>
              <a:gd name="connsiteX5" fmla="*/ 4883024 w 6096001"/>
              <a:gd name="connsiteY5" fmla="*/ 6858000 h 6858000"/>
              <a:gd name="connsiteX6" fmla="*/ 0 w 609600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96001" h="6858000">
                <a:moveTo>
                  <a:pt x="0" y="0"/>
                </a:moveTo>
                <a:lnTo>
                  <a:pt x="4883024" y="0"/>
                </a:lnTo>
                <a:lnTo>
                  <a:pt x="4946006" y="69271"/>
                </a:lnTo>
                <a:cubicBezTo>
                  <a:pt x="5656532" y="929100"/>
                  <a:pt x="6096001" y="2116944"/>
                  <a:pt x="6096001" y="3429000"/>
                </a:cubicBezTo>
                <a:cubicBezTo>
                  <a:pt x="6096001" y="4741056"/>
                  <a:pt x="5656532" y="5928900"/>
                  <a:pt x="4946006" y="6788730"/>
                </a:cubicBezTo>
                <a:lnTo>
                  <a:pt x="4883024" y="6858000"/>
                </a:lnTo>
                <a:lnTo>
                  <a:pt x="0" y="6858000"/>
                </a:lnTo>
                <a:close/>
              </a:path>
            </a:pathLst>
          </a:cu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algn="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4106" name="Freeform: Shape 142">
            <a:extLst>
              <a:ext uri="{FF2B5EF4-FFF2-40B4-BE49-F238E27FC236}">
                <a16:creationId xmlns:a16="http://schemas.microsoft.com/office/drawing/2014/main" id="{F6CA58B3-AFCC-4A40-9882-50D5080879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7332" cy="6858000"/>
          </a:xfrm>
          <a:custGeom>
            <a:avLst/>
            <a:gdLst>
              <a:gd name="connsiteX0" fmla="*/ 0 w 6087332"/>
              <a:gd name="connsiteY0" fmla="*/ 0 h 6858000"/>
              <a:gd name="connsiteX1" fmla="*/ 4874355 w 6087332"/>
              <a:gd name="connsiteY1" fmla="*/ 0 h 6858000"/>
              <a:gd name="connsiteX2" fmla="*/ 4937337 w 6087332"/>
              <a:gd name="connsiteY2" fmla="*/ 69271 h 6858000"/>
              <a:gd name="connsiteX3" fmla="*/ 6087332 w 6087332"/>
              <a:gd name="connsiteY3" fmla="*/ 3429000 h 6858000"/>
              <a:gd name="connsiteX4" fmla="*/ 4937337 w 6087332"/>
              <a:gd name="connsiteY4" fmla="*/ 6788730 h 6858000"/>
              <a:gd name="connsiteX5" fmla="*/ 4874355 w 6087332"/>
              <a:gd name="connsiteY5" fmla="*/ 6858000 h 6858000"/>
              <a:gd name="connsiteX6" fmla="*/ 0 w 608733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87332" h="6858000">
                <a:moveTo>
                  <a:pt x="0" y="0"/>
                </a:moveTo>
                <a:lnTo>
                  <a:pt x="4874355" y="0"/>
                </a:lnTo>
                <a:lnTo>
                  <a:pt x="4937337" y="69271"/>
                </a:lnTo>
                <a:cubicBezTo>
                  <a:pt x="5647863" y="929100"/>
                  <a:pt x="6087332" y="2116944"/>
                  <a:pt x="6087332" y="3429000"/>
                </a:cubicBezTo>
                <a:cubicBezTo>
                  <a:pt x="6087332" y="4741056"/>
                  <a:pt x="5647863" y="5928900"/>
                  <a:pt x="4937337" y="6788730"/>
                </a:cubicBezTo>
                <a:lnTo>
                  <a:pt x="4874355" y="6858000"/>
                </a:lnTo>
                <a:lnTo>
                  <a:pt x="0" y="6858000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0384F79-2584-498F-BE92-471F295675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8913" y="859536"/>
            <a:ext cx="4832802" cy="1243584"/>
          </a:xfrm>
        </p:spPr>
        <p:txBody>
          <a:bodyPr>
            <a:normAutofit/>
          </a:bodyPr>
          <a:lstStyle/>
          <a:p>
            <a:r>
              <a:rPr lang="en-US" sz="3400" dirty="0">
                <a:solidFill>
                  <a:schemeClr val="bg1"/>
                </a:solidFill>
              </a:rPr>
              <a:t>Nikita Khrushchev's Secret Speech</a:t>
            </a:r>
          </a:p>
        </p:txBody>
      </p:sp>
      <p:sp>
        <p:nvSpPr>
          <p:cNvPr id="4107" name="Rectangle 144">
            <a:extLst>
              <a:ext uri="{FF2B5EF4-FFF2-40B4-BE49-F238E27FC236}">
                <a16:creationId xmlns:a16="http://schemas.microsoft.com/office/drawing/2014/main" id="{75C56826-D4E5-42ED-8529-079651CB30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152144"/>
            <a:ext cx="128016" cy="65390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108" name="Rectangle 146">
            <a:extLst>
              <a:ext uri="{FF2B5EF4-FFF2-40B4-BE49-F238E27FC236}">
                <a16:creationId xmlns:a16="http://schemas.microsoft.com/office/drawing/2014/main" id="{82095FCE-EF05-4443-B97A-85DEE3A5CA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38912" y="2185062"/>
            <a:ext cx="4983480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102" name="Content Placeholder 4101">
            <a:extLst>
              <a:ext uri="{FF2B5EF4-FFF2-40B4-BE49-F238E27FC236}">
                <a16:creationId xmlns:a16="http://schemas.microsoft.com/office/drawing/2014/main" id="{9D03247F-6FC3-4628-9EEC-124613A4DC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8912" y="2512611"/>
            <a:ext cx="4832803" cy="3664351"/>
          </a:xfrm>
        </p:spPr>
        <p:txBody>
          <a:bodyPr>
            <a:normAutofit/>
          </a:bodyPr>
          <a:lstStyle/>
          <a:p>
            <a:r>
              <a:rPr lang="en-US" sz="1800" dirty="0">
                <a:solidFill>
                  <a:schemeClr val="bg1"/>
                </a:solidFill>
              </a:rPr>
              <a:t>Joseph Stalin (1878-1953)</a:t>
            </a:r>
          </a:p>
          <a:p>
            <a:pPr lvl="1"/>
            <a:r>
              <a:rPr lang="en-US" sz="1400" dirty="0">
                <a:solidFill>
                  <a:schemeClr val="bg1"/>
                </a:solidFill>
              </a:rPr>
              <a:t>Leader of the Soviet Union 1922-1952</a:t>
            </a:r>
          </a:p>
          <a:p>
            <a:pPr lvl="1"/>
            <a:r>
              <a:rPr lang="en-US" sz="1400" dirty="0">
                <a:solidFill>
                  <a:schemeClr val="bg1"/>
                </a:solidFill>
              </a:rPr>
              <a:t>Defeated Hitler &amp; Boosted the Soviet Union’s economy</a:t>
            </a:r>
          </a:p>
          <a:p>
            <a:pPr lvl="1"/>
            <a:r>
              <a:rPr lang="en-US" sz="1400" dirty="0">
                <a:solidFill>
                  <a:schemeClr val="bg1"/>
                </a:solidFill>
              </a:rPr>
              <a:t>A ruthless dictator</a:t>
            </a:r>
          </a:p>
          <a:p>
            <a:pPr lvl="2"/>
            <a:r>
              <a:rPr lang="en-US" sz="1200" dirty="0">
                <a:solidFill>
                  <a:schemeClr val="bg1"/>
                </a:solidFill>
              </a:rPr>
              <a:t>Responsible for the deaths of millions</a:t>
            </a:r>
          </a:p>
          <a:p>
            <a:r>
              <a:rPr lang="en-US" sz="1800" dirty="0">
                <a:solidFill>
                  <a:schemeClr val="bg1"/>
                </a:solidFill>
              </a:rPr>
              <a:t>February 25th, 1956</a:t>
            </a:r>
          </a:p>
          <a:p>
            <a:pPr lvl="1"/>
            <a:r>
              <a:rPr lang="en-US" sz="1800" dirty="0">
                <a:solidFill>
                  <a:schemeClr val="bg1"/>
                </a:solidFill>
              </a:rPr>
              <a:t>Khrushchev denounces Stalin for his “Cult of Personality”</a:t>
            </a:r>
          </a:p>
        </p:txBody>
      </p:sp>
    </p:spTree>
    <p:extLst>
      <p:ext uri="{BB962C8B-B14F-4D97-AF65-F5344CB8AC3E}">
        <p14:creationId xmlns:p14="http://schemas.microsoft.com/office/powerpoint/2010/main" val="27064128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F94AA2BD-2E3F-4B1D-8127-5744B81153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0019D2B-E195-48E8-8E8E-48B0845A46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1480" y="698835"/>
            <a:ext cx="4485861" cy="1587165"/>
          </a:xfrm>
        </p:spPr>
        <p:txBody>
          <a:bodyPr anchor="b">
            <a:normAutofit/>
          </a:bodyPr>
          <a:lstStyle/>
          <a:p>
            <a:r>
              <a:rPr lang="en-US" sz="3400" dirty="0">
                <a:solidFill>
                  <a:schemeClr val="bg1"/>
                </a:solidFill>
              </a:rPr>
              <a:t>Mao’s Criticism &amp; The Great Leap Forward </a:t>
            </a: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4BD02261-2DC8-4AA8-9E16-7751AE8924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649223" y="387939"/>
            <a:ext cx="73152" cy="5486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3D752CF2-2291-40B5-B462-C17B174C10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11480" y="2286000"/>
            <a:ext cx="4389120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6E69FC-DBDC-4165-BE76-3E61207765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1479" y="2457450"/>
            <a:ext cx="4498848" cy="4039361"/>
          </a:xfrm>
        </p:spPr>
        <p:txBody>
          <a:bodyPr anchor="t">
            <a:normAutofit/>
          </a:bodyPr>
          <a:lstStyle/>
          <a:p>
            <a:r>
              <a:rPr lang="en-US" sz="1700" dirty="0">
                <a:solidFill>
                  <a:schemeClr val="bg1"/>
                </a:solidFill>
              </a:rPr>
              <a:t>Mao’s criticism </a:t>
            </a:r>
          </a:p>
          <a:p>
            <a:pPr marL="457200" lvl="1" indent="0">
              <a:buNone/>
            </a:pPr>
            <a:r>
              <a:rPr lang="en-US" sz="1300" dirty="0">
                <a:solidFill>
                  <a:schemeClr val="bg1"/>
                </a:solidFill>
              </a:rPr>
              <a:t>“Red vs. Expert”</a:t>
            </a:r>
          </a:p>
          <a:p>
            <a:pPr lvl="2"/>
            <a:r>
              <a:rPr lang="en-US" sz="1100" dirty="0">
                <a:solidFill>
                  <a:schemeClr val="bg1"/>
                </a:solidFill>
              </a:rPr>
              <a:t>Red = Marxist/Maoist Revolutionary</a:t>
            </a:r>
          </a:p>
          <a:p>
            <a:pPr lvl="2"/>
            <a:r>
              <a:rPr lang="en-US" sz="1100" dirty="0">
                <a:solidFill>
                  <a:schemeClr val="bg1"/>
                </a:solidFill>
              </a:rPr>
              <a:t>Expert = Possessing expertise.</a:t>
            </a:r>
          </a:p>
          <a:p>
            <a:pPr lvl="2"/>
            <a:r>
              <a:rPr lang="en-US" sz="1100" dirty="0">
                <a:solidFill>
                  <a:schemeClr val="bg1"/>
                </a:solidFill>
              </a:rPr>
              <a:t>Older revolutionaries replaced by industrial experts. </a:t>
            </a:r>
            <a:endParaRPr lang="en-US" sz="1700" dirty="0">
              <a:solidFill>
                <a:schemeClr val="bg1"/>
              </a:solidFill>
            </a:endParaRPr>
          </a:p>
          <a:p>
            <a:r>
              <a:rPr lang="en-US" sz="1700" dirty="0">
                <a:solidFill>
                  <a:schemeClr val="bg1"/>
                </a:solidFill>
              </a:rPr>
              <a:t>The Great Leap Forward (1958-1962):</a:t>
            </a:r>
          </a:p>
          <a:p>
            <a:pPr lvl="1"/>
            <a:r>
              <a:rPr lang="en-US" sz="1300" dirty="0">
                <a:solidFill>
                  <a:schemeClr val="bg1"/>
                </a:solidFill>
              </a:rPr>
              <a:t>Mao’s attempt for China to leap from socialism to communism.</a:t>
            </a:r>
          </a:p>
          <a:p>
            <a:pPr lvl="2"/>
            <a:r>
              <a:rPr lang="en-US" sz="1100" dirty="0">
                <a:solidFill>
                  <a:schemeClr val="bg1"/>
                </a:solidFill>
              </a:rPr>
              <a:t>Stages of development: Feudalism, Capitalism, Socialism, Communism.</a:t>
            </a:r>
          </a:p>
          <a:p>
            <a:pPr lvl="1"/>
            <a:r>
              <a:rPr lang="en-US" sz="1300" dirty="0">
                <a:solidFill>
                  <a:schemeClr val="bg1"/>
                </a:solidFill>
              </a:rPr>
              <a:t>“Socialist Ends by Socialist Means”</a:t>
            </a:r>
          </a:p>
          <a:p>
            <a:pPr lvl="1"/>
            <a:r>
              <a:rPr lang="en-US" sz="1300" dirty="0">
                <a:solidFill>
                  <a:schemeClr val="bg1"/>
                </a:solidFill>
              </a:rPr>
              <a:t>Mao planned to use the leap to surpass Britain in industrial production in under 15 years. </a:t>
            </a:r>
          </a:p>
          <a:p>
            <a:pPr lvl="2"/>
            <a:r>
              <a:rPr lang="en-US" sz="1100" dirty="0">
                <a:solidFill>
                  <a:schemeClr val="bg1"/>
                </a:solidFill>
              </a:rPr>
              <a:t>Industrialization of </a:t>
            </a:r>
            <a:r>
              <a:rPr lang="en-US" sz="1100">
                <a:solidFill>
                  <a:schemeClr val="bg1"/>
                </a:solidFill>
              </a:rPr>
              <a:t>the countryside. </a:t>
            </a:r>
            <a:endParaRPr lang="en-US" sz="1100" dirty="0">
              <a:solidFill>
                <a:schemeClr val="bg1"/>
              </a:solidFill>
            </a:endParaRPr>
          </a:p>
        </p:txBody>
      </p:sp>
      <p:pic>
        <p:nvPicPr>
          <p:cNvPr id="4098" name="Picture 2" descr="Small blast furnaces in hunan province, china, great leap forward, 1950s.">
            <a:extLst>
              <a:ext uri="{FF2B5EF4-FFF2-40B4-BE49-F238E27FC236}">
                <a16:creationId xmlns:a16="http://schemas.microsoft.com/office/drawing/2014/main" id="{CFAD420D-8605-4E58-A854-C3168C9F952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68" r="12657" b="-2"/>
          <a:stretch/>
        </p:blipFill>
        <p:spPr bwMode="auto">
          <a:xfrm>
            <a:off x="5308052" y="10"/>
            <a:ext cx="6883948" cy="6857990"/>
          </a:xfrm>
          <a:custGeom>
            <a:avLst/>
            <a:gdLst/>
            <a:ahLst/>
            <a:cxnLst/>
            <a:rect l="l" t="t" r="r" b="b"/>
            <a:pathLst>
              <a:path w="6883948" h="6858000">
                <a:moveTo>
                  <a:pt x="365648" y="0"/>
                </a:moveTo>
                <a:lnTo>
                  <a:pt x="6883948" y="0"/>
                </a:lnTo>
                <a:lnTo>
                  <a:pt x="6883948" y="6858000"/>
                </a:lnTo>
                <a:lnTo>
                  <a:pt x="365648" y="6858000"/>
                </a:lnTo>
                <a:lnTo>
                  <a:pt x="360213" y="6835050"/>
                </a:lnTo>
                <a:cubicBezTo>
                  <a:pt x="128263" y="5788167"/>
                  <a:pt x="0" y="4637179"/>
                  <a:pt x="0" y="3429001"/>
                </a:cubicBezTo>
                <a:cubicBezTo>
                  <a:pt x="0" y="2220824"/>
                  <a:pt x="128263" y="1069835"/>
                  <a:pt x="360213" y="22952"/>
                </a:cubicBezTo>
                <a:close/>
              </a:path>
            </a:pathLst>
          </a:custGeom>
          <a:noFill/>
          <a:effectLst>
            <a:outerShdw blurRad="50800" dist="38100" dir="10800000" algn="r" rotWithShape="0">
              <a:schemeClr val="bg1">
                <a:lumMod val="85000"/>
                <a:alpha val="3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65575218"/>
      </p:ext>
    </p:extLst>
  </p:cSld>
  <p:clrMapOvr>
    <a:masterClrMapping/>
  </p:clrMapOvr>
</p:sld>
</file>

<file path=ppt/theme/theme1.xml><?xml version="1.0" encoding="utf-8"?>
<a:theme xmlns:a="http://schemas.openxmlformats.org/drawingml/2006/main" name="AccentBoxVTI">
  <a:themeElements>
    <a:clrScheme name="AccentBoxVTI">
      <a:dk1>
        <a:srgbClr val="000000"/>
      </a:dk1>
      <a:lt1>
        <a:sysClr val="window" lastClr="FFFFFF"/>
      </a:lt1>
      <a:dk2>
        <a:srgbClr val="262626"/>
      </a:dk2>
      <a:lt2>
        <a:srgbClr val="FFFFFF"/>
      </a:lt2>
      <a:accent1>
        <a:srgbClr val="F5A700"/>
      </a:accent1>
      <a:accent2>
        <a:srgbClr val="00A5AB"/>
      </a:accent2>
      <a:accent3>
        <a:srgbClr val="09963B"/>
      </a:accent3>
      <a:accent4>
        <a:srgbClr val="E64823"/>
      </a:accent4>
      <a:accent5>
        <a:srgbClr val="9C6A6A"/>
      </a:accent5>
      <a:accent6>
        <a:srgbClr val="824F8C"/>
      </a:accent6>
      <a:hlink>
        <a:srgbClr val="2998E3"/>
      </a:hlink>
      <a:folHlink>
        <a:srgbClr val="7F723D"/>
      </a:folHlink>
    </a:clrScheme>
    <a:fontScheme name="Avenir">
      <a:majorFont>
        <a:latin typeface="Neue Haas Grotesk Text Pro"/>
        <a:ea typeface=""/>
        <a:cs typeface=""/>
      </a:majorFont>
      <a:minorFont>
        <a:latin typeface="Neue Haas Grotesk Tex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ccentBoxVTI" id="{9F778A78-DC9A-453A-A82D-A75CAD503E15}" vid="{EA961113-7CC4-4569-8A6A-7BC2C1E2F40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F6CD7C67E29A1448D286B3C1573FB69" ma:contentTypeVersion="4" ma:contentTypeDescription="Create a new document." ma:contentTypeScope="" ma:versionID="7c8c9bf60fa2d88ccf2abfe128a48d46">
  <xsd:schema xmlns:xsd="http://www.w3.org/2001/XMLSchema" xmlns:xs="http://www.w3.org/2001/XMLSchema" xmlns:p="http://schemas.microsoft.com/office/2006/metadata/properties" xmlns:ns3="020f1ba6-a731-467f-97d9-1e90954706ee" targetNamespace="http://schemas.microsoft.com/office/2006/metadata/properties" ma:root="true" ma:fieldsID="0d32c99e47219c2d89528678ccd0a79e" ns3:_="">
    <xsd:import namespace="020f1ba6-a731-467f-97d9-1e90954706ee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20f1ba6-a731-467f-97d9-1e90954706e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5A7E721-E209-4AEB-950F-E52AFC249E5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7CF88DB-FD98-4BE8-B3DD-A5238B6F58CE}">
  <ds:schemaRefs>
    <ds:schemaRef ds:uri="http://purl.org/dc/dcmitype/"/>
    <ds:schemaRef ds:uri="020f1ba6-a731-467f-97d9-1e90954706ee"/>
    <ds:schemaRef ds:uri="http://schemas.microsoft.com/office/2006/documentManagement/types"/>
    <ds:schemaRef ds:uri="http://www.w3.org/XML/1998/namespace"/>
    <ds:schemaRef ds:uri="http://purl.org/dc/elements/1.1/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C44BC6FB-4644-423C-B3D0-9EB581A94E4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20f1ba6-a731-467f-97d9-1e90954706e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669</Words>
  <Application>Microsoft Office PowerPoint</Application>
  <PresentationFormat>Widescreen</PresentationFormat>
  <Paragraphs>90</Paragraphs>
  <Slides>13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Open Sans</vt:lpstr>
      <vt:lpstr>Arial</vt:lpstr>
      <vt:lpstr>Calibri</vt:lpstr>
      <vt:lpstr>Neue Haas Grotesk Text Pro</vt:lpstr>
      <vt:lpstr>AccentBoxVTI</vt:lpstr>
      <vt:lpstr>Module 1  </vt:lpstr>
      <vt:lpstr>Major Questions:</vt:lpstr>
      <vt:lpstr>Module 1 Question:</vt:lpstr>
      <vt:lpstr>Module Theme:</vt:lpstr>
      <vt:lpstr>Setting the Stage for the Cultural Revolution</vt:lpstr>
      <vt:lpstr>The First Five Year Plan (1953-1957)</vt:lpstr>
      <vt:lpstr>The First Five-Year Plan Continued</vt:lpstr>
      <vt:lpstr>Nikita Khrushchev's Secret Speech</vt:lpstr>
      <vt:lpstr>Mao’s Criticism &amp; The Great Leap Forward </vt:lpstr>
      <vt:lpstr>The Lushan Plenum (1959)</vt:lpstr>
      <vt:lpstr>The Results of the Great Leap Forward (1960-1962)</vt:lpstr>
      <vt:lpstr>Mao Sidelined </vt:lpstr>
      <vt:lpstr>Competing Views of “New” China.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Barnes, Melvin</dc:creator>
  <cp:lastModifiedBy>Barnes, Melvin</cp:lastModifiedBy>
  <cp:revision>3</cp:revision>
  <dcterms:created xsi:type="dcterms:W3CDTF">2021-01-31T18:07:49Z</dcterms:created>
  <dcterms:modified xsi:type="dcterms:W3CDTF">2021-02-05T14:27:52Z</dcterms:modified>
</cp:coreProperties>
</file>