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66" r:id="rId4"/>
    <p:sldId id="265" r:id="rId5"/>
    <p:sldId id="259" r:id="rId6"/>
    <p:sldId id="262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9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7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0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3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26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50" r:id="rId6"/>
    <p:sldLayoutId id="2147483855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ew of United Nations forces, traveling in trucks, crossing the 38th parallel as they withdraw from Pyongyang, the North Korean capital, 1950.">
            <a:extLst>
              <a:ext uri="{FF2B5EF4-FFF2-40B4-BE49-F238E27FC236}">
                <a16:creationId xmlns:a16="http://schemas.microsoft.com/office/drawing/2014/main" id="{DE7E81BC-C390-48C3-A9CA-367F17041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0" r="1" b="14161"/>
          <a:stretch/>
        </p:blipFill>
        <p:spPr bwMode="auto">
          <a:xfrm>
            <a:off x="20" y="10"/>
            <a:ext cx="1219143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117E1A5F-4E44-495B-9C48-A5314F5B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199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40000"/>
                </a:srgbClr>
              </a:gs>
              <a:gs pos="60000">
                <a:srgbClr val="000000">
                  <a:alpha val="4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27B7E-C742-4A8B-9EC0-E3CBCB7D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91592" y="0"/>
            <a:ext cx="10668000" cy="1985963"/>
          </a:xfrm>
        </p:spPr>
        <p:txBody>
          <a:bodyPr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The Korean War </a:t>
            </a:r>
            <a:br>
              <a:rPr lang="en-US" sz="6800" dirty="0">
                <a:solidFill>
                  <a:schemeClr val="bg1"/>
                </a:solidFill>
              </a:rPr>
            </a:br>
            <a:endParaRPr lang="en-US" sz="6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8893A-2F3A-49E4-A8CE-15CED13EA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1592" y="990598"/>
            <a:ext cx="10668000" cy="198596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Origins of War 1900-1950</a:t>
            </a:r>
          </a:p>
        </p:txBody>
      </p:sp>
    </p:spTree>
    <p:extLst>
      <p:ext uri="{BB962C8B-B14F-4D97-AF65-F5344CB8AC3E}">
        <p14:creationId xmlns:p14="http://schemas.microsoft.com/office/powerpoint/2010/main" val="140316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28639-457F-4FCA-9329-445713F6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75" y="0"/>
            <a:ext cx="3810001" cy="194944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 Review</a:t>
            </a:r>
          </a:p>
        </p:txBody>
      </p:sp>
      <p:pic>
        <p:nvPicPr>
          <p:cNvPr id="3074" name="Picture 2" descr="Photo received from Beijing, China showing Communist soldiers capturing American soldiers during the Korean War, Wonson, North Korea, 1951.">
            <a:extLst>
              <a:ext uri="{FF2B5EF4-FFF2-40B4-BE49-F238E27FC236}">
                <a16:creationId xmlns:a16="http://schemas.microsoft.com/office/drawing/2014/main" id="{C8F3E2BA-079F-4EB1-A5F3-C4598BB52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1451" b="-2"/>
          <a:stretch/>
        </p:blipFill>
        <p:spPr bwMode="auto"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2D51063-4144-452A-9210-52161C3A0869}"/>
              </a:ext>
            </a:extLst>
          </p:cNvPr>
          <p:cNvSpPr txBox="1">
            <a:spLocks/>
          </p:cNvSpPr>
          <p:nvPr/>
        </p:nvSpPr>
        <p:spPr>
          <a:xfrm>
            <a:off x="229299" y="3917659"/>
            <a:ext cx="3810000" cy="2474751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How did World War II lead to the Korean War?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What influence did the Cold War have on post-World War II Korea?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ECF59A-756F-4154-B6CF-6A568FA1DC85}"/>
              </a:ext>
            </a:extLst>
          </p:cNvPr>
          <p:cNvSpPr txBox="1">
            <a:spLocks/>
          </p:cNvSpPr>
          <p:nvPr/>
        </p:nvSpPr>
        <p:spPr>
          <a:xfrm>
            <a:off x="229299" y="1591796"/>
            <a:ext cx="3810000" cy="3131206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dirty="0"/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Who is responsible for the Korean War?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did the Korean War begin and when did it end?</a:t>
            </a:r>
          </a:p>
        </p:txBody>
      </p:sp>
    </p:spTree>
    <p:extLst>
      <p:ext uri="{BB962C8B-B14F-4D97-AF65-F5344CB8AC3E}">
        <p14:creationId xmlns:p14="http://schemas.microsoft.com/office/powerpoint/2010/main" val="193154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4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FA01-B7F4-486B-ACA9-DD64E1AE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99672"/>
            <a:ext cx="6095999" cy="1687978"/>
          </a:xfrm>
        </p:spPr>
        <p:txBody>
          <a:bodyPr anchor="b">
            <a:normAutofit/>
          </a:bodyPr>
          <a:lstStyle/>
          <a:p>
            <a:r>
              <a:rPr lang="en-US" dirty="0"/>
              <a:t>Major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6246-52ED-4CEF-8122-8D71CFA4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9" cy="3048001"/>
          </a:xfrm>
        </p:spPr>
        <p:txBody>
          <a:bodyPr>
            <a:normAutofit/>
          </a:bodyPr>
          <a:lstStyle/>
          <a:p>
            <a:pPr lvl="1"/>
            <a:r>
              <a:rPr lang="en-US" sz="1700"/>
              <a:t>Who is responsible for the Korean War?</a:t>
            </a:r>
          </a:p>
          <a:p>
            <a:pPr lvl="1"/>
            <a:r>
              <a:rPr lang="en-US" sz="1700"/>
              <a:t>When did the Korean War begin and when did it end?</a:t>
            </a:r>
          </a:p>
          <a:p>
            <a:r>
              <a:rPr lang="en-US" sz="1700"/>
              <a:t>Module 1 Questions</a:t>
            </a:r>
          </a:p>
          <a:p>
            <a:pPr lvl="1"/>
            <a:r>
              <a:rPr lang="en-US" sz="1700"/>
              <a:t>How did World War II lead to the Korean War?</a:t>
            </a:r>
          </a:p>
          <a:p>
            <a:pPr lvl="1"/>
            <a:r>
              <a:rPr lang="en-US" sz="1700"/>
              <a:t>What influence did the Cold War have on post-World War II Korea? </a:t>
            </a:r>
          </a:p>
          <a:p>
            <a:endParaRPr lang="en-US" sz="1700"/>
          </a:p>
        </p:txBody>
      </p:sp>
      <p:pic>
        <p:nvPicPr>
          <p:cNvPr id="8" name="Picture 2" descr="Dramatic shot of 155mm Howitzer fire during night action in the Korean War.">
            <a:extLst>
              <a:ext uri="{FF2B5EF4-FFF2-40B4-BE49-F238E27FC236}">
                <a16:creationId xmlns:a16="http://schemas.microsoft.com/office/drawing/2014/main" id="{5932C3F2-CC4E-40F8-A8A5-A9C18AAD8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924"/>
          <a:stretch/>
        </p:blipFill>
        <p:spPr bwMode="auto">
          <a:xfrm>
            <a:off x="7755835" y="-1"/>
            <a:ext cx="4431000" cy="3333750"/>
          </a:xfrm>
          <a:custGeom>
            <a:avLst/>
            <a:gdLst/>
            <a:ahLst/>
            <a:cxnLst/>
            <a:rect l="l" t="t" r="r" b="b"/>
            <a:pathLst>
              <a:path w="4431000" h="3333750">
                <a:moveTo>
                  <a:pt x="485126" y="0"/>
                </a:moveTo>
                <a:lnTo>
                  <a:pt x="4431000" y="0"/>
                </a:lnTo>
                <a:lnTo>
                  <a:pt x="4431000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uring the Korean War, soldiers and equipment are parachuted in an operation by United Nations airborne units, 1951.">
            <a:extLst>
              <a:ext uri="{FF2B5EF4-FFF2-40B4-BE49-F238E27FC236}">
                <a16:creationId xmlns:a16="http://schemas.microsoft.com/office/drawing/2014/main" id="{89FF586A-E5BB-4126-9BCB-D5D41BFB2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" r="-1" b="-1"/>
          <a:stretch/>
        </p:blipFill>
        <p:spPr bwMode="auto">
          <a:xfrm>
            <a:off x="7619999" y="3524252"/>
            <a:ext cx="4566836" cy="3333749"/>
          </a:xfrm>
          <a:custGeom>
            <a:avLst/>
            <a:gdLst/>
            <a:ahLst/>
            <a:cxnLst/>
            <a:rect l="l" t="t" r="r" b="b"/>
            <a:pathLst>
              <a:path w="4566836" h="3333749">
                <a:moveTo>
                  <a:pt x="265966" y="0"/>
                </a:moveTo>
                <a:lnTo>
                  <a:pt x="4566836" y="0"/>
                </a:lnTo>
                <a:lnTo>
                  <a:pt x="4566836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76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38581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8" name="Freeform: Shape 78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38581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204B-B9DA-4342-860C-2AB7CE47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63595"/>
            <a:ext cx="4210593" cy="264640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000" dirty="0"/>
              <a:t>Module Theme: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3C2E-69B3-4922-AA3A-8977309B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3" y="4110037"/>
            <a:ext cx="4210592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How to Make a Civil War</a:t>
            </a:r>
            <a:endParaRPr lang="en-US" sz="4800" dirty="0"/>
          </a:p>
        </p:txBody>
      </p:sp>
      <p:pic>
        <p:nvPicPr>
          <p:cNvPr id="1026" name="Picture 2" descr="Weapons carrier hauls a 37mm anti-tank gun out of the area for repairs during the South Korean evacuation of Suwon Airfield, Korea, 1950.">
            <a:extLst>
              <a:ext uri="{FF2B5EF4-FFF2-40B4-BE49-F238E27FC236}">
                <a16:creationId xmlns:a16="http://schemas.microsoft.com/office/drawing/2014/main" id="{AF2ECA50-BBC8-4130-AF2D-EBAF33D7C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2" r="-2" b="7898"/>
          <a:stretch/>
        </p:blipFill>
        <p:spPr bwMode="auto"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ated picture taken in Hamhung, Korea, shows an US soldier walking among the ruins of the city.">
            <a:extLst>
              <a:ext uri="{FF2B5EF4-FFF2-40B4-BE49-F238E27FC236}">
                <a16:creationId xmlns:a16="http://schemas.microsoft.com/office/drawing/2014/main" id="{23B056A0-195D-4A3C-BBA1-3E2E308AF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r="1" b="13299"/>
          <a:stretch/>
        </p:blipFill>
        <p:spPr bwMode="auto">
          <a:xfrm>
            <a:off x="5840059" y="3524252"/>
            <a:ext cx="6351941" cy="3333749"/>
          </a:xfrm>
          <a:custGeom>
            <a:avLst/>
            <a:gdLst/>
            <a:ahLst/>
            <a:cxnLst/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138">
            <a:extLst>
              <a:ext uri="{FF2B5EF4-FFF2-40B4-BE49-F238E27FC236}">
                <a16:creationId xmlns:a16="http://schemas.microsoft.com/office/drawing/2014/main" id="{90079F9F-0458-4E1F-8C66-3DC92F31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2" name="Freeform: Shape 140">
            <a:extLst>
              <a:ext uri="{FF2B5EF4-FFF2-40B4-BE49-F238E27FC236}">
                <a16:creationId xmlns:a16="http://schemas.microsoft.com/office/drawing/2014/main" id="{35BFB1BD-917C-4E12-A662-6CD1860F2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0BDC9-A677-43C6-9090-6D2F0041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62168"/>
            <a:ext cx="4571999" cy="1825482"/>
          </a:xfrm>
        </p:spPr>
        <p:txBody>
          <a:bodyPr anchor="b">
            <a:normAutofit/>
          </a:bodyPr>
          <a:lstStyle/>
          <a:p>
            <a:r>
              <a:rPr lang="en-US"/>
              <a:t>Joseon Korea (1392-1897)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C083A-CF6F-4200-8558-3E2C6162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4571999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Founded by Yi </a:t>
            </a:r>
            <a:r>
              <a:rPr lang="en-US" sz="1700" dirty="0" err="1"/>
              <a:t>Seongye</a:t>
            </a:r>
            <a:endParaRPr lang="en-US" sz="1700" dirty="0"/>
          </a:p>
          <a:p>
            <a:r>
              <a:rPr lang="en-US" sz="1700" dirty="0"/>
              <a:t>Territory</a:t>
            </a:r>
          </a:p>
          <a:p>
            <a:pPr lvl="1"/>
            <a:r>
              <a:rPr lang="en-US" sz="1500" dirty="0"/>
              <a:t>Roughly the size of Minnesota </a:t>
            </a:r>
          </a:p>
          <a:p>
            <a:r>
              <a:rPr lang="en-US" sz="1700" dirty="0"/>
              <a:t>Governed by the Yangban </a:t>
            </a:r>
          </a:p>
          <a:p>
            <a:pPr lvl="1"/>
            <a:r>
              <a:rPr lang="en-US" sz="1500" dirty="0"/>
              <a:t>A hereditary social class</a:t>
            </a:r>
          </a:p>
          <a:p>
            <a:pPr lvl="1"/>
            <a:r>
              <a:rPr lang="en-US" sz="1500" dirty="0"/>
              <a:t>Slave Society</a:t>
            </a:r>
          </a:p>
          <a:p>
            <a:r>
              <a:rPr lang="en-US" sz="1700" dirty="0"/>
              <a:t>Chinese Tributary </a:t>
            </a:r>
          </a:p>
          <a:p>
            <a:pPr lvl="1"/>
            <a:r>
              <a:rPr lang="en-US" sz="1500" dirty="0"/>
              <a:t>Ming China (1392-1644)</a:t>
            </a:r>
          </a:p>
          <a:p>
            <a:pPr lvl="1"/>
            <a:r>
              <a:rPr lang="en-US" sz="1500" dirty="0"/>
              <a:t>Qing China  (1944-1895)</a:t>
            </a:r>
          </a:p>
          <a:p>
            <a:r>
              <a:rPr lang="en-US" sz="1700" dirty="0"/>
              <a:t>One of the longest unbroken dynasties in human history</a:t>
            </a:r>
          </a:p>
        </p:txBody>
      </p:sp>
      <p:pic>
        <p:nvPicPr>
          <p:cNvPr id="2050" name="Picture 2" descr="Korean archers from the Chosen Kingdom. Joseon , was a Korean sovereign state founded by Taejo Yi Seong-gye that lasted for approximately five...">
            <a:extLst>
              <a:ext uri="{FF2B5EF4-FFF2-40B4-BE49-F238E27FC236}">
                <a16:creationId xmlns:a16="http://schemas.microsoft.com/office/drawing/2014/main" id="{CA896592-3C38-466C-83A1-84DA3A9F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 r="-2" b="23865"/>
          <a:stretch/>
        </p:blipFill>
        <p:spPr bwMode="auto"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seon Dynasty : Korea.net : The official website of the Republic of Korea">
            <a:extLst>
              <a:ext uri="{FF2B5EF4-FFF2-40B4-BE49-F238E27FC236}">
                <a16:creationId xmlns:a16="http://schemas.microsoft.com/office/drawing/2014/main" id="{250AFA14-0AEF-48FF-A929-BACF934FF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709"/>
          <a:stretch/>
        </p:blipFill>
        <p:spPr bwMode="auto">
          <a:xfrm>
            <a:off x="5840059" y="3524256"/>
            <a:ext cx="3208690" cy="3333749"/>
          </a:xfrm>
          <a:custGeom>
            <a:avLst/>
            <a:gdLst/>
            <a:ahLst/>
            <a:cxnLst/>
            <a:rect l="l" t="t" r="r" b="b"/>
            <a:pathLst>
              <a:path w="3208690" h="3333749">
                <a:moveTo>
                  <a:pt x="265966" y="0"/>
                </a:moveTo>
                <a:lnTo>
                  <a:pt x="3208690" y="0"/>
                </a:lnTo>
                <a:lnTo>
                  <a:pt x="3208690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Korean literature - Wikipedia">
            <a:extLst>
              <a:ext uri="{FF2B5EF4-FFF2-40B4-BE49-F238E27FC236}">
                <a16:creationId xmlns:a16="http://schemas.microsoft.com/office/drawing/2014/main" id="{FA16FD50-A444-488B-96BD-CA96EF801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1" r="25108" b="-2"/>
          <a:stretch/>
        </p:blipFill>
        <p:spPr bwMode="auto"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3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91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6AC90-528B-4A02-8583-C23AB02B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1143194"/>
            <a:ext cx="5054082" cy="1767957"/>
          </a:xfrm>
        </p:spPr>
        <p:txBody>
          <a:bodyPr>
            <a:normAutofit fontScale="90000"/>
          </a:bodyPr>
          <a:lstStyle/>
          <a:p>
            <a:r>
              <a:rPr lang="en-US" sz="4100" dirty="0"/>
              <a:t>Battle Ground of Empires</a:t>
            </a:r>
            <a:br>
              <a:rPr lang="en-US" sz="4100" dirty="0"/>
            </a:br>
            <a:r>
              <a:rPr lang="en-US" sz="4100" dirty="0"/>
              <a:t>(Qing, Russian, Japanese)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8515-8292-4185-945B-E3DDE63F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4571999" cy="3362132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/>
              <a:t>Sino-Japanese War (1894-95)</a:t>
            </a:r>
          </a:p>
          <a:p>
            <a:pPr lvl="1"/>
            <a:r>
              <a:rPr lang="en-US" sz="1700" dirty="0" err="1"/>
              <a:t>Donghak</a:t>
            </a:r>
            <a:r>
              <a:rPr lang="en-US" sz="1700" dirty="0"/>
              <a:t> Rebellion (1894)</a:t>
            </a:r>
          </a:p>
          <a:p>
            <a:pPr lvl="2"/>
            <a:r>
              <a:rPr lang="en-US" sz="1600" dirty="0"/>
              <a:t>China helps King </a:t>
            </a:r>
            <a:r>
              <a:rPr lang="en-US" sz="1600" dirty="0" err="1"/>
              <a:t>Gojong</a:t>
            </a:r>
            <a:r>
              <a:rPr lang="en-US" sz="1600" dirty="0"/>
              <a:t> but Japan uses opportunity to install government friendly to Japan</a:t>
            </a:r>
          </a:p>
          <a:p>
            <a:pPr lvl="1"/>
            <a:r>
              <a:rPr lang="en-US" sz="1800" dirty="0"/>
              <a:t>Crushing defeat for the Qing Empire in 1895</a:t>
            </a:r>
          </a:p>
          <a:p>
            <a:pPr lvl="2"/>
            <a:r>
              <a:rPr lang="en-US" sz="1600" dirty="0"/>
              <a:t>Established Japan as the dominant East Asian power</a:t>
            </a:r>
          </a:p>
          <a:p>
            <a:r>
              <a:rPr lang="en-US" sz="2100" dirty="0"/>
              <a:t>Russo-Japanese War (1904-1905)</a:t>
            </a:r>
          </a:p>
          <a:p>
            <a:pPr lvl="2"/>
            <a:r>
              <a:rPr lang="en-US" sz="1700" dirty="0"/>
              <a:t>Results in Ito </a:t>
            </a:r>
            <a:r>
              <a:rPr lang="en-US" sz="1700" dirty="0" err="1"/>
              <a:t>Hirobumi</a:t>
            </a:r>
            <a:r>
              <a:rPr lang="en-US" sz="1700" dirty="0"/>
              <a:t> &amp; Japan establishing protectorate over Korea (1905)</a:t>
            </a:r>
          </a:p>
          <a:p>
            <a:pPr lvl="2"/>
            <a:r>
              <a:rPr lang="en-US" sz="1700" dirty="0"/>
              <a:t>Ito assassinated in 1909 </a:t>
            </a:r>
          </a:p>
          <a:p>
            <a:pPr lvl="2"/>
            <a:r>
              <a:rPr lang="en-US" sz="1700" dirty="0"/>
              <a:t>August 22, 1910, Korea becomes Japanese Colony</a:t>
            </a:r>
          </a:p>
        </p:txBody>
      </p:sp>
      <p:pic>
        <p:nvPicPr>
          <p:cNvPr id="2052" name="Picture 4" descr="War and Conflict, Sino-Japanese War, , pic: 25th January 1895, The landing of Japanese troops and advance of the senior command of the 2nd Army to...">
            <a:extLst>
              <a:ext uri="{FF2B5EF4-FFF2-40B4-BE49-F238E27FC236}">
                <a16:creationId xmlns:a16="http://schemas.microsoft.com/office/drawing/2014/main" id="{4644D053-AAD6-4BBB-9B10-749B98D84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r="-2" b="-2"/>
          <a:stretch/>
        </p:blipFill>
        <p:spPr bwMode="auto"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apanese sappers in Korea, at the beginning of the Russo-Japanese War . Caption reads: 'Les sapeurs Japonais se dirigeant en Coree, au debut de la...">
            <a:extLst>
              <a:ext uri="{FF2B5EF4-FFF2-40B4-BE49-F238E27FC236}">
                <a16:creationId xmlns:a16="http://schemas.microsoft.com/office/drawing/2014/main" id="{B7BDCA6E-80F4-4F06-9C52-9BAF66C2C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18407"/>
          <a:stretch/>
        </p:blipFill>
        <p:spPr bwMode="auto">
          <a:xfrm>
            <a:off x="5840059" y="3524256"/>
            <a:ext cx="3208690" cy="3333749"/>
          </a:xfrm>
          <a:custGeom>
            <a:avLst/>
            <a:gdLst/>
            <a:ahLst/>
            <a:cxnLst/>
            <a:rect l="l" t="t" r="r" b="b"/>
            <a:pathLst>
              <a:path w="3208690" h="3333749">
                <a:moveTo>
                  <a:pt x="265966" y="0"/>
                </a:moveTo>
                <a:lnTo>
                  <a:pt x="3208690" y="0"/>
                </a:lnTo>
                <a:lnTo>
                  <a:pt x="3208690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: Shape 192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6" name="Freeform: Shape 193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Map&#10;&#10;Description automatically generated">
            <a:extLst>
              <a:ext uri="{FF2B5EF4-FFF2-40B4-BE49-F238E27FC236}">
                <a16:creationId xmlns:a16="http://schemas.microsoft.com/office/drawing/2014/main" id="{0B7EDA23-0897-4565-A673-159935A2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5" b="-4"/>
          <a:stretch/>
        </p:blipFill>
        <p:spPr bwMode="auto"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9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A35C6-CB62-4D4F-A219-47ACB06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4571999" cy="1263649"/>
          </a:xfrm>
        </p:spPr>
        <p:txBody>
          <a:bodyPr>
            <a:normAutofit/>
          </a:bodyPr>
          <a:lstStyle/>
          <a:p>
            <a:r>
              <a:rPr lang="en-US" dirty="0"/>
              <a:t>Colonial 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02F06-3857-4AA1-AA70-44E94B0F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298583"/>
            <a:ext cx="4571999" cy="43035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Three Phases of Japanese Colonial Rule: </a:t>
            </a:r>
          </a:p>
          <a:p>
            <a:pPr lvl="1"/>
            <a:r>
              <a:rPr lang="en-US" dirty="0"/>
              <a:t>Phase I (1910-1919): Government General</a:t>
            </a:r>
          </a:p>
          <a:p>
            <a:pPr lvl="2"/>
            <a:r>
              <a:rPr lang="en-US" dirty="0"/>
              <a:t>“It eliminated all Korean political participation, restricted Korean business activity, and invested heavily in the promotion of rice cultivation for export to Japan.”</a:t>
            </a:r>
          </a:p>
          <a:p>
            <a:pPr lvl="2"/>
            <a:r>
              <a:rPr lang="en-US" dirty="0"/>
              <a:t>Police could fine, flog, and torture for minor offenses. </a:t>
            </a:r>
          </a:p>
          <a:p>
            <a:pPr lvl="2"/>
            <a:r>
              <a:rPr lang="en-US" dirty="0"/>
              <a:t>March 1</a:t>
            </a:r>
            <a:r>
              <a:rPr lang="en-US" baseline="30000" dirty="0"/>
              <a:t>st</a:t>
            </a:r>
            <a:r>
              <a:rPr lang="en-US" dirty="0"/>
              <a:t>, Movement 1919</a:t>
            </a:r>
          </a:p>
          <a:p>
            <a:pPr lvl="3"/>
            <a:r>
              <a:rPr lang="en-US" dirty="0"/>
              <a:t>Koreans push for independence</a:t>
            </a:r>
          </a:p>
          <a:p>
            <a:pPr lvl="1"/>
            <a:r>
              <a:rPr lang="en-US" dirty="0"/>
              <a:t>Phase II(1919-1931): “Cultural Government”</a:t>
            </a:r>
          </a:p>
          <a:p>
            <a:pPr lvl="2"/>
            <a:r>
              <a:rPr lang="en-US" dirty="0"/>
              <a:t>Greater degree of political participation, freer speech, and business rights.</a:t>
            </a:r>
          </a:p>
          <a:p>
            <a:pPr lvl="1"/>
            <a:r>
              <a:rPr lang="en-US" dirty="0"/>
              <a:t>Phase III (1931-1945): Military Rule</a:t>
            </a:r>
          </a:p>
          <a:p>
            <a:pPr lvl="2"/>
            <a:r>
              <a:rPr lang="en-US" dirty="0"/>
              <a:t>Huge amounts of Japanese Investment in Korean heavy industry and infrastructure.</a:t>
            </a:r>
          </a:p>
          <a:p>
            <a:pPr lvl="2"/>
            <a:r>
              <a:rPr lang="en-US" dirty="0"/>
              <a:t>Repression of freedoms that Koreans enjoyed under Phase II.</a:t>
            </a:r>
          </a:p>
          <a:p>
            <a:pPr lvl="2"/>
            <a:r>
              <a:rPr lang="en-US" dirty="0"/>
              <a:t>Koreans forced to take Japanese names, speak Japanese, and join Japanese religious and military institutions.</a:t>
            </a:r>
          </a:p>
          <a:p>
            <a:pPr lvl="1"/>
            <a:endParaRPr lang="en-US" dirty="0"/>
          </a:p>
        </p:txBody>
      </p:sp>
      <p:pic>
        <p:nvPicPr>
          <p:cNvPr id="6" name="Picture 8" descr="Street scene, Korea, c1900.">
            <a:extLst>
              <a:ext uri="{FF2B5EF4-FFF2-40B4-BE49-F238E27FC236}">
                <a16:creationId xmlns:a16="http://schemas.microsoft.com/office/drawing/2014/main" id="{BBEA04A8-5F93-40DB-B354-08B488C08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5" r="-2" b="14293"/>
          <a:stretch/>
        </p:blipFill>
        <p:spPr bwMode="auto"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panese Gendarmes in Korea.">
            <a:extLst>
              <a:ext uri="{FF2B5EF4-FFF2-40B4-BE49-F238E27FC236}">
                <a16:creationId xmlns:a16="http://schemas.microsoft.com/office/drawing/2014/main" id="{462AF088-769F-439B-8F24-D21E38663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28750"/>
          <a:stretch/>
        </p:blipFill>
        <p:spPr bwMode="auto">
          <a:xfrm>
            <a:off x="5840059" y="3524256"/>
            <a:ext cx="3208690" cy="3333749"/>
          </a:xfrm>
          <a:custGeom>
            <a:avLst/>
            <a:gdLst/>
            <a:ahLst/>
            <a:cxnLst/>
            <a:rect l="l" t="t" r="r" b="b"/>
            <a:pathLst>
              <a:path w="3208690" h="3333749">
                <a:moveTo>
                  <a:pt x="265966" y="0"/>
                </a:moveTo>
                <a:lnTo>
                  <a:pt x="3208690" y="0"/>
                </a:lnTo>
                <a:lnTo>
                  <a:pt x="3208690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Korean is beaten by Japanese troops to force him to confess to his crimes.">
            <a:extLst>
              <a:ext uri="{FF2B5EF4-FFF2-40B4-BE49-F238E27FC236}">
                <a16:creationId xmlns:a16="http://schemas.microsoft.com/office/drawing/2014/main" id="{D5887C15-49C9-4A4E-A05A-67167C61F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r="29786" b="3"/>
          <a:stretch/>
        </p:blipFill>
        <p:spPr bwMode="auto"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6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622E2-6B52-4918-87F0-BBED70A7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618" y="403225"/>
            <a:ext cx="4572001" cy="1263649"/>
          </a:xfrm>
        </p:spPr>
        <p:txBody>
          <a:bodyPr>
            <a:normAutofit fontScale="90000"/>
          </a:bodyPr>
          <a:lstStyle/>
          <a:p>
            <a:r>
              <a:rPr lang="en-US" dirty="0"/>
              <a:t>The End of World War II &amp; Divided Korea</a:t>
            </a:r>
          </a:p>
        </p:txBody>
      </p:sp>
      <p:pic>
        <p:nvPicPr>
          <p:cNvPr id="2050" name="Picture 2" descr="Japanese soldiers use handcarts to surrender their equipment to troops of the US Army's 7th Infantry Division in South Korea, September 1945.">
            <a:extLst>
              <a:ext uri="{FF2B5EF4-FFF2-40B4-BE49-F238E27FC236}">
                <a16:creationId xmlns:a16="http://schemas.microsoft.com/office/drawing/2014/main" id="{98C8F82A-CF6A-4CC7-9B21-33D9F910D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3" b="12927"/>
          <a:stretch/>
        </p:blipFill>
        <p:spPr bwMode="auto">
          <a:xfrm>
            <a:off x="20" y="-1"/>
            <a:ext cx="6095217" cy="3333750"/>
          </a:xfrm>
          <a:custGeom>
            <a:avLst/>
            <a:gdLst/>
            <a:ahLst/>
            <a:cxnLst/>
            <a:rect l="l" t="t" r="r" b="b"/>
            <a:pathLst>
              <a:path w="6095237" h="3333750">
                <a:moveTo>
                  <a:pt x="0" y="0"/>
                </a:moveTo>
                <a:lnTo>
                  <a:pt x="6019574" y="0"/>
                </a:lnTo>
                <a:lnTo>
                  <a:pt x="6029175" y="80583"/>
                </a:lnTo>
                <a:cubicBezTo>
                  <a:pt x="6030319" y="88822"/>
                  <a:pt x="6032413" y="98237"/>
                  <a:pt x="6037177" y="104514"/>
                </a:cubicBezTo>
                <a:cubicBezTo>
                  <a:pt x="6069182" y="147470"/>
                  <a:pt x="6078135" y="199649"/>
                  <a:pt x="6075089" y="249272"/>
                </a:cubicBezTo>
                <a:cubicBezTo>
                  <a:pt x="6072800" y="288308"/>
                  <a:pt x="6071086" y="326557"/>
                  <a:pt x="6074324" y="365198"/>
                </a:cubicBezTo>
                <a:cubicBezTo>
                  <a:pt x="6074516" y="368141"/>
                  <a:pt x="6074134" y="372064"/>
                  <a:pt x="6072610" y="374220"/>
                </a:cubicBezTo>
                <a:cubicBezTo>
                  <a:pt x="6062514" y="387559"/>
                  <a:pt x="6061752" y="401485"/>
                  <a:pt x="6060038" y="418552"/>
                </a:cubicBezTo>
                <a:cubicBezTo>
                  <a:pt x="6057560" y="442679"/>
                  <a:pt x="6059276" y="464843"/>
                  <a:pt x="6063466" y="487205"/>
                </a:cubicBezTo>
                <a:cubicBezTo>
                  <a:pt x="6066514" y="503486"/>
                  <a:pt x="6072800" y="519961"/>
                  <a:pt x="6080803" y="534478"/>
                </a:cubicBezTo>
                <a:cubicBezTo>
                  <a:pt x="6092043" y="554679"/>
                  <a:pt x="6096423" y="574101"/>
                  <a:pt x="6081565" y="593322"/>
                </a:cubicBezTo>
                <a:cubicBezTo>
                  <a:pt x="6065752" y="614113"/>
                  <a:pt x="6071276" y="637652"/>
                  <a:pt x="6070706" y="660603"/>
                </a:cubicBezTo>
                <a:cubicBezTo>
                  <a:pt x="6070514" y="670605"/>
                  <a:pt x="6070896" y="681198"/>
                  <a:pt x="6068420" y="690809"/>
                </a:cubicBezTo>
                <a:cubicBezTo>
                  <a:pt x="6061370" y="718661"/>
                  <a:pt x="6050702" y="745535"/>
                  <a:pt x="6045940" y="773781"/>
                </a:cubicBezTo>
                <a:cubicBezTo>
                  <a:pt x="6043273" y="789474"/>
                  <a:pt x="6048036" y="806930"/>
                  <a:pt x="6051464" y="823213"/>
                </a:cubicBezTo>
                <a:cubicBezTo>
                  <a:pt x="6055084" y="839689"/>
                  <a:pt x="6060608" y="855968"/>
                  <a:pt x="6066324" y="871859"/>
                </a:cubicBezTo>
                <a:cubicBezTo>
                  <a:pt x="6070134" y="882645"/>
                  <a:pt x="6073754" y="894414"/>
                  <a:pt x="6080613" y="903045"/>
                </a:cubicBezTo>
                <a:cubicBezTo>
                  <a:pt x="6096233" y="922662"/>
                  <a:pt x="6098901" y="942864"/>
                  <a:pt x="6090709" y="966011"/>
                </a:cubicBezTo>
                <a:cubicBezTo>
                  <a:pt x="6089375" y="969541"/>
                  <a:pt x="6089375" y="973659"/>
                  <a:pt x="6089185" y="977582"/>
                </a:cubicBezTo>
                <a:cubicBezTo>
                  <a:pt x="6085185" y="1040355"/>
                  <a:pt x="6082707" y="1103121"/>
                  <a:pt x="6076611" y="1165498"/>
                </a:cubicBezTo>
                <a:cubicBezTo>
                  <a:pt x="6074134" y="1190799"/>
                  <a:pt x="6063276" y="1215122"/>
                  <a:pt x="6056418" y="1240034"/>
                </a:cubicBezTo>
                <a:cubicBezTo>
                  <a:pt x="6055084" y="1245135"/>
                  <a:pt x="6052988" y="1250824"/>
                  <a:pt x="6053942" y="1255923"/>
                </a:cubicBezTo>
                <a:cubicBezTo>
                  <a:pt x="6063466" y="1311432"/>
                  <a:pt x="6049560" y="1363414"/>
                  <a:pt x="6031271" y="1414609"/>
                </a:cubicBezTo>
                <a:cubicBezTo>
                  <a:pt x="6029365" y="1419903"/>
                  <a:pt x="6029937" y="1426376"/>
                  <a:pt x="6030319" y="1432262"/>
                </a:cubicBezTo>
                <a:cubicBezTo>
                  <a:pt x="6031651" y="1448740"/>
                  <a:pt x="6038319" y="1466588"/>
                  <a:pt x="6034319" y="1481495"/>
                </a:cubicBezTo>
                <a:cubicBezTo>
                  <a:pt x="6023269" y="1521118"/>
                  <a:pt x="6009934" y="1560348"/>
                  <a:pt x="5993170" y="1597617"/>
                </a:cubicBezTo>
                <a:cubicBezTo>
                  <a:pt x="5976215" y="1635476"/>
                  <a:pt x="5961927" y="1670585"/>
                  <a:pt x="5979071" y="1713934"/>
                </a:cubicBezTo>
                <a:cubicBezTo>
                  <a:pt x="5986312" y="1732372"/>
                  <a:pt x="5981167" y="1756694"/>
                  <a:pt x="5979263" y="1777881"/>
                </a:cubicBezTo>
                <a:cubicBezTo>
                  <a:pt x="5977739" y="1793374"/>
                  <a:pt x="5969165" y="1808282"/>
                  <a:pt x="5969165" y="1823583"/>
                </a:cubicBezTo>
                <a:cubicBezTo>
                  <a:pt x="5969165" y="1864385"/>
                  <a:pt x="5959069" y="1900670"/>
                  <a:pt x="5938494" y="1935977"/>
                </a:cubicBezTo>
                <a:cubicBezTo>
                  <a:pt x="5930494" y="1949711"/>
                  <a:pt x="5935828" y="1971091"/>
                  <a:pt x="5933732" y="1988939"/>
                </a:cubicBezTo>
                <a:cubicBezTo>
                  <a:pt x="5931256" y="2007771"/>
                  <a:pt x="5928970" y="2027187"/>
                  <a:pt x="5923443" y="2045235"/>
                </a:cubicBezTo>
                <a:cubicBezTo>
                  <a:pt x="5908965" y="2091918"/>
                  <a:pt x="5892582" y="2138014"/>
                  <a:pt x="5877342" y="2184501"/>
                </a:cubicBezTo>
                <a:cubicBezTo>
                  <a:pt x="5864767" y="2222749"/>
                  <a:pt x="5874674" y="2260413"/>
                  <a:pt x="5880008" y="2298269"/>
                </a:cubicBezTo>
                <a:cubicBezTo>
                  <a:pt x="5883438" y="2322005"/>
                  <a:pt x="5891630" y="2344167"/>
                  <a:pt x="5879438" y="2370844"/>
                </a:cubicBezTo>
                <a:cubicBezTo>
                  <a:pt x="5867816" y="2396344"/>
                  <a:pt x="5870484" y="2428709"/>
                  <a:pt x="5864197" y="2457348"/>
                </a:cubicBezTo>
                <a:cubicBezTo>
                  <a:pt x="5858863" y="2481477"/>
                  <a:pt x="5850289" y="2504816"/>
                  <a:pt x="5841907" y="2528158"/>
                </a:cubicBezTo>
                <a:cubicBezTo>
                  <a:pt x="5830476" y="2559935"/>
                  <a:pt x="5818476" y="2591317"/>
                  <a:pt x="5824190" y="2626038"/>
                </a:cubicBezTo>
                <a:cubicBezTo>
                  <a:pt x="5830668" y="2665466"/>
                  <a:pt x="5806284" y="2692532"/>
                  <a:pt x="5790089" y="2723527"/>
                </a:cubicBezTo>
                <a:cubicBezTo>
                  <a:pt x="5779041" y="2744906"/>
                  <a:pt x="5770848" y="2768247"/>
                  <a:pt x="5763990" y="2791590"/>
                </a:cubicBezTo>
                <a:cubicBezTo>
                  <a:pt x="5755036" y="2822776"/>
                  <a:pt x="5749702" y="2854945"/>
                  <a:pt x="5740939" y="2886329"/>
                </a:cubicBezTo>
                <a:cubicBezTo>
                  <a:pt x="5727795" y="2933799"/>
                  <a:pt x="5717507" y="2981857"/>
                  <a:pt x="5724747" y="3031285"/>
                </a:cubicBezTo>
                <a:cubicBezTo>
                  <a:pt x="5727985" y="3054039"/>
                  <a:pt x="5727795" y="3075225"/>
                  <a:pt x="5723031" y="3097977"/>
                </a:cubicBezTo>
                <a:cubicBezTo>
                  <a:pt x="5715221" y="3135244"/>
                  <a:pt x="5714268" y="3173494"/>
                  <a:pt x="5685122" y="3203506"/>
                </a:cubicBezTo>
                <a:cubicBezTo>
                  <a:pt x="5674833" y="3214098"/>
                  <a:pt x="5672167" y="3233124"/>
                  <a:pt x="5666833" y="3248621"/>
                </a:cubicBezTo>
                <a:cubicBezTo>
                  <a:pt x="5660545" y="3266470"/>
                  <a:pt x="5663785" y="3279612"/>
                  <a:pt x="5682073" y="3289224"/>
                </a:cubicBezTo>
                <a:cubicBezTo>
                  <a:pt x="5690264" y="3293538"/>
                  <a:pt x="5698266" y="3305897"/>
                  <a:pt x="5699600" y="3315508"/>
                </a:cubicBezTo>
                <a:lnTo>
                  <a:pt x="5699134" y="3333750"/>
                </a:lnTo>
                <a:lnTo>
                  <a:pt x="0" y="33337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lied soldiers relieving Japanese soldiers of their weapons before expelling them from the city.">
            <a:extLst>
              <a:ext uri="{FF2B5EF4-FFF2-40B4-BE49-F238E27FC236}">
                <a16:creationId xmlns:a16="http://schemas.microsoft.com/office/drawing/2014/main" id="{BB28C8F0-4587-49D7-A23B-F76AD4363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r="21183" b="-3"/>
          <a:stretch/>
        </p:blipFill>
        <p:spPr bwMode="auto"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orean War; - Civilization - Digital Collections">
            <a:extLst>
              <a:ext uri="{FF2B5EF4-FFF2-40B4-BE49-F238E27FC236}">
                <a16:creationId xmlns:a16="http://schemas.microsoft.com/office/drawing/2014/main" id="{F1A3F9A1-65DF-42B1-B91A-1E545D0AE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" r="-3" b="17643"/>
          <a:stretch/>
        </p:blipFill>
        <p:spPr bwMode="auto">
          <a:xfrm>
            <a:off x="3143250" y="3524255"/>
            <a:ext cx="2633052" cy="3333749"/>
          </a:xfrm>
          <a:custGeom>
            <a:avLst/>
            <a:gdLst/>
            <a:ahLst/>
            <a:cxnLst/>
            <a:rect l="l" t="t" r="r" b="b"/>
            <a:pathLst>
              <a:path w="2633052" h="3333749">
                <a:moveTo>
                  <a:pt x="0" y="0"/>
                </a:moveTo>
                <a:lnTo>
                  <a:pt x="2518619" y="0"/>
                </a:lnTo>
                <a:lnTo>
                  <a:pt x="2515391" y="25854"/>
                </a:lnTo>
                <a:cubicBezTo>
                  <a:pt x="2515391" y="52139"/>
                  <a:pt x="2521487" y="78226"/>
                  <a:pt x="2523773" y="104707"/>
                </a:cubicBezTo>
                <a:cubicBezTo>
                  <a:pt x="2525677" y="125303"/>
                  <a:pt x="2524915" y="146292"/>
                  <a:pt x="2527201" y="166886"/>
                </a:cubicBezTo>
                <a:cubicBezTo>
                  <a:pt x="2528917" y="183757"/>
                  <a:pt x="2533297" y="200428"/>
                  <a:pt x="2536917" y="217101"/>
                </a:cubicBezTo>
                <a:cubicBezTo>
                  <a:pt x="2537584" y="220142"/>
                  <a:pt x="2539204" y="223182"/>
                  <a:pt x="2540561" y="226149"/>
                </a:cubicBezTo>
                <a:lnTo>
                  <a:pt x="2541942" y="231883"/>
                </a:lnTo>
                <a:lnTo>
                  <a:pt x="2570562" y="224478"/>
                </a:lnTo>
                <a:lnTo>
                  <a:pt x="2570793" y="224430"/>
                </a:lnTo>
                <a:lnTo>
                  <a:pt x="2570563" y="224479"/>
                </a:lnTo>
                <a:lnTo>
                  <a:pt x="2541943" y="231884"/>
                </a:lnTo>
                <a:lnTo>
                  <a:pt x="2542635" y="234755"/>
                </a:lnTo>
                <a:cubicBezTo>
                  <a:pt x="2534442" y="289286"/>
                  <a:pt x="2571019" y="328516"/>
                  <a:pt x="2587212" y="374612"/>
                </a:cubicBezTo>
                <a:cubicBezTo>
                  <a:pt x="2604359" y="423062"/>
                  <a:pt x="2630647" y="469942"/>
                  <a:pt x="2622837" y="524078"/>
                </a:cubicBezTo>
                <a:cubicBezTo>
                  <a:pt x="2618075" y="556836"/>
                  <a:pt x="2607025" y="588416"/>
                  <a:pt x="2600356" y="620978"/>
                </a:cubicBezTo>
                <a:cubicBezTo>
                  <a:pt x="2598070" y="632551"/>
                  <a:pt x="2598452" y="645496"/>
                  <a:pt x="2600738" y="657070"/>
                </a:cubicBezTo>
                <a:cubicBezTo>
                  <a:pt x="2611217" y="712972"/>
                  <a:pt x="2612741" y="768090"/>
                  <a:pt x="2595594" y="823015"/>
                </a:cubicBezTo>
                <a:cubicBezTo>
                  <a:pt x="2592736" y="832428"/>
                  <a:pt x="2590070" y="842432"/>
                  <a:pt x="2590070" y="852241"/>
                </a:cubicBezTo>
                <a:cubicBezTo>
                  <a:pt x="2590070" y="905985"/>
                  <a:pt x="2594070" y="958749"/>
                  <a:pt x="2612741" y="1010142"/>
                </a:cubicBezTo>
                <a:cubicBezTo>
                  <a:pt x="2619027" y="1027403"/>
                  <a:pt x="2615027" y="1048392"/>
                  <a:pt x="2616551" y="1067418"/>
                </a:cubicBezTo>
                <a:cubicBezTo>
                  <a:pt x="2617883" y="1085070"/>
                  <a:pt x="2618455" y="1103117"/>
                  <a:pt x="2622837" y="1120182"/>
                </a:cubicBezTo>
                <a:cubicBezTo>
                  <a:pt x="2629313" y="1145094"/>
                  <a:pt x="2630075" y="1168239"/>
                  <a:pt x="2624361" y="1193935"/>
                </a:cubicBezTo>
                <a:cubicBezTo>
                  <a:pt x="2619027" y="1218453"/>
                  <a:pt x="2621693" y="1244934"/>
                  <a:pt x="2621503" y="1270435"/>
                </a:cubicBezTo>
                <a:cubicBezTo>
                  <a:pt x="2621313" y="1298876"/>
                  <a:pt x="2621123" y="1327318"/>
                  <a:pt x="2622075" y="1355759"/>
                </a:cubicBezTo>
                <a:cubicBezTo>
                  <a:pt x="2622455" y="1367136"/>
                  <a:pt x="2630075" y="1380082"/>
                  <a:pt x="2627027" y="1389499"/>
                </a:cubicBezTo>
                <a:cubicBezTo>
                  <a:pt x="2616741" y="1419901"/>
                  <a:pt x="2629123" y="1450305"/>
                  <a:pt x="2623599" y="1480707"/>
                </a:cubicBezTo>
                <a:cubicBezTo>
                  <a:pt x="2620741" y="1495616"/>
                  <a:pt x="2628551" y="1512484"/>
                  <a:pt x="2629313" y="1528568"/>
                </a:cubicBezTo>
                <a:cubicBezTo>
                  <a:pt x="2630647" y="1554852"/>
                  <a:pt x="2630075" y="1581136"/>
                  <a:pt x="2630457" y="1607421"/>
                </a:cubicBezTo>
                <a:cubicBezTo>
                  <a:pt x="2630647" y="1616052"/>
                  <a:pt x="2631409" y="1624487"/>
                  <a:pt x="2631792" y="1633118"/>
                </a:cubicBezTo>
                <a:cubicBezTo>
                  <a:pt x="2632172" y="1640768"/>
                  <a:pt x="2633886" y="1648809"/>
                  <a:pt x="2632554" y="1656067"/>
                </a:cubicBezTo>
                <a:cubicBezTo>
                  <a:pt x="2627789" y="1682352"/>
                  <a:pt x="2619979" y="1708244"/>
                  <a:pt x="2616931" y="1734723"/>
                </a:cubicBezTo>
                <a:cubicBezTo>
                  <a:pt x="2614265" y="1757672"/>
                  <a:pt x="2617883" y="1781408"/>
                  <a:pt x="2615979" y="1804553"/>
                </a:cubicBezTo>
                <a:cubicBezTo>
                  <a:pt x="2612741" y="1845352"/>
                  <a:pt x="2607025" y="1886151"/>
                  <a:pt x="2603405" y="1926951"/>
                </a:cubicBezTo>
                <a:cubicBezTo>
                  <a:pt x="2602643" y="1935779"/>
                  <a:pt x="2607407" y="1944997"/>
                  <a:pt x="2607787" y="1954020"/>
                </a:cubicBezTo>
                <a:cubicBezTo>
                  <a:pt x="2608739" y="1982266"/>
                  <a:pt x="2608931" y="2010512"/>
                  <a:pt x="2609501" y="2038758"/>
                </a:cubicBezTo>
                <a:cubicBezTo>
                  <a:pt x="2609693" y="2054842"/>
                  <a:pt x="2609121" y="2071122"/>
                  <a:pt x="2610835" y="2087013"/>
                </a:cubicBezTo>
                <a:cubicBezTo>
                  <a:pt x="2613121" y="2107998"/>
                  <a:pt x="2616551" y="2127025"/>
                  <a:pt x="2601691" y="2146640"/>
                </a:cubicBezTo>
                <a:cubicBezTo>
                  <a:pt x="2578640" y="2176849"/>
                  <a:pt x="2587594" y="2215294"/>
                  <a:pt x="2582260" y="2250208"/>
                </a:cubicBezTo>
                <a:cubicBezTo>
                  <a:pt x="2580926" y="2259232"/>
                  <a:pt x="2580736" y="2268452"/>
                  <a:pt x="2579212" y="2277474"/>
                </a:cubicBezTo>
                <a:cubicBezTo>
                  <a:pt x="2576354" y="2294147"/>
                  <a:pt x="2573116" y="2310622"/>
                  <a:pt x="2569875" y="2327297"/>
                </a:cubicBezTo>
                <a:cubicBezTo>
                  <a:pt x="2569305" y="2330238"/>
                  <a:pt x="2569113" y="2333572"/>
                  <a:pt x="2568161" y="2336319"/>
                </a:cubicBezTo>
                <a:cubicBezTo>
                  <a:pt x="2560161" y="2361624"/>
                  <a:pt x="2551017" y="2386533"/>
                  <a:pt x="2544539" y="2412229"/>
                </a:cubicBezTo>
                <a:cubicBezTo>
                  <a:pt x="2541300" y="2424784"/>
                  <a:pt x="2540918" y="2438710"/>
                  <a:pt x="2542635" y="2451656"/>
                </a:cubicBezTo>
                <a:cubicBezTo>
                  <a:pt x="2547587" y="2489512"/>
                  <a:pt x="2549683" y="2526978"/>
                  <a:pt x="2542443" y="2565032"/>
                </a:cubicBezTo>
                <a:cubicBezTo>
                  <a:pt x="2539586" y="2580135"/>
                  <a:pt x="2544349" y="2597005"/>
                  <a:pt x="2546063" y="2613089"/>
                </a:cubicBezTo>
                <a:cubicBezTo>
                  <a:pt x="2550635" y="2651534"/>
                  <a:pt x="2555589" y="2689979"/>
                  <a:pt x="2559969" y="2728621"/>
                </a:cubicBezTo>
                <a:cubicBezTo>
                  <a:pt x="2562637" y="2752748"/>
                  <a:pt x="2564161" y="2777071"/>
                  <a:pt x="2566827" y="2801198"/>
                </a:cubicBezTo>
                <a:cubicBezTo>
                  <a:pt x="2570067" y="2829050"/>
                  <a:pt x="2575020" y="2856707"/>
                  <a:pt x="2577688" y="2884562"/>
                </a:cubicBezTo>
                <a:cubicBezTo>
                  <a:pt x="2580736" y="2916337"/>
                  <a:pt x="2581306" y="2948310"/>
                  <a:pt x="2584546" y="2980086"/>
                </a:cubicBezTo>
                <a:cubicBezTo>
                  <a:pt x="2590832" y="3038149"/>
                  <a:pt x="2598262" y="3096013"/>
                  <a:pt x="2605311" y="3154072"/>
                </a:cubicBezTo>
                <a:cubicBezTo>
                  <a:pt x="2612169" y="3210368"/>
                  <a:pt x="2618265" y="3266664"/>
                  <a:pt x="2626837" y="3322567"/>
                </a:cubicBezTo>
                <a:lnTo>
                  <a:pt x="2629679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6EE00CB-BDE3-434E-81A3-3A5045FA6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A5A46730-76F8-4230-A44E-BC7ED8962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47E2-8CB7-47CE-A97C-37F25367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976" y="1666874"/>
            <a:ext cx="5412947" cy="511143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Soviet Invasion of Manchuria &amp; Atomic Bombs</a:t>
            </a:r>
          </a:p>
          <a:p>
            <a:pPr lvl="1"/>
            <a:r>
              <a:rPr lang="en-US" dirty="0"/>
              <a:t>Soviets attack Japanese Empire (August 1945)</a:t>
            </a:r>
          </a:p>
          <a:p>
            <a:pPr lvl="2"/>
            <a:r>
              <a:rPr lang="en-US" dirty="0"/>
              <a:t>Russian forces enter Korea</a:t>
            </a:r>
          </a:p>
          <a:p>
            <a:pPr lvl="1"/>
            <a:r>
              <a:rPr lang="en-US" dirty="0"/>
              <a:t>Americans drop atomic bombs (August 1945)</a:t>
            </a:r>
          </a:p>
          <a:p>
            <a:pPr lvl="2"/>
            <a:r>
              <a:rPr lang="en-US" dirty="0"/>
              <a:t>Both effectively end World War II</a:t>
            </a:r>
          </a:p>
          <a:p>
            <a:r>
              <a:rPr lang="en-US" dirty="0"/>
              <a:t>Soviet American Competition</a:t>
            </a:r>
          </a:p>
          <a:p>
            <a:pPr lvl="1"/>
            <a:r>
              <a:rPr lang="en-US" dirty="0"/>
              <a:t> Soviets invade from the North</a:t>
            </a:r>
          </a:p>
          <a:p>
            <a:pPr lvl="1"/>
            <a:r>
              <a:rPr lang="en-US" dirty="0"/>
              <a:t> Americans send troops from the South (one week after wars end on August 15, 1945)</a:t>
            </a:r>
          </a:p>
          <a:p>
            <a:pPr lvl="2"/>
            <a:r>
              <a:rPr lang="en-US" dirty="0"/>
              <a:t>They meet at the 38</a:t>
            </a:r>
            <a:r>
              <a:rPr lang="en-US" baseline="30000" dirty="0"/>
              <a:t>th</a:t>
            </a:r>
            <a:r>
              <a:rPr lang="en-US" dirty="0"/>
              <a:t> Parallel</a:t>
            </a:r>
          </a:p>
          <a:p>
            <a:pPr lvl="2"/>
            <a:r>
              <a:rPr lang="en-US" dirty="0"/>
              <a:t>Koreans formed local “People’s </a:t>
            </a:r>
            <a:r>
              <a:rPr lang="en-US" dirty="0" err="1"/>
              <a:t>Committes</a:t>
            </a:r>
            <a:r>
              <a:rPr lang="en-US" dirty="0"/>
              <a:t>” </a:t>
            </a:r>
          </a:p>
          <a:p>
            <a:pPr lvl="3"/>
            <a:r>
              <a:rPr lang="en-US" dirty="0"/>
              <a:t>Soviets used these committees to install leaders they favored (Jo </a:t>
            </a:r>
            <a:r>
              <a:rPr lang="en-US" dirty="0" err="1"/>
              <a:t>Mansik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Banned collaborators</a:t>
            </a:r>
          </a:p>
          <a:p>
            <a:pPr lvl="4"/>
            <a:r>
              <a:rPr lang="en-US" dirty="0"/>
              <a:t>Lowered working hours to 8 hours per day </a:t>
            </a:r>
          </a:p>
          <a:p>
            <a:pPr lvl="4"/>
            <a:r>
              <a:rPr lang="en-US" dirty="0"/>
              <a:t>Redistributed land</a:t>
            </a:r>
          </a:p>
          <a:p>
            <a:pPr lvl="4"/>
            <a:r>
              <a:rPr lang="en-US" dirty="0"/>
              <a:t>Banned child labor</a:t>
            </a:r>
          </a:p>
          <a:p>
            <a:pPr lvl="4"/>
            <a:r>
              <a:rPr lang="en-US" dirty="0"/>
              <a:t>Established prison camps</a:t>
            </a:r>
          </a:p>
          <a:p>
            <a:pPr lvl="3"/>
            <a:r>
              <a:rPr lang="en-US" dirty="0"/>
              <a:t>Americans used these committees to install leaders they favored (Syngman Rhee)</a:t>
            </a:r>
          </a:p>
          <a:p>
            <a:pPr lvl="4"/>
            <a:r>
              <a:rPr lang="en-US" dirty="0"/>
              <a:t>Railroad strike </a:t>
            </a:r>
          </a:p>
          <a:p>
            <a:pPr lvl="4"/>
            <a:r>
              <a:rPr lang="en-US" dirty="0"/>
              <a:t>Farmer riots</a:t>
            </a:r>
          </a:p>
          <a:p>
            <a:pPr lvl="4"/>
            <a:r>
              <a:rPr lang="en-US" dirty="0"/>
              <a:t>Violent strikes</a:t>
            </a:r>
          </a:p>
          <a:p>
            <a:r>
              <a:rPr lang="en-US" dirty="0"/>
              <a:t>Republic of Korea founded August 15</a:t>
            </a:r>
            <a:r>
              <a:rPr lang="en-US" baseline="30000" dirty="0"/>
              <a:t>th</a:t>
            </a:r>
            <a:r>
              <a:rPr lang="en-US" dirty="0"/>
              <a:t>,1948</a:t>
            </a:r>
          </a:p>
          <a:p>
            <a:pPr lvl="1"/>
            <a:r>
              <a:rPr lang="en-US" dirty="0"/>
              <a:t>Leader Syngman Rhee</a:t>
            </a:r>
          </a:p>
          <a:p>
            <a:r>
              <a:rPr lang="en-US" dirty="0"/>
              <a:t>Democratic People’s Republic of North Korea founded September 9</a:t>
            </a:r>
            <a:r>
              <a:rPr lang="en-US" baseline="30000" dirty="0"/>
              <a:t>th</a:t>
            </a:r>
            <a:r>
              <a:rPr lang="en-US" dirty="0"/>
              <a:t> 1948</a:t>
            </a:r>
          </a:p>
          <a:p>
            <a:pPr lvl="1"/>
            <a:r>
              <a:rPr lang="en-US" dirty="0"/>
              <a:t>Leader Kim Il-Sung</a:t>
            </a:r>
          </a:p>
          <a:p>
            <a:pPr lvl="1"/>
            <a:r>
              <a:rPr lang="en-US" dirty="0"/>
              <a:t>Kim replaced Jo </a:t>
            </a:r>
            <a:r>
              <a:rPr lang="en-US" dirty="0" err="1"/>
              <a:t>Mansik</a:t>
            </a:r>
            <a:r>
              <a:rPr lang="en-US" dirty="0"/>
              <a:t> in 1946</a:t>
            </a:r>
          </a:p>
          <a:p>
            <a:pPr lvl="2"/>
            <a:r>
              <a:rPr lang="en-US" dirty="0"/>
              <a:t>Jo opposed Stalin’s agreement to set up a trusteeship for Korea with the United States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182681E8-C2DA-455B-A23E-04AC1EA4E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92001" y="3333751"/>
            <a:ext cx="90487" cy="190501"/>
          </a:xfrm>
          <a:custGeom>
            <a:avLst/>
            <a:gdLst>
              <a:gd name="connsiteX0" fmla="*/ 90487 w 90487"/>
              <a:gd name="connsiteY0" fmla="*/ 0 h 190501"/>
              <a:gd name="connsiteX1" fmla="*/ 0 w 90487"/>
              <a:gd name="connsiteY1" fmla="*/ 0 h 190501"/>
              <a:gd name="connsiteX2" fmla="*/ 0 w 90487"/>
              <a:gd name="connsiteY2" fmla="*/ 190501 h 190501"/>
              <a:gd name="connsiteX3" fmla="*/ 90487 w 90487"/>
              <a:gd name="connsiteY3" fmla="*/ 190501 h 190501"/>
              <a:gd name="connsiteX4" fmla="*/ 90487 w 90487"/>
              <a:gd name="connsiteY4" fmla="*/ 0 h 1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" h="190501">
                <a:moveTo>
                  <a:pt x="90487" y="0"/>
                </a:moveTo>
                <a:lnTo>
                  <a:pt x="0" y="0"/>
                </a:lnTo>
                <a:lnTo>
                  <a:pt x="0" y="190501"/>
                </a:lnTo>
                <a:lnTo>
                  <a:pt x="90487" y="190501"/>
                </a:lnTo>
                <a:lnTo>
                  <a:pt x="904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2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49177-6CCE-40EE-900B-1298F27B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Cold War (1947-1991):</a:t>
            </a:r>
          </a:p>
        </p:txBody>
      </p:sp>
      <p:pic>
        <p:nvPicPr>
          <p:cNvPr id="3074" name="Picture 2" descr="Map made in 1950 depicts the &quot;Domino Theory&quot; - the idea that one nation &quot;going Communist&quot; would start a chain reaction of governmental change in the...">
            <a:extLst>
              <a:ext uri="{FF2B5EF4-FFF2-40B4-BE49-F238E27FC236}">
                <a16:creationId xmlns:a16="http://schemas.microsoft.com/office/drawing/2014/main" id="{38000217-48D0-4E24-9E5E-6DC7AC8A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647" y="484168"/>
            <a:ext cx="5212352" cy="58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E7C9-ACB6-441B-ABBC-8D141E38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01256"/>
            <a:ext cx="4103614" cy="3570914"/>
          </a:xfrm>
        </p:spPr>
        <p:txBody>
          <a:bodyPr>
            <a:normAutofit/>
          </a:bodyPr>
          <a:lstStyle/>
          <a:p>
            <a:r>
              <a:rPr lang="en-US" dirty="0"/>
              <a:t>The Truman Doctrine</a:t>
            </a:r>
          </a:p>
          <a:p>
            <a:r>
              <a:rPr lang="en-US" dirty="0"/>
              <a:t>Domino Theory</a:t>
            </a:r>
          </a:p>
          <a:p>
            <a:pPr lvl="1"/>
            <a:r>
              <a:rPr lang="en-US" dirty="0"/>
              <a:t>Communist expansion in one country will lead to communist expansion in neighboring countries. </a:t>
            </a:r>
          </a:p>
          <a:p>
            <a:r>
              <a:rPr lang="en-US" dirty="0"/>
              <a:t>Cold Wars vs. Hot Wars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FE70B-BC52-47CF-8C69-25ADC9BD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09" y="274041"/>
            <a:ext cx="4572001" cy="1263649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a War (1948-1950)</a:t>
            </a:r>
          </a:p>
        </p:txBody>
      </p:sp>
      <p:pic>
        <p:nvPicPr>
          <p:cNvPr id="1034" name="Picture 10" descr="Joseph Stalin Russian Communist dictator.">
            <a:extLst>
              <a:ext uri="{FF2B5EF4-FFF2-40B4-BE49-F238E27FC236}">
                <a16:creationId xmlns:a16="http://schemas.microsoft.com/office/drawing/2014/main" id="{B67741C6-D236-4FAC-A5CA-767240E0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405" y="762000"/>
            <a:ext cx="1825938" cy="2571745"/>
          </a:xfrm>
          <a:custGeom>
            <a:avLst/>
            <a:gdLst/>
            <a:ahLst/>
            <a:cxnLst/>
            <a:rect l="l" t="t" r="r" b="b"/>
            <a:pathLst>
              <a:path w="2190749" h="2571745">
                <a:moveTo>
                  <a:pt x="0" y="0"/>
                </a:moveTo>
                <a:lnTo>
                  <a:pt x="2190749" y="0"/>
                </a:lnTo>
                <a:lnTo>
                  <a:pt x="2190749" y="2571745"/>
                </a:lnTo>
                <a:lnTo>
                  <a:pt x="0" y="2571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rade Kim II Sung">
            <a:extLst>
              <a:ext uri="{FF2B5EF4-FFF2-40B4-BE49-F238E27FC236}">
                <a16:creationId xmlns:a16="http://schemas.microsoft.com/office/drawing/2014/main" id="{6E55E7D3-956D-47E9-9DC1-497FC8E9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072" y="762000"/>
            <a:ext cx="1993102" cy="2571745"/>
          </a:xfrm>
          <a:custGeom>
            <a:avLst/>
            <a:gdLst/>
            <a:ahLst/>
            <a:cxnLst/>
            <a:rect l="l" t="t" r="r" b="b"/>
            <a:pathLst>
              <a:path w="2190749" h="2571745">
                <a:moveTo>
                  <a:pt x="0" y="0"/>
                </a:moveTo>
                <a:lnTo>
                  <a:pt x="2190749" y="0"/>
                </a:lnTo>
                <a:lnTo>
                  <a:pt x="2190749" y="2571745"/>
                </a:lnTo>
                <a:lnTo>
                  <a:pt x="0" y="2571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fficial portrait of Harry S. Truman , 33rd president of the United States.">
            <a:extLst>
              <a:ext uri="{FF2B5EF4-FFF2-40B4-BE49-F238E27FC236}">
                <a16:creationId xmlns:a16="http://schemas.microsoft.com/office/drawing/2014/main" id="{37F1CE75-384A-47C2-B024-BCAF1C6E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388" y="3524255"/>
            <a:ext cx="2095972" cy="2571745"/>
          </a:xfrm>
          <a:custGeom>
            <a:avLst/>
            <a:gdLst/>
            <a:ahLst/>
            <a:cxnLst/>
            <a:rect l="l" t="t" r="r" b="b"/>
            <a:pathLst>
              <a:path w="2190749" h="2571745">
                <a:moveTo>
                  <a:pt x="0" y="0"/>
                </a:moveTo>
                <a:lnTo>
                  <a:pt x="2190749" y="0"/>
                </a:lnTo>
                <a:lnTo>
                  <a:pt x="2190749" y="2571745"/>
                </a:lnTo>
                <a:lnTo>
                  <a:pt x="0" y="2571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mal portrait of President Syngman Rhee of Korea, Washington DC, 1954.">
            <a:extLst>
              <a:ext uri="{FF2B5EF4-FFF2-40B4-BE49-F238E27FC236}">
                <a16:creationId xmlns:a16="http://schemas.microsoft.com/office/drawing/2014/main" id="{DC917EA9-7248-4038-B0EE-806F2171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564" y="3524255"/>
            <a:ext cx="2128118" cy="2571745"/>
          </a:xfrm>
          <a:custGeom>
            <a:avLst/>
            <a:gdLst/>
            <a:ahLst/>
            <a:cxnLst/>
            <a:rect l="l" t="t" r="r" b="b"/>
            <a:pathLst>
              <a:path w="2190749" h="2571745">
                <a:moveTo>
                  <a:pt x="0" y="0"/>
                </a:moveTo>
                <a:lnTo>
                  <a:pt x="2190749" y="0"/>
                </a:lnTo>
                <a:lnTo>
                  <a:pt x="2190749" y="2571745"/>
                </a:lnTo>
                <a:lnTo>
                  <a:pt x="0" y="25717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6EE00CB-BDE3-434E-81A3-3A5045FA6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5A46730-76F8-4230-A44E-BC7ED8962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6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0BA7A-2CB0-4CF9-A936-EB0EC2EF4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109" y="1480847"/>
            <a:ext cx="5213759" cy="510311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North Korea &amp; China</a:t>
            </a:r>
          </a:p>
          <a:p>
            <a:pPr lvl="1"/>
            <a:r>
              <a:rPr lang="en-US" dirty="0"/>
              <a:t>30,000 North Korean Soldiers fighting in Chinese Civil War in April 1947 (15 to 25 Percent of CCP forces).</a:t>
            </a:r>
          </a:p>
          <a:p>
            <a:pPr lvl="1"/>
            <a:r>
              <a:rPr lang="en-US" dirty="0"/>
              <a:t>Fought even as far south has Hainan </a:t>
            </a:r>
          </a:p>
          <a:p>
            <a:r>
              <a:rPr lang="en-US" dirty="0"/>
              <a:t>Guerilla Warfare in the South</a:t>
            </a:r>
          </a:p>
          <a:p>
            <a:pPr lvl="1"/>
            <a:r>
              <a:rPr lang="en-US" dirty="0"/>
              <a:t>3,000 to 6,000 Soldiers fighting in South Korean territory in 1949.</a:t>
            </a:r>
          </a:p>
          <a:p>
            <a:r>
              <a:rPr lang="en-US" dirty="0"/>
              <a:t>Cross boarder raids launched by both sides (1949)</a:t>
            </a:r>
          </a:p>
          <a:p>
            <a:r>
              <a:rPr lang="en-US" dirty="0"/>
              <a:t>Syngman Rhee and South Korea</a:t>
            </a:r>
          </a:p>
          <a:p>
            <a:pPr lvl="1"/>
            <a:r>
              <a:rPr lang="en-US" dirty="0"/>
              <a:t>Eager to “recover” the North </a:t>
            </a:r>
          </a:p>
          <a:p>
            <a:pPr lvl="1"/>
            <a:r>
              <a:rPr lang="en-US" dirty="0"/>
              <a:t>United States Government threatens to cut off support if South invades the North. Support would only come if the North attacked first.</a:t>
            </a:r>
          </a:p>
          <a:p>
            <a:r>
              <a:rPr lang="en-US" dirty="0"/>
              <a:t>Kim Il-Sung and North Korea </a:t>
            </a:r>
          </a:p>
          <a:p>
            <a:pPr lvl="1"/>
            <a:r>
              <a:rPr lang="en-US" dirty="0"/>
              <a:t>Eager to “recover” the South</a:t>
            </a:r>
          </a:p>
          <a:p>
            <a:pPr lvl="2"/>
            <a:r>
              <a:rPr lang="en-US" dirty="0"/>
              <a:t>Kim the South “is still not instigating an attack” (to justify their own attack)</a:t>
            </a:r>
          </a:p>
          <a:p>
            <a:pPr lvl="1"/>
            <a:r>
              <a:rPr lang="en-US" dirty="0"/>
              <a:t>Soviet Union discourages invasion plans</a:t>
            </a:r>
          </a:p>
          <a:p>
            <a:pPr lvl="1"/>
            <a:r>
              <a:rPr lang="en-US" dirty="0"/>
              <a:t>Kim plays the Soviets against the PRC</a:t>
            </a:r>
          </a:p>
          <a:p>
            <a:r>
              <a:rPr lang="en-US" dirty="0"/>
              <a:t>Journalist A.T. Steele’s observations</a:t>
            </a:r>
          </a:p>
          <a:p>
            <a:pPr lvl="1"/>
            <a:r>
              <a:rPr lang="en-US" dirty="0"/>
              <a:t>“An unadmitted shooting war between the governments of the U.S. and Russia is in effect today along the 38</a:t>
            </a:r>
            <a:r>
              <a:rPr lang="en-US" baseline="30000" dirty="0"/>
              <a:t>th</a:t>
            </a:r>
            <a:r>
              <a:rPr lang="en-US" dirty="0"/>
              <a:t> Parallel.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82681E8-C2DA-455B-A23E-04AC1EA4E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92001" y="3333751"/>
            <a:ext cx="90487" cy="190501"/>
          </a:xfrm>
          <a:custGeom>
            <a:avLst/>
            <a:gdLst>
              <a:gd name="connsiteX0" fmla="*/ 90487 w 90487"/>
              <a:gd name="connsiteY0" fmla="*/ 0 h 190501"/>
              <a:gd name="connsiteX1" fmla="*/ 0 w 90487"/>
              <a:gd name="connsiteY1" fmla="*/ 0 h 190501"/>
              <a:gd name="connsiteX2" fmla="*/ 0 w 90487"/>
              <a:gd name="connsiteY2" fmla="*/ 190501 h 190501"/>
              <a:gd name="connsiteX3" fmla="*/ 90487 w 90487"/>
              <a:gd name="connsiteY3" fmla="*/ 190501 h 190501"/>
              <a:gd name="connsiteX4" fmla="*/ 90487 w 90487"/>
              <a:gd name="connsiteY4" fmla="*/ 0 h 1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" h="190501">
                <a:moveTo>
                  <a:pt x="90487" y="0"/>
                </a:moveTo>
                <a:lnTo>
                  <a:pt x="0" y="0"/>
                </a:lnTo>
                <a:lnTo>
                  <a:pt x="0" y="190501"/>
                </a:lnTo>
                <a:lnTo>
                  <a:pt x="90487" y="190501"/>
                </a:lnTo>
                <a:lnTo>
                  <a:pt x="904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581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759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Nova Cond</vt:lpstr>
      <vt:lpstr>Impact</vt:lpstr>
      <vt:lpstr>TornVTI</vt:lpstr>
      <vt:lpstr>The Korean War  </vt:lpstr>
      <vt:lpstr>Major Questions</vt:lpstr>
      <vt:lpstr>Module Theme: </vt:lpstr>
      <vt:lpstr>Joseon Korea (1392-1897)</vt:lpstr>
      <vt:lpstr>Battle Ground of Empires (Qing, Russian, Japanese)</vt:lpstr>
      <vt:lpstr>Colonial Korea</vt:lpstr>
      <vt:lpstr>The End of World War II &amp; Divided Korea</vt:lpstr>
      <vt:lpstr>The Cold War (1947-1991):</vt:lpstr>
      <vt:lpstr>Starting a War (1948-1950)</vt:lpstr>
      <vt:lpstr>Question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Korean War  </dc:title>
  <dc:creator>Barnes, Melvin</dc:creator>
  <cp:lastModifiedBy>Barnes, Melvin</cp:lastModifiedBy>
  <cp:revision>9</cp:revision>
  <dcterms:created xsi:type="dcterms:W3CDTF">2021-02-03T13:16:06Z</dcterms:created>
  <dcterms:modified xsi:type="dcterms:W3CDTF">2021-03-06T16:48:52Z</dcterms:modified>
</cp:coreProperties>
</file>