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70" r:id="rId6"/>
    <p:sldId id="257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FC14-54E7-4D28-B7C5-C2DE9CEF0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F9ECE-B90F-4D22-9173-205487C26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D3AB5-A8EF-44CE-9112-DB13FEDC0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7BDBA-2ED1-4997-9820-AA6FBEFF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860E-C2B4-45B1-A59F-DE5CCA7F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4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8A580-B26E-4B44-BF22-9BF6B115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C824F-8F24-4DA5-9E53-81A8FA6E6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213DB-9963-4D11-B964-8EC48E36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77A80-00B7-4CFC-87F1-FE20221D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A3A22-B931-4770-9DB2-D3A9A610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1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A57C3-FB4D-425D-9A99-16F94E73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AE7BC-EF4C-4337-954E-E9EA839BF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62E69-7B82-4A05-BC04-609DDE34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39906-442E-45CA-8EC8-7FEFF8A8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855D8-B98C-481A-BD7E-722C733A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13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88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6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93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2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75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9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3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BF4B-025F-4421-8B13-B3A2A090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6E8CA-3173-4C6A-AD76-4B4279D5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5AB0F-56D8-4232-928F-2E4CDF1C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1CF28-B354-45C1-B1BA-B0ECD97A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59BE9-DD93-4F41-9C0A-2D30181D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26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4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75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1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F04B-519A-48B9-8235-8B79D67C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99826-2C79-46C0-BF38-39BFF77AE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D4EB9-3874-4DC3-82E9-28FEF513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76CB-17DC-43A6-BEC3-689CAF28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0736-4787-4F2A-8DD7-58EEC07E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0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6B79-F09F-4DCD-BDCD-ECE331E4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EC6F8-5E57-4DA1-9E47-B8939D70D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DA138-125C-4DEE-ABB9-04DF1AC14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85A01-6F94-4435-8B4E-9490224C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73857-2003-4BF1-9435-3684306B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3ED61-0E25-4DD7-8244-81C5ABB2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6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88B7-1812-4063-8147-D50E9B830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8A4E3-7732-4277-9C51-83EAFDE5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880C9-6C68-47CA-8738-DF276A52A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FB860-FF8E-4157-BC8F-981DC6C95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F3EC1-CE61-4A06-ACA7-D24FB7FB29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BDFEB-FB7C-4EF0-8E32-3DEB98F0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4540A-99DE-4A52-9A08-DD2AD2F6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425D9-A0E0-4D56-8A51-382104C6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0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F90ED-9055-4C8E-AF7B-DFE522706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C13C8-7F88-42A6-A816-5C5D9248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01202-B588-40B8-B3D2-07619C4F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49E34-2D0B-4CF0-8D8C-F2E14086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1AC8B-08F2-4A33-A925-B9DE077E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3F4BE-4673-4C64-A479-CB6E1A48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C5DE4-9767-4BF4-B9C4-C31196DC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4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23C5-697C-4B46-BA88-CDCB2BF8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366B9-23AB-477A-99C9-94F81B3E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C835D-9F9A-46DB-9B61-FD6B5C65C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C9CB6-D52F-4444-BB7A-1088362B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F035B-582A-446F-A2D8-D08BA6BCD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4DBCB-149A-44DD-AA80-45E111035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6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51A4-F49E-4E59-BF69-08A52A3BD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596803-80EC-4141-89E5-328BF85FE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E27DB-BAA1-466D-ABD1-EAAB44CD9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A1DA7-235C-4864-A2C0-98E6F42A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85189-D71E-45C4-9E47-3A2B7803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3CDAB-814D-4AD4-A9D6-40E6A55D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1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25BEA-3F02-4FA6-9DD1-43DC9130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34446-9537-4D05-9DDE-6EF3184FA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C8BB-D3E2-435C-97AB-67E89DA8F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0F4D-3683-460E-BDF2-E08F421F6D8C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D455E-2B3E-4664-AD60-BFD170840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13351-CBDB-413D-8F2A-40060DB34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E8D97-0D54-45A6-B7B8-0FE681138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5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9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inese Propaganda Poster of Mao Zedong">
            <a:extLst>
              <a:ext uri="{FF2B5EF4-FFF2-40B4-BE49-F238E27FC236}">
                <a16:creationId xmlns:a16="http://schemas.microsoft.com/office/drawing/2014/main" id="{76BA43C9-620D-4EB1-A555-2ABF55EE4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r="12064" b="909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831D0-8B60-448F-AF68-58D8D1170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</a:rPr>
              <a:t>Module 2</a:t>
            </a:r>
            <a:r>
              <a:rPr lang="en-US" sz="4800" b="1" dirty="0"/>
              <a:t>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FD23F-01E8-4A84-A818-DCE344C4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The Cultural </a:t>
            </a:r>
            <a:r>
              <a:rPr lang="en-US" sz="3200" b="1">
                <a:solidFill>
                  <a:srgbClr val="FF0000"/>
                </a:solidFill>
              </a:rPr>
              <a:t>Revolution (1966-1972)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8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7EA0F-4391-4A7D-8150-892C6E75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Eliminating </a:t>
            </a:r>
            <a:r>
              <a:rPr lang="en-US" sz="3600">
                <a:solidFill>
                  <a:schemeClr val="bg1"/>
                </a:solidFill>
              </a:rPr>
              <a:t>Mao’s Rivals (1968-1969)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Chairman Liu Shaoqi . 1962.">
            <a:extLst>
              <a:ext uri="{FF2B5EF4-FFF2-40B4-BE49-F238E27FC236}">
                <a16:creationId xmlns:a16="http://schemas.microsoft.com/office/drawing/2014/main" id="{D2E56F7C-5342-42B1-A31C-F91F6D91D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33"/>
          <a:stretch/>
        </p:blipFill>
        <p:spPr bwMode="auto">
          <a:xfrm>
            <a:off x="429767" y="1721922"/>
            <a:ext cx="3419856" cy="45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inese politician Deng Xiaoping , leader of the Chinese Communist Party.">
            <a:extLst>
              <a:ext uri="{FF2B5EF4-FFF2-40B4-BE49-F238E27FC236}">
                <a16:creationId xmlns:a16="http://schemas.microsoft.com/office/drawing/2014/main" id="{996E9175-4EED-4C18-AB12-575BC68F7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8" r="-1" b="-1"/>
          <a:stretch/>
        </p:blipFill>
        <p:spPr bwMode="auto">
          <a:xfrm>
            <a:off x="4226837" y="1721922"/>
            <a:ext cx="3420596" cy="45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07331-FB57-4041-A817-6D7516476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48" y="2020824"/>
            <a:ext cx="2956060" cy="3959352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Mao’s &amp; the Red Guard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Mao maintained loose political and ideological control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Used the Cultural Revolution to attack his rivals </a:t>
            </a:r>
          </a:p>
          <a:p>
            <a:r>
              <a:rPr lang="en-US" sz="1800" dirty="0">
                <a:solidFill>
                  <a:schemeClr val="bg1"/>
                </a:solidFill>
              </a:rPr>
              <a:t>Deng and Liu the most dangerous “capitalist roaders”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Deng Xiaoping deposed sent to work in a tire factory (1969)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Liu Shaoqi was accused of being an “enemy of the people.” He was subsequently denounced, imprisoned, beaten, denied medication. Dies in November of 1969. </a:t>
            </a:r>
          </a:p>
        </p:txBody>
      </p:sp>
    </p:spTree>
    <p:extLst>
      <p:ext uri="{BB962C8B-B14F-4D97-AF65-F5344CB8AC3E}">
        <p14:creationId xmlns:p14="http://schemas.microsoft.com/office/powerpoint/2010/main" val="424756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D628C-2473-4CC3-82BF-0B3FEDF7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>
                <a:solidFill>
                  <a:srgbClr val="FF0000"/>
                </a:solidFill>
              </a:rPr>
              <a:t>Fate of the Red Guard &amp; Ultra-Leftist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489E-5081-4F49-8B9C-FBCA157DD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1968 Red Guard suppressed by People’s Liberation Army.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At times involving military engagements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1968 Mao publishes order banishing the Red Guard youths from China’s cities. Between 1968 and 1980,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17,000,000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Red Guard are sent to live in the countryside.</a:t>
            </a:r>
          </a:p>
          <a:p>
            <a:r>
              <a:rPr lang="en-US" sz="2000" dirty="0">
                <a:solidFill>
                  <a:schemeClr val="bg1"/>
                </a:solidFill>
              </a:rPr>
              <a:t>Lost Generation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Many would not return until into the 1980s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Peking, China-: Red guards parade through street carrying a portrait of Mao Tse-Tung and red flags. BPA2">
            <a:extLst>
              <a:ext uri="{FF2B5EF4-FFF2-40B4-BE49-F238E27FC236}">
                <a16:creationId xmlns:a16="http://schemas.microsoft.com/office/drawing/2014/main" id="{35FF36C8-F672-4F48-B002-3A1C5150D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84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FFA6D-B2DD-4393-867E-C5331B6BB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678" y="343436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Fall of Lin Biao</a:t>
            </a:r>
          </a:p>
        </p:txBody>
      </p:sp>
      <p:pic>
        <p:nvPicPr>
          <p:cNvPr id="2050" name="Picture 2" descr="Marschall Lin Piao *-+Politiker China - Portrait in Marschallsuniform- undatierte Aufnahme">
            <a:extLst>
              <a:ext uri="{FF2B5EF4-FFF2-40B4-BE49-F238E27FC236}">
                <a16:creationId xmlns:a16="http://schemas.microsoft.com/office/drawing/2014/main" id="{AE074BBC-333E-46C2-84CB-9ED338361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3" b="36574"/>
          <a:stretch/>
        </p:blipFill>
        <p:spPr bwMode="auto"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airman Mao Zedong and Lin Biao, Mao's right-hand man during the Cultural Revolution, at the 9th Party Congress in Beijing. Lin Biao later died...">
            <a:extLst>
              <a:ext uri="{FF2B5EF4-FFF2-40B4-BE49-F238E27FC236}">
                <a16:creationId xmlns:a16="http://schemas.microsoft.com/office/drawing/2014/main" id="{6DE32401-F50E-4CE1-8B97-F6DE66EA1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87"/>
          <a:stretch/>
        </p:blipFill>
        <p:spPr bwMode="auto"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8628A-5802-486B-9CEC-487DEC82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677" y="1221641"/>
            <a:ext cx="4610013" cy="529292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Lin Biao</a:t>
            </a:r>
          </a:p>
          <a:p>
            <a:pPr lvl="1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One of Mao’s most trusted military leaders</a:t>
            </a:r>
          </a:p>
          <a:p>
            <a:pPr lvl="1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Designated Mao’s successor</a:t>
            </a:r>
          </a:p>
          <a:p>
            <a:pPr lvl="1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Key player in building Mao’s Cult of Personality within the People’s Liberation Army and the country more broadly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Rebuilding the Party</a:t>
            </a:r>
          </a:p>
          <a:p>
            <a:pPr lvl="1"/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Mao shifts to rebuilding the Chinese Communist Party (1970)	</a:t>
            </a:r>
          </a:p>
          <a:p>
            <a:pPr lvl="1"/>
            <a:r>
              <a:rPr lang="en-US" sz="1600" dirty="0">
                <a:solidFill>
                  <a:schemeClr val="bg1">
                    <a:alpha val="80000"/>
                  </a:schemeClr>
                </a:solidFill>
              </a:rPr>
              <a:t>Lin accused of “obstructing” the rebuild, “careerism,” and “conspiracy”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Lin’s Mysterious Death</a:t>
            </a:r>
          </a:p>
          <a:p>
            <a:pPr lvl="1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Lin accused of attempting to assassinate Mao and launching a coup (July 28, 1972)</a:t>
            </a:r>
          </a:p>
          <a:p>
            <a:pPr lvl="1"/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Killed along side wife and son when his plane crashed over Mongolia. </a:t>
            </a:r>
          </a:p>
        </p:txBody>
      </p:sp>
    </p:spTree>
    <p:extLst>
      <p:ext uri="{BB962C8B-B14F-4D97-AF65-F5344CB8AC3E}">
        <p14:creationId xmlns:p14="http://schemas.microsoft.com/office/powerpoint/2010/main" val="233863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Enlarged Working Conference of the Central Committee of the Communist Party of China, 1962. Left to right: Zhu De, Zhou Enlai, Chen Yun, Liu Shaoqi,...">
            <a:extLst>
              <a:ext uri="{FF2B5EF4-FFF2-40B4-BE49-F238E27FC236}">
                <a16:creationId xmlns:a16="http://schemas.microsoft.com/office/drawing/2014/main" id="{A3DB1B0F-0A0B-40D1-8EF2-F50072D09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r="-2" b="-2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2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2F571-50E4-4DFE-AD5C-433B93B7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 fontScale="90000"/>
          </a:bodyPr>
          <a:lstStyle/>
          <a:p>
            <a:r>
              <a:rPr lang="en-US" sz="2800" dirty="0"/>
              <a:t>The Cultural Revolution through 1972</a:t>
            </a: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B38EA8-BBDC-45C2-9FA9-D6FEEF6C4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Mao’s weapon to “revive” the Chinese Revolution  &amp; Neutralize his rivals.</a:t>
            </a:r>
          </a:p>
          <a:p>
            <a:pPr lvl="1"/>
            <a:r>
              <a:rPr lang="en-US" sz="1300" dirty="0"/>
              <a:t>3,000,000 party and government officials lost their jobs. </a:t>
            </a:r>
          </a:p>
          <a:p>
            <a:pPr lvl="1"/>
            <a:r>
              <a:rPr lang="en-US" sz="1300" dirty="0"/>
              <a:t>500,000 people killed or committed suicide.</a:t>
            </a:r>
          </a:p>
        </p:txBody>
      </p:sp>
    </p:spTree>
    <p:extLst>
      <p:ext uri="{BB962C8B-B14F-4D97-AF65-F5344CB8AC3E}">
        <p14:creationId xmlns:p14="http://schemas.microsoft.com/office/powerpoint/2010/main" val="366936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oldiers of APL writing critics on blackboards against evil genius to defend Mao Zedong and communist party, june 1966 in Pekin">
            <a:extLst>
              <a:ext uri="{FF2B5EF4-FFF2-40B4-BE49-F238E27FC236}">
                <a16:creationId xmlns:a16="http://schemas.microsoft.com/office/drawing/2014/main" id="{3F1B50D7-0E59-4169-B55B-FFEAFFBDB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r="6940" b="6333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1E265-B497-4D34-B5BF-C09E21AB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/>
              <a:t>Question Review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0BEA7-177E-4C55-BF27-79623D3AF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28" y="4494276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When did the Cultural Revolution begin, who launched it, and Why?</a:t>
            </a:r>
          </a:p>
          <a:p>
            <a:r>
              <a:rPr lang="en-US" sz="1700" dirty="0"/>
              <a:t>Why did so many Chinese citizens go along with the Cultural Revolution?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2713C-8B3F-4C0A-AC79-EF5CF9AEA37E}"/>
              </a:ext>
            </a:extLst>
          </p:cNvPr>
          <p:cNvSpPr txBox="1"/>
          <p:nvPr/>
        </p:nvSpPr>
        <p:spPr>
          <a:xfrm>
            <a:off x="266882" y="2530601"/>
            <a:ext cx="61239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was the Cultural Revolution?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Who was responsible for the Cultural Revolution?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were the origins of the Cultural Revolution?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were the long-term consequences of the Cultural Revolution?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F8310C0-A563-4397-9C8F-4443A050ED90}"/>
              </a:ext>
            </a:extLst>
          </p:cNvPr>
          <p:cNvSpPr txBox="1">
            <a:spLocks/>
          </p:cNvSpPr>
          <p:nvPr/>
        </p:nvSpPr>
        <p:spPr>
          <a:xfrm>
            <a:off x="371094" y="4076762"/>
            <a:ext cx="4715598" cy="1073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700" u="sng" dirty="0"/>
              <a:t>Module Questions</a:t>
            </a:r>
          </a:p>
        </p:txBody>
      </p:sp>
    </p:spTree>
    <p:extLst>
      <p:ext uri="{BB962C8B-B14F-4D97-AF65-F5344CB8AC3E}">
        <p14:creationId xmlns:p14="http://schemas.microsoft.com/office/powerpoint/2010/main" val="2068884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2050" name="Picture 2" descr="Mass demonstration on China's National Day, October 1, outside the Gate of Heavenly Peace, Tiananmen, during the Cultural Revolution of the late...">
            <a:extLst>
              <a:ext uri="{FF2B5EF4-FFF2-40B4-BE49-F238E27FC236}">
                <a16:creationId xmlns:a16="http://schemas.microsoft.com/office/drawing/2014/main" id="{09DC0E4C-8BD3-4809-8327-52F78644F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r="393" b="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74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8CE83-8DBA-4A47-A8B4-B54D84B4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/>
              <a:t>Major Questions:</a:t>
            </a:r>
          </a:p>
        </p:txBody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6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1886774-9456-4801-AF12-AE465279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What was the Cultural Revolution?</a:t>
            </a:r>
          </a:p>
          <a:p>
            <a:r>
              <a:rPr lang="en-US" sz="1700" dirty="0"/>
              <a:t>Who was responsible for the Cultural Revolution?</a:t>
            </a:r>
          </a:p>
          <a:p>
            <a:r>
              <a:rPr lang="en-US" sz="1700" dirty="0"/>
              <a:t>What were the origins of the Cultural Revolution?</a:t>
            </a:r>
          </a:p>
          <a:p>
            <a:r>
              <a:rPr lang="en-US" sz="1700" dirty="0"/>
              <a:t>What were the long-term consequences of the Cultural Revolution?</a:t>
            </a:r>
          </a:p>
        </p:txBody>
      </p:sp>
    </p:spTree>
    <p:extLst>
      <p:ext uri="{BB962C8B-B14F-4D97-AF65-F5344CB8AC3E}">
        <p14:creationId xmlns:p14="http://schemas.microsoft.com/office/powerpoint/2010/main" val="1530914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3074" name="Picture 2" descr="Mao Zedong portrait in a poster of 1934 when he was President of the Chinese Soviet Republic founded in Jiangxi province in 1931 and that had...">
            <a:extLst>
              <a:ext uri="{FF2B5EF4-FFF2-40B4-BE49-F238E27FC236}">
                <a16:creationId xmlns:a16="http://schemas.microsoft.com/office/drawing/2014/main" id="{9196B358-246D-4D3E-9DC3-F71EE3FEF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8" r="-1" b="29747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A6DB0E6-E65F-4229-A5A0-2500203B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0136A8-455B-46B4-8D05-1E4626262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/>
              <a:t>Module 1 Question: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B6FE7074-D112-4F55-A6FD-15E11174B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When did the Cultural Revolution begin, who launched it, and Why?</a:t>
            </a:r>
          </a:p>
          <a:p>
            <a:r>
              <a:rPr lang="en-US" sz="1700" dirty="0"/>
              <a:t>Why did so many Chinese citizens go along with the Cultural Revolution?</a:t>
            </a:r>
          </a:p>
        </p:txBody>
      </p:sp>
    </p:spTree>
    <p:extLst>
      <p:ext uri="{BB962C8B-B14F-4D97-AF65-F5344CB8AC3E}">
        <p14:creationId xmlns:p14="http://schemas.microsoft.com/office/powerpoint/2010/main" val="439502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8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8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4" name="Rectangle 88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0" name="Picture 16" descr="Liu Shaoqi, Mao Zedong, Peng Chen, Zhu De, and Zhou Enlai on the Tienanmen rostrum.">
            <a:extLst>
              <a:ext uri="{FF2B5EF4-FFF2-40B4-BE49-F238E27FC236}">
                <a16:creationId xmlns:a16="http://schemas.microsoft.com/office/drawing/2014/main" id="{446E3784-6546-4D1D-9515-1E3F48A19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r="11929" b="-1"/>
          <a:stretch/>
        </p:blipFill>
        <p:spPr bwMode="auto">
          <a:xfrm>
            <a:off x="-1" y="10"/>
            <a:ext cx="6096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rowd of young Red Guards reading from the writings of Chinese leader Mao Zedong and chanting in unison.">
            <a:extLst>
              <a:ext uri="{FF2B5EF4-FFF2-40B4-BE49-F238E27FC236}">
                <a16:creationId xmlns:a16="http://schemas.microsoft.com/office/drawing/2014/main" id="{03C51A00-201A-42A8-B99F-BE1B43494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-2" b="-2"/>
          <a:stretch/>
        </p:blipFill>
        <p:spPr bwMode="auto">
          <a:xfrm>
            <a:off x="6097523" y="10"/>
            <a:ext cx="609447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90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24F69-C063-4E8A-B724-0E442D0A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Module Theme:</a:t>
            </a:r>
          </a:p>
        </p:txBody>
      </p:sp>
      <p:sp>
        <p:nvSpPr>
          <p:cNvPr id="1046" name="Rectangle: Rounded Corners 9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12247-9FBE-43F8-9A09-721CCC508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</a:rPr>
              <a:t>Political Rivalries &amp; Popular Energy </a:t>
            </a:r>
          </a:p>
        </p:txBody>
      </p:sp>
    </p:spTree>
    <p:extLst>
      <p:ext uri="{BB962C8B-B14F-4D97-AF65-F5344CB8AC3E}">
        <p14:creationId xmlns:p14="http://schemas.microsoft.com/office/powerpoint/2010/main" val="224492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tx1"/>
            </a:gs>
            <a:gs pos="0">
              <a:schemeClr val="bg1"/>
            </a:gs>
            <a:gs pos="30000">
              <a:schemeClr val="tx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0" descr="The newly-built Sanliho Road out of the Fuhsing Gate with grand new buildings. 1964.">
            <a:extLst>
              <a:ext uri="{FF2B5EF4-FFF2-40B4-BE49-F238E27FC236}">
                <a16:creationId xmlns:a16="http://schemas.microsoft.com/office/drawing/2014/main" id="{A48758C3-57EC-454B-B9A7-DE67DA58C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8" r="-2" b="5613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arly completed housing construction in the Eastern suburbs of Peking . September 1961.">
            <a:extLst>
              <a:ext uri="{FF2B5EF4-FFF2-40B4-BE49-F238E27FC236}">
                <a16:creationId xmlns:a16="http://schemas.microsoft.com/office/drawing/2014/main" id="{369A2522-FB66-4AE2-8C4A-AFFEF2990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0" r="-2" b="4135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429B7-AF97-4B4A-95D0-DE2B1474B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After the Great Leap Forward 1961-1965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BE187-3BC1-4E4C-99C1-7DC482BA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Under Liu Shaoqi and Deng Xiaoping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Agricultural Production Bounces Back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Grain Output Up: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 193,000,000 (1961) tons to 240,000,000 (1965)</a:t>
            </a:r>
          </a:p>
          <a:p>
            <a:r>
              <a:rPr lang="en-US" sz="2000" dirty="0">
                <a:solidFill>
                  <a:schemeClr val="bg1"/>
                </a:solidFill>
              </a:rPr>
              <a:t>Urban Industrial Production Bounces Back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Industrial Production Up: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11% Growth Rate (Annually)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7% Industrial Employment Growth (Annually)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Productivity Up 5.5 Percent Annually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Cities Grew Quickly, The Countryside Grew Slowly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Healthcare and Education Unevenly Distributed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9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Mao Ze Dong *26.12.1893-+ Politician; Chairman of the Communist Party of China; People's Republic of China - 1959">
            <a:extLst>
              <a:ext uri="{FF2B5EF4-FFF2-40B4-BE49-F238E27FC236}">
                <a16:creationId xmlns:a16="http://schemas.microsoft.com/office/drawing/2014/main" id="{D5A22172-DEC8-4B94-927F-EB2336417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6" r="-1" b="2980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13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96133-B6FF-49C2-A9EA-909F54C1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 dirty="0"/>
              <a:t>Mao Criticized (1962-1965)?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F7839-2712-4F8E-B3F9-AAAA4955B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540006"/>
            <a:ext cx="3999570" cy="4146020"/>
          </a:xfrm>
        </p:spPr>
        <p:txBody>
          <a:bodyPr anchor="t">
            <a:normAutofit/>
          </a:bodyPr>
          <a:lstStyle/>
          <a:p>
            <a:r>
              <a:rPr lang="en-US" sz="1700" dirty="0"/>
              <a:t>Angry Mao: </a:t>
            </a:r>
          </a:p>
          <a:p>
            <a:pPr lvl="1"/>
            <a:r>
              <a:rPr lang="en-US" sz="1300" dirty="0"/>
              <a:t>Mao believed he was “treated as a dead ancestor.” </a:t>
            </a:r>
          </a:p>
          <a:p>
            <a:pPr lvl="1"/>
            <a:r>
              <a:rPr lang="en-US" sz="1300" dirty="0"/>
              <a:t>Deng Xiaoping “never came to consult me.” “From 1959 to the present (1966) he has never consulted me over anything at all.”</a:t>
            </a:r>
          </a:p>
          <a:p>
            <a:r>
              <a:rPr lang="en-US" sz="1700" dirty="0"/>
              <a:t>Critics of Mao:</a:t>
            </a:r>
          </a:p>
          <a:p>
            <a:pPr lvl="1"/>
            <a:r>
              <a:rPr lang="en-US" sz="1300" dirty="0"/>
              <a:t>Wu Han’s </a:t>
            </a:r>
            <a:r>
              <a:rPr lang="en-US" sz="1300" i="1" dirty="0"/>
              <a:t>Hai Rui Dismissed from Office</a:t>
            </a:r>
          </a:p>
          <a:p>
            <a:pPr lvl="2"/>
            <a:r>
              <a:rPr lang="en-US" sz="900" dirty="0"/>
              <a:t>A Great Leap Forward play made with Mao’s approval to combat dishonest reporting of output figures. Hai Rui was an honest Ming official who lost his job after challenging a tyrannical emperor.</a:t>
            </a:r>
          </a:p>
          <a:p>
            <a:pPr lvl="2"/>
            <a:r>
              <a:rPr lang="en-US" sz="900" dirty="0"/>
              <a:t>Jiang Qing and Yao </a:t>
            </a:r>
            <a:r>
              <a:rPr lang="en-US" sz="900" dirty="0" err="1"/>
              <a:t>Wenyuan</a:t>
            </a:r>
            <a:r>
              <a:rPr lang="en-US" sz="900" dirty="0"/>
              <a:t> argued the play was an attack on Mao. </a:t>
            </a:r>
          </a:p>
          <a:p>
            <a:pPr lvl="2"/>
            <a:r>
              <a:rPr lang="en-US" sz="900" dirty="0"/>
              <a:t>Yao </a:t>
            </a:r>
            <a:r>
              <a:rPr lang="en-US" sz="900" dirty="0" err="1"/>
              <a:t>Wenyuan</a:t>
            </a:r>
            <a:r>
              <a:rPr lang="en-US" sz="900" dirty="0"/>
              <a:t>: The play misrepresented the history and contained messages that aimed to push people to demolish the people’s communes. “Anyone wanting to overthrow a political regime must create public opinion and do some preparatory ideological work.” </a:t>
            </a:r>
          </a:p>
        </p:txBody>
      </p:sp>
    </p:spTree>
    <p:extLst>
      <p:ext uri="{BB962C8B-B14F-4D97-AF65-F5344CB8AC3E}">
        <p14:creationId xmlns:p14="http://schemas.microsoft.com/office/powerpoint/2010/main" val="400006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B30DD3B-4D94-4778-B82C-9B0E55099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1" b="-1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4A44CC-3FB8-4B62-918B-465C880D6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2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7" name="Freeform: Shape 146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9" name="Freeform: Shape 148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D443F4-B710-4BAD-A37F-B691682C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125786"/>
            <a:ext cx="2804504" cy="1880815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The Cultural Revolution </a:t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(Phase I): The Political Phase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Content Placeholder 1029">
            <a:extLst>
              <a:ext uri="{FF2B5EF4-FFF2-40B4-BE49-F238E27FC236}">
                <a16:creationId xmlns:a16="http://schemas.microsoft.com/office/drawing/2014/main" id="{C9800D0A-C9F9-4E3B-963F-F6B6ED896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4235362"/>
          </a:xfrm>
        </p:spPr>
        <p:txBody>
          <a:bodyPr>
            <a:normAutofit fontScale="70000" lnSpcReduction="2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Begins in 1965-1966 with attacks on Wu Han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Academic to Political</a:t>
            </a:r>
          </a:p>
          <a:p>
            <a:r>
              <a:rPr lang="en-US" sz="2200" dirty="0">
                <a:solidFill>
                  <a:schemeClr val="bg1"/>
                </a:solidFill>
              </a:rPr>
              <a:t>Creation of the Central Cultural Revolution Group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Including Yao </a:t>
            </a:r>
            <a:r>
              <a:rPr lang="en-US" sz="1800" dirty="0" err="1">
                <a:solidFill>
                  <a:schemeClr val="bg1"/>
                </a:solidFill>
              </a:rPr>
              <a:t>Wenyuan</a:t>
            </a:r>
            <a:r>
              <a:rPr lang="en-US" sz="1800" dirty="0">
                <a:solidFill>
                  <a:schemeClr val="bg1"/>
                </a:solidFill>
              </a:rPr>
              <a:t> &amp; Jiang Qing (Mao’s wife)</a:t>
            </a:r>
          </a:p>
          <a:p>
            <a:r>
              <a:rPr lang="en-US" sz="2200" dirty="0">
                <a:solidFill>
                  <a:schemeClr val="bg1"/>
                </a:solidFill>
              </a:rPr>
              <a:t>Early Purges (1966)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Liu </a:t>
            </a:r>
            <a:r>
              <a:rPr lang="en-US" sz="1800" dirty="0" err="1">
                <a:solidFill>
                  <a:schemeClr val="bg1"/>
                </a:solidFill>
              </a:rPr>
              <a:t>Ruiqing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40 Years as a member of the CCP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Long military and security career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Crimes: Anti-party activity, suicide attempt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Peng Zhen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40 Years of service in CCP</a:t>
            </a:r>
          </a:p>
          <a:p>
            <a:pPr lvl="2"/>
            <a:r>
              <a:rPr lang="en-US" sz="1400" dirty="0">
                <a:solidFill>
                  <a:schemeClr val="bg1"/>
                </a:solidFill>
              </a:rPr>
              <a:t>Crime: Accused of being an associate of Wu Han</a:t>
            </a:r>
          </a:p>
          <a:p>
            <a:r>
              <a:rPr lang="en-US" sz="2200" dirty="0">
                <a:solidFill>
                  <a:schemeClr val="bg1"/>
                </a:solidFill>
              </a:rPr>
              <a:t>Politburo Standing Committee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Liu Shaoqi, Zhou Enlai, Zhu De, Deng Xiaoping (fail to intervene)</a:t>
            </a:r>
          </a:p>
          <a:p>
            <a:endParaRPr lang="en-US" sz="26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390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8" name="Rectangle 140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88797-049A-47EA-855B-C666988D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Cultural Revolution (Phase II): </a:t>
            </a:r>
            <a:r>
              <a:rPr lang="en-US" sz="3200" dirty="0">
                <a:solidFill>
                  <a:schemeClr val="bg1"/>
                </a:solidFill>
              </a:rPr>
              <a:t>The Red Guard Phase</a:t>
            </a:r>
          </a:p>
        </p:txBody>
      </p:sp>
      <p:pic>
        <p:nvPicPr>
          <p:cNvPr id="2052" name="Picture 4" descr="Chinese Cultural Revolution Poster">
            <a:extLst>
              <a:ext uri="{FF2B5EF4-FFF2-40B4-BE49-F238E27FC236}">
                <a16:creationId xmlns:a16="http://schemas.microsoft.com/office/drawing/2014/main" id="{6E7D6607-D28A-4D3C-963F-5B28C21B7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16"/>
          <a:stretch/>
        </p:blipFill>
        <p:spPr bwMode="auto">
          <a:xfrm>
            <a:off x="863832" y="361910"/>
            <a:ext cx="4874302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mall group of Chinese youths walk past several dazibao, the revolutionary placards, in February 1967 in downtown Beijing, during the &quot;great...">
            <a:extLst>
              <a:ext uri="{FF2B5EF4-FFF2-40B4-BE49-F238E27FC236}">
                <a16:creationId xmlns:a16="http://schemas.microsoft.com/office/drawing/2014/main" id="{D55491C8-518F-4F94-ABC4-300CF21FB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" b="-3"/>
          <a:stretch/>
        </p:blipFill>
        <p:spPr bwMode="auto">
          <a:xfrm>
            <a:off x="6534590" y="357251"/>
            <a:ext cx="4851569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142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920E-3092-479F-B81A-42B318D8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anchor="ctr">
            <a:normAutofit fontScale="925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Cultural Revolution first spreads to the people through universities.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May 25, 1966: </a:t>
            </a:r>
            <a:r>
              <a:rPr lang="en-US" sz="1400" dirty="0" err="1">
                <a:solidFill>
                  <a:schemeClr val="bg1"/>
                </a:solidFill>
              </a:rPr>
              <a:t>Nie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Yuanzi</a:t>
            </a:r>
            <a:r>
              <a:rPr lang="en-US" sz="1400" dirty="0">
                <a:solidFill>
                  <a:schemeClr val="bg1"/>
                </a:solidFill>
              </a:rPr>
              <a:t> posts first “big character poster” at Beijing University attacking the university president for suppressing student discussions of the Wu Han affair. 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Poster reproduced throughout China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Liu Shaoqi &amp; Deng attempts to “control” the movement with work teams.</a:t>
            </a:r>
          </a:p>
        </p:txBody>
      </p:sp>
    </p:spTree>
    <p:extLst>
      <p:ext uri="{BB962C8B-B14F-4D97-AF65-F5344CB8AC3E}">
        <p14:creationId xmlns:p14="http://schemas.microsoft.com/office/powerpoint/2010/main" val="92482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E1E65-9A90-495D-9873-F8D729C2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167156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Red Guard</a:t>
            </a:r>
          </a:p>
        </p:txBody>
      </p:sp>
      <p:pic>
        <p:nvPicPr>
          <p:cNvPr id="3080" name="Picture 8" descr="Communist soldiers from the East river unit, with among them several women, song an hymn to Mao Tse Tung glory as they arrive in Sham Chum, three...">
            <a:extLst>
              <a:ext uri="{FF2B5EF4-FFF2-40B4-BE49-F238E27FC236}">
                <a16:creationId xmlns:a16="http://schemas.microsoft.com/office/drawing/2014/main" id="{0A10EE7E-926C-451E-BDFD-CF8727922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6" r="3115" b="-2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3078" name="Picture 6" descr="A poster is displayed in late 1966 in Beijing's st">
            <a:extLst>
              <a:ext uri="{FF2B5EF4-FFF2-40B4-BE49-F238E27FC236}">
                <a16:creationId xmlns:a16="http://schemas.microsoft.com/office/drawing/2014/main" id="{5A5239F5-64F1-4AE3-8650-D3359CC92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8297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3076" name="Picture 4" descr="Young members of the Maoist, Red Guard, armed with bayonet rifles.">
            <a:extLst>
              <a:ext uri="{FF2B5EF4-FFF2-40B4-BE49-F238E27FC236}">
                <a16:creationId xmlns:a16="http://schemas.microsoft.com/office/drawing/2014/main" id="{0F2C53A5-391E-4297-B96D-B9551C9B6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" b="-6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3074" name="Picture 2" descr="Red Guards waving the works of MAO whose thought they are defending against the revisionists during a student meeting. In Beijing the vice-minister...">
            <a:extLst>
              <a:ext uri="{FF2B5EF4-FFF2-40B4-BE49-F238E27FC236}">
                <a16:creationId xmlns:a16="http://schemas.microsoft.com/office/drawing/2014/main" id="{0909F7C5-CDE0-48DC-9A1B-09A11EC81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" b="-4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pic>
        <p:nvPicPr>
          <p:cNvPr id="3082" name="Picture 10" descr="A Photographer's Quest to Reverse China's Historical Amnesia - The New York  Times">
            <a:extLst>
              <a:ext uri="{FF2B5EF4-FFF2-40B4-BE49-F238E27FC236}">
                <a16:creationId xmlns:a16="http://schemas.microsoft.com/office/drawing/2014/main" id="{FC52E0BA-0198-42BC-AC05-FA1331C5C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9" r="3" b="5277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Content Placeholder 3085">
            <a:extLst>
              <a:ext uri="{FF2B5EF4-FFF2-40B4-BE49-F238E27FC236}">
                <a16:creationId xmlns:a16="http://schemas.microsoft.com/office/drawing/2014/main" id="{20A0D039-7933-4F92-840F-08A4AF48E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7222" y="1597891"/>
            <a:ext cx="4461577" cy="502458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Bombard the Headquarters (August 1966)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Mao pens letter in support of Red Guard.</a:t>
            </a:r>
          </a:p>
          <a:p>
            <a:pPr lvl="1"/>
            <a:r>
              <a:rPr lang="en-US" sz="1500" dirty="0">
                <a:solidFill>
                  <a:schemeClr val="bg1"/>
                </a:solidFill>
              </a:rPr>
              <a:t>But in the last fifty days or so some leading comrades from the </a:t>
            </a:r>
            <a:r>
              <a:rPr lang="en-US" sz="1500" dirty="0">
                <a:solidFill>
                  <a:srgbClr val="C00000"/>
                </a:solidFill>
              </a:rPr>
              <a:t>central down to the local levels </a:t>
            </a:r>
            <a:r>
              <a:rPr lang="en-US" sz="1500" dirty="0">
                <a:solidFill>
                  <a:schemeClr val="bg1"/>
                </a:solidFill>
              </a:rPr>
              <a:t>have acted in a diametrically opposite way. Adopting the reactionary stand of the bourgeoisie, </a:t>
            </a:r>
            <a:r>
              <a:rPr lang="en-US" sz="1500" dirty="0">
                <a:solidFill>
                  <a:srgbClr val="C00000"/>
                </a:solidFill>
              </a:rPr>
              <a:t>they have enforced a bourgeois dictatorship and struck down the surging movement of the great cultural revolution of the proletariat</a:t>
            </a:r>
            <a:r>
              <a:rPr lang="en-US" sz="1500" dirty="0">
                <a:solidFill>
                  <a:schemeClr val="bg1"/>
                </a:solidFill>
              </a:rPr>
              <a:t>…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How poisonous! Viewed in connection with the </a:t>
            </a:r>
            <a:r>
              <a:rPr lang="en-US" sz="1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Right deviation in 1962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and the </a:t>
            </a:r>
            <a:r>
              <a:rPr lang="en-US" sz="1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wrong tendency of 1964 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which was </a:t>
            </a:r>
            <a:r>
              <a:rPr lang="en-US" sz="1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‘Left’ in form but Right in essence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shouldn’t this make one wide awake?</a:t>
            </a:r>
            <a:endParaRPr lang="en-US" sz="19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Tens of Millions of Red Guards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“It is justified to Rebel”  “destruction before construction”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Free Travel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Destroy the “Four </a:t>
            </a:r>
            <a:r>
              <a:rPr lang="en-US" sz="1600" dirty="0" err="1">
                <a:solidFill>
                  <a:schemeClr val="bg1"/>
                </a:solidFill>
              </a:rPr>
              <a:t>Olds</a:t>
            </a:r>
            <a:r>
              <a:rPr lang="en-US" sz="1600" dirty="0">
                <a:solidFill>
                  <a:schemeClr val="bg1"/>
                </a:solidFill>
              </a:rPr>
              <a:t>”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Old Ideas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Old Culture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Old habits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Old Customs</a:t>
            </a:r>
          </a:p>
          <a:p>
            <a:pPr lvl="1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72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962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 Next LT Pro</vt:lpstr>
      <vt:lpstr>Calibri</vt:lpstr>
      <vt:lpstr>Calibri Light</vt:lpstr>
      <vt:lpstr>Neue Haas Grotesk Text Pro</vt:lpstr>
      <vt:lpstr>Times New Roman</vt:lpstr>
      <vt:lpstr>Office Theme</vt:lpstr>
      <vt:lpstr>AccentBoxVTI</vt:lpstr>
      <vt:lpstr>Module 2  </vt:lpstr>
      <vt:lpstr>Major Questions:</vt:lpstr>
      <vt:lpstr>Module 1 Question:</vt:lpstr>
      <vt:lpstr>Module Theme:</vt:lpstr>
      <vt:lpstr>After the Great Leap Forward 1961-1965</vt:lpstr>
      <vt:lpstr>Mao Criticized (1962-1965)?</vt:lpstr>
      <vt:lpstr>The Cultural Revolution  (Phase I): The Political Phase</vt:lpstr>
      <vt:lpstr>Cultural Revolution (Phase II): The Red Guard Phase</vt:lpstr>
      <vt:lpstr>The Red Guard</vt:lpstr>
      <vt:lpstr>Eliminating Mao’s Rivals (1968-1969)</vt:lpstr>
      <vt:lpstr>Fate of the Red Guard &amp; Ultra-Leftist</vt:lpstr>
      <vt:lpstr>The Fall of Lin Biao</vt:lpstr>
      <vt:lpstr>The Cultural Revolution through 1972</vt:lpstr>
      <vt:lpstr>Question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 </dc:title>
  <dc:creator>Barnes, Melvin</dc:creator>
  <cp:lastModifiedBy>Barnes, Melvin</cp:lastModifiedBy>
  <cp:revision>3</cp:revision>
  <dcterms:created xsi:type="dcterms:W3CDTF">2021-01-31T18:16:37Z</dcterms:created>
  <dcterms:modified xsi:type="dcterms:W3CDTF">2021-02-08T12:33:53Z</dcterms:modified>
</cp:coreProperties>
</file>