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801" r:id="rId2"/>
    <p:sldId id="917" r:id="rId3"/>
    <p:sldId id="1152" r:id="rId4"/>
    <p:sldId id="358" r:id="rId5"/>
    <p:sldId id="886" r:id="rId6"/>
    <p:sldId id="1035" r:id="rId7"/>
    <p:sldId id="1155" r:id="rId8"/>
    <p:sldId id="1156" r:id="rId9"/>
    <p:sldId id="1071" r:id="rId10"/>
    <p:sldId id="1056" r:id="rId11"/>
    <p:sldId id="1057" r:id="rId12"/>
    <p:sldId id="1058" r:id="rId13"/>
    <p:sldId id="1073" r:id="rId14"/>
    <p:sldId id="1135" r:id="rId15"/>
    <p:sldId id="1065" r:id="rId16"/>
    <p:sldId id="260" r:id="rId17"/>
    <p:sldId id="1074" r:id="rId18"/>
    <p:sldId id="1129" r:id="rId19"/>
    <p:sldId id="261" r:id="rId20"/>
    <p:sldId id="1061" r:id="rId21"/>
    <p:sldId id="1076" r:id="rId22"/>
    <p:sldId id="1103" r:id="rId23"/>
    <p:sldId id="1051" r:id="rId24"/>
    <p:sldId id="1130" r:id="rId25"/>
    <p:sldId id="106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99"/>
    <p:restoredTop sz="94668"/>
  </p:normalViewPr>
  <p:slideViewPr>
    <p:cSldViewPr>
      <p:cViewPr varScale="1">
        <p:scale>
          <a:sx n="108" d="100"/>
          <a:sy n="108" d="100"/>
        </p:scale>
        <p:origin x="142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DD0B79-4F54-4C3A-9EC1-2CF37FF1D58D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96A62-2ED8-4D44-B314-2969E43DB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93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6466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6933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2/3/2020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2/3/2020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iteseerx.ist.psu.edu/viewdoc/download?doi=10.1.1.221.4910&amp;amp;rep=rep1&amp;amp;type=pdf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5.png"/><Relationship Id="rId26" Type="http://schemas.openxmlformats.org/officeDocument/2006/relationships/image" Target="../media/image42.png"/><Relationship Id="rId3" Type="http://schemas.openxmlformats.org/officeDocument/2006/relationships/image" Target="../media/image22.png"/><Relationship Id="rId21" Type="http://schemas.openxmlformats.org/officeDocument/2006/relationships/image" Target="../media/image37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17.png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image" Target="../media/image36.pn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10" Type="http://schemas.openxmlformats.org/officeDocument/2006/relationships/image" Target="../media/image29.png"/><Relationship Id="rId19" Type="http://schemas.openxmlformats.org/officeDocument/2006/relationships/image" Target="../media/image1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8001000" cy="2917825"/>
          </a:xfrm>
        </p:spPr>
        <p:txBody>
          <a:bodyPr>
            <a:noAutofit/>
          </a:bodyPr>
          <a:lstStyle/>
          <a:p>
            <a:pPr algn="ctr" hangingPunct="0"/>
            <a:r>
              <a:rPr lang="en-US" sz="8000" b="1" dirty="0"/>
              <a:t>Capsule Networks</a:t>
            </a:r>
            <a:endParaRPr lang="en-US" sz="8000" dirty="0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-533400" y="3810000"/>
            <a:ext cx="7620000" cy="315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10000"/>
              </a:spcBef>
              <a:spcAft>
                <a:spcPct val="20000"/>
              </a:spcAft>
              <a:buClr>
                <a:schemeClr val="accent1"/>
              </a:buClr>
              <a:buSzPct val="75000"/>
              <a:buFont typeface="Monotype Sorts" charset="2"/>
              <a:buChar char="l"/>
              <a:defRPr kumimoji="1"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10000"/>
              </a:spcBef>
              <a:spcAft>
                <a:spcPct val="20000"/>
              </a:spcAft>
              <a:buClr>
                <a:schemeClr val="accent1"/>
              </a:buClr>
              <a:buSzPct val="110000"/>
              <a:buFont typeface="Monotype Sorts" charset="2"/>
              <a:buChar char="å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10000"/>
              </a:spcBef>
              <a:spcAft>
                <a:spcPct val="20000"/>
              </a:spcAft>
              <a:buClr>
                <a:schemeClr val="accent1"/>
              </a:buClr>
              <a:buSzPct val="75000"/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10000"/>
              </a:spcBef>
              <a:spcAft>
                <a:spcPct val="20000"/>
              </a:spcAft>
              <a:buClr>
                <a:schemeClr val="accent1"/>
              </a:buClr>
              <a:buFont typeface="Monotype Sorts" charset="2"/>
              <a:buChar char="â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10000"/>
              </a:spcBef>
              <a:spcAft>
                <a:spcPct val="20000"/>
              </a:spcAft>
              <a:buClr>
                <a:schemeClr val="accent1"/>
              </a:buClr>
              <a:buFont typeface="Monotype Sorts" charset="2"/>
              <a:buChar char="Õ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20000"/>
              </a:spcAft>
              <a:buClr>
                <a:schemeClr val="accent1"/>
              </a:buClr>
              <a:buFont typeface="Monotype Sorts" charset="2"/>
              <a:buChar char="Õ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20000"/>
              </a:spcAft>
              <a:buClr>
                <a:schemeClr val="accent1"/>
              </a:buClr>
              <a:buFont typeface="Monotype Sorts" charset="2"/>
              <a:buChar char="Õ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20000"/>
              </a:spcAft>
              <a:buClr>
                <a:schemeClr val="accent1"/>
              </a:buClr>
              <a:buFont typeface="Monotype Sorts" charset="2"/>
              <a:buChar char="Õ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20000"/>
              </a:spcAft>
              <a:buClr>
                <a:schemeClr val="accent1"/>
              </a:buClr>
              <a:buFont typeface="Monotype Sorts" charset="2"/>
              <a:buChar char="Õ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3200" dirty="0"/>
          </a:p>
          <a:p>
            <a:pPr algn="ctr">
              <a:lnSpc>
                <a:spcPct val="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1" dirty="0"/>
              <a:t>Dong Xu</a:t>
            </a:r>
          </a:p>
          <a:p>
            <a:pPr algn="ctr">
              <a:lnSpc>
                <a:spcPct val="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200" dirty="0"/>
              <a:t> </a:t>
            </a:r>
          </a:p>
          <a:p>
            <a:pPr algn="ctr">
              <a:lnSpc>
                <a:spcPct val="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dirty="0"/>
              <a:t>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600" i="1" dirty="0"/>
              <a:t>EECS Department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600" i="1" dirty="0"/>
              <a:t> C. S. Bond Life Sciences Center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600" i="1" dirty="0"/>
              <a:t>Informatics Institute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600" i="1" dirty="0"/>
              <a:t>University of Missouri, Columbia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600" i="1" dirty="0"/>
              <a:t>http://</a:t>
            </a:r>
            <a:r>
              <a:rPr kumimoji="0" lang="en-US" altLang="zh-CN" sz="2600" i="1" dirty="0" err="1"/>
              <a:t>digbio.missouri.edu</a:t>
            </a:r>
            <a:endParaRPr kumimoji="0" lang="en-US" altLang="zh-CN" sz="2600" i="1" dirty="0"/>
          </a:p>
          <a:p>
            <a:pPr algn="ctr">
              <a:lnSpc>
                <a:spcPct val="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600" i="1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5085" t="12436" r="14512" b="17620"/>
          <a:stretch/>
        </p:blipFill>
        <p:spPr>
          <a:xfrm>
            <a:off x="6553200" y="4495800"/>
            <a:ext cx="1905000" cy="202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05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8200" y="685800"/>
            <a:ext cx="4222088" cy="61555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1206"/>
            <a:r>
              <a:rPr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Visual</a:t>
            </a:r>
            <a:r>
              <a:rPr b="1" spc="-62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b="1" spc="-4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Fixation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08173" y="1520559"/>
            <a:ext cx="7674909" cy="1501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tabLst>
                <a:tab pos="313221" algn="l"/>
              </a:tabLst>
            </a:pPr>
            <a:r>
              <a:rPr sz="2471" dirty="0">
                <a:latin typeface="Helvetica"/>
                <a:cs typeface="Helvetica"/>
              </a:rPr>
              <a:t>• 	Human vision uses</a:t>
            </a:r>
            <a:r>
              <a:rPr sz="2471" spc="-88" dirty="0">
                <a:latin typeface="Helvetica"/>
                <a:cs typeface="Helvetica"/>
              </a:rPr>
              <a:t> </a:t>
            </a:r>
            <a:r>
              <a:rPr sz="2471" dirty="0">
                <a:latin typeface="Helvetica"/>
                <a:cs typeface="Helvetica"/>
              </a:rPr>
              <a:t>saccades</a:t>
            </a:r>
            <a:endParaRPr sz="2471">
              <a:latin typeface="Helvetica"/>
              <a:cs typeface="Helvetica"/>
            </a:endParaRPr>
          </a:p>
          <a:p>
            <a:pPr marL="414640">
              <a:spcBef>
                <a:spcPts val="454"/>
              </a:spcBef>
              <a:tabLst>
                <a:tab pos="666225" algn="l"/>
              </a:tabLst>
            </a:pPr>
            <a:r>
              <a:rPr sz="2118" dirty="0">
                <a:latin typeface="Helvetica"/>
                <a:cs typeface="Helvetica"/>
              </a:rPr>
              <a:t>• 	Ignores irrelevant details by a careful sequence of</a:t>
            </a:r>
            <a:r>
              <a:rPr sz="2118" spc="-97" dirty="0">
                <a:latin typeface="Helvetica"/>
                <a:cs typeface="Helvetica"/>
              </a:rPr>
              <a:t> </a:t>
            </a:r>
            <a:r>
              <a:rPr sz="2118" dirty="0">
                <a:latin typeface="Helvetica"/>
                <a:cs typeface="Helvetica"/>
              </a:rPr>
              <a:t>fixations</a:t>
            </a:r>
          </a:p>
          <a:p>
            <a:pPr marL="660622" marR="827038" indent="-246543">
              <a:lnSpc>
                <a:spcPts val="2488"/>
              </a:lnSpc>
              <a:spcBef>
                <a:spcPts val="671"/>
              </a:spcBef>
              <a:tabLst>
                <a:tab pos="666225" algn="l"/>
              </a:tabLst>
            </a:pPr>
            <a:r>
              <a:rPr sz="2118" dirty="0">
                <a:latin typeface="Helvetica"/>
                <a:cs typeface="Helvetica"/>
              </a:rPr>
              <a:t>• 		Ensures only a tiny fraction of the optic array</a:t>
            </a:r>
            <a:r>
              <a:rPr sz="2118" spc="-84" dirty="0">
                <a:latin typeface="Helvetica"/>
                <a:cs typeface="Helvetica"/>
              </a:rPr>
              <a:t> </a:t>
            </a:r>
            <a:r>
              <a:rPr sz="2118" dirty="0">
                <a:latin typeface="Helvetica"/>
                <a:cs typeface="Helvetica"/>
              </a:rPr>
              <a:t>is</a:t>
            </a:r>
            <a:r>
              <a:rPr sz="2118" spc="-9" dirty="0">
                <a:latin typeface="Helvetica"/>
                <a:cs typeface="Helvetica"/>
              </a:rPr>
              <a:t> </a:t>
            </a:r>
            <a:r>
              <a:rPr sz="2118" dirty="0">
                <a:latin typeface="Helvetica"/>
                <a:cs typeface="Helvetica"/>
              </a:rPr>
              <a:t>ever  processed at the highest</a:t>
            </a:r>
            <a:r>
              <a:rPr sz="2118" spc="-97" dirty="0">
                <a:latin typeface="Helvetica"/>
                <a:cs typeface="Helvetica"/>
              </a:rPr>
              <a:t> </a:t>
            </a:r>
            <a:r>
              <a:rPr sz="2118" dirty="0">
                <a:latin typeface="Helvetica"/>
                <a:cs typeface="Helvetica"/>
              </a:rPr>
              <a:t>resolution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08174" y="4419745"/>
            <a:ext cx="7898466" cy="1981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tabLst>
                <a:tab pos="313221" algn="l"/>
              </a:tabLst>
            </a:pPr>
            <a:r>
              <a:rPr sz="2471" dirty="0">
                <a:latin typeface="Helvetica"/>
                <a:cs typeface="Helvetica"/>
              </a:rPr>
              <a:t>• 	</a:t>
            </a:r>
            <a:r>
              <a:rPr sz="2471" spc="-4" dirty="0">
                <a:latin typeface="Helvetica"/>
                <a:cs typeface="Helvetica"/>
              </a:rPr>
              <a:t>We </a:t>
            </a:r>
            <a:r>
              <a:rPr sz="2471" dirty="0">
                <a:latin typeface="Helvetica"/>
                <a:cs typeface="Helvetica"/>
              </a:rPr>
              <a:t>assume a single fixation will give</a:t>
            </a:r>
            <a:r>
              <a:rPr sz="2471" spc="-79" dirty="0">
                <a:latin typeface="Helvetica"/>
                <a:cs typeface="Helvetica"/>
              </a:rPr>
              <a:t> </a:t>
            </a:r>
            <a:r>
              <a:rPr sz="2471" dirty="0">
                <a:latin typeface="Helvetica"/>
                <a:cs typeface="Helvetica"/>
              </a:rPr>
              <a:t>us</a:t>
            </a:r>
          </a:p>
          <a:p>
            <a:pPr marL="414640">
              <a:spcBef>
                <a:spcPts val="476"/>
              </a:spcBef>
              <a:tabLst>
                <a:tab pos="666225" algn="l"/>
              </a:tabLst>
            </a:pPr>
            <a:r>
              <a:rPr sz="2118" dirty="0">
                <a:latin typeface="Helvetica"/>
                <a:cs typeface="Helvetica"/>
              </a:rPr>
              <a:t>• 	Much more than a single identified object and its</a:t>
            </a:r>
            <a:r>
              <a:rPr sz="2118" spc="-93" dirty="0">
                <a:latin typeface="Helvetica"/>
                <a:cs typeface="Helvetica"/>
              </a:rPr>
              <a:t> </a:t>
            </a:r>
            <a:r>
              <a:rPr sz="2118" dirty="0">
                <a:latin typeface="Helvetica"/>
                <a:cs typeface="Helvetica"/>
              </a:rPr>
              <a:t>properties</a:t>
            </a:r>
          </a:p>
          <a:p>
            <a:pPr marL="313781" marR="253827" indent="-302575">
              <a:lnSpc>
                <a:spcPts val="2938"/>
              </a:lnSpc>
              <a:spcBef>
                <a:spcPts val="745"/>
              </a:spcBef>
              <a:tabLst>
                <a:tab pos="313221" algn="l"/>
              </a:tabLst>
            </a:pPr>
            <a:r>
              <a:rPr sz="2471" dirty="0">
                <a:latin typeface="Helvetica"/>
                <a:cs typeface="Helvetica"/>
              </a:rPr>
              <a:t>• 	Assume our multilayer visual system creates</a:t>
            </a:r>
            <a:r>
              <a:rPr sz="2471" spc="-93" dirty="0">
                <a:latin typeface="Helvetica"/>
                <a:cs typeface="Helvetica"/>
              </a:rPr>
              <a:t> </a:t>
            </a:r>
            <a:r>
              <a:rPr sz="2471" dirty="0">
                <a:latin typeface="Helvetica"/>
                <a:cs typeface="Helvetica"/>
              </a:rPr>
              <a:t>a</a:t>
            </a:r>
            <a:r>
              <a:rPr sz="2471" spc="-13" dirty="0">
                <a:latin typeface="Helvetica"/>
                <a:cs typeface="Helvetica"/>
              </a:rPr>
              <a:t> </a:t>
            </a:r>
            <a:r>
              <a:rPr sz="2471" dirty="0">
                <a:latin typeface="Helvetica"/>
                <a:cs typeface="Helvetica"/>
              </a:rPr>
              <a:t>parse  tree on each</a:t>
            </a:r>
            <a:r>
              <a:rPr sz="2471" spc="-88" dirty="0">
                <a:latin typeface="Helvetica"/>
                <a:cs typeface="Helvetica"/>
              </a:rPr>
              <a:t> </a:t>
            </a:r>
            <a:r>
              <a:rPr sz="2471" dirty="0">
                <a:latin typeface="Helvetica"/>
                <a:cs typeface="Helvetica"/>
              </a:rPr>
              <a:t>fixation</a:t>
            </a:r>
          </a:p>
          <a:p>
            <a:pPr marL="414640">
              <a:spcBef>
                <a:spcPts val="446"/>
              </a:spcBef>
              <a:tabLst>
                <a:tab pos="666225" algn="l"/>
                <a:tab pos="3880804" algn="l"/>
              </a:tabLst>
            </a:pPr>
            <a:r>
              <a:rPr sz="2118" dirty="0">
                <a:latin typeface="Helvetica"/>
                <a:cs typeface="Helvetica"/>
              </a:rPr>
              <a:t>• 	</a:t>
            </a:r>
            <a:r>
              <a:rPr sz="2118" spc="-4" dirty="0">
                <a:latin typeface="Helvetica"/>
                <a:cs typeface="Helvetica"/>
              </a:rPr>
              <a:t>We </a:t>
            </a:r>
            <a:r>
              <a:rPr sz="2118" dirty="0">
                <a:latin typeface="Helvetica"/>
                <a:cs typeface="Helvetica"/>
              </a:rPr>
              <a:t>ignore</a:t>
            </a:r>
            <a:r>
              <a:rPr sz="2118" spc="4" dirty="0">
                <a:latin typeface="Helvetica"/>
                <a:cs typeface="Helvetica"/>
              </a:rPr>
              <a:t> </a:t>
            </a:r>
            <a:r>
              <a:rPr sz="2118" dirty="0">
                <a:latin typeface="Helvetica"/>
                <a:cs typeface="Helvetica"/>
              </a:rPr>
              <a:t>coordination of	parse trees over multiple</a:t>
            </a:r>
            <a:r>
              <a:rPr sz="2118" spc="-53" dirty="0">
                <a:latin typeface="Helvetica"/>
                <a:cs typeface="Helvetica"/>
              </a:rPr>
              <a:t> </a:t>
            </a:r>
            <a:r>
              <a:rPr sz="2118" spc="-66" dirty="0">
                <a:latin typeface="Helvetica"/>
                <a:cs typeface="Helvetica"/>
              </a:rPr>
              <a:t>fixations</a:t>
            </a:r>
            <a:endParaRPr sz="2118" dirty="0">
              <a:latin typeface="Helvetica"/>
              <a:cs typeface="Helvetic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12756" y="3093867"/>
            <a:ext cx="1690509" cy="1142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/>
          <p:nvPr/>
        </p:nvSpPr>
        <p:spPr>
          <a:xfrm>
            <a:off x="3765991" y="3093865"/>
            <a:ext cx="4437528" cy="11482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" name="object 9"/>
          <p:cNvSpPr/>
          <p:nvPr/>
        </p:nvSpPr>
        <p:spPr>
          <a:xfrm>
            <a:off x="3761789" y="3089663"/>
            <a:ext cx="4445934" cy="1157007"/>
          </a:xfrm>
          <a:custGeom>
            <a:avLst/>
            <a:gdLst/>
            <a:ahLst/>
            <a:cxnLst/>
            <a:rect l="l" t="t" r="r" b="b"/>
            <a:pathLst>
              <a:path w="5038725" h="1311275">
                <a:moveTo>
                  <a:pt x="0" y="0"/>
                </a:moveTo>
                <a:lnTo>
                  <a:pt x="5038723" y="0"/>
                </a:lnTo>
                <a:lnTo>
                  <a:pt x="5038723" y="1310877"/>
                </a:lnTo>
                <a:lnTo>
                  <a:pt x="0" y="1310877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104504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24000" y="497675"/>
            <a:ext cx="4718438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40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Parse</a:t>
            </a:r>
            <a:r>
              <a:rPr sz="4000" b="1" spc="-7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4000" b="1" spc="-4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Trees</a:t>
            </a:r>
            <a:endParaRPr sz="4000" b="1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52600" y="1219200"/>
            <a:ext cx="5249648" cy="50560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 txBox="1"/>
          <p:nvPr/>
        </p:nvSpPr>
        <p:spPr>
          <a:xfrm>
            <a:off x="1155019" y="6451600"/>
            <a:ext cx="6680947" cy="253513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5859" rIns="0" bIns="0" rtlCol="0">
            <a:spAutoFit/>
          </a:bodyPr>
          <a:lstStyle/>
          <a:p>
            <a:pPr marL="76204">
              <a:spcBef>
                <a:spcPts val="282"/>
              </a:spcBef>
            </a:pPr>
            <a:r>
              <a:rPr sz="1412" dirty="0">
                <a:latin typeface="Times New Roman"/>
                <a:cs typeface="Times New Roman"/>
                <a:hlinkClick r:id="rId3"/>
              </a:rPr>
              <a:t>http://citeseerx.ist.psu.edu/viewdoc/download?doi=10.1.1.221.4910&amp;rep=rep1&amp;type=pdf</a:t>
            </a:r>
            <a:endParaRPr sz="1412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7159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38200" y="1143000"/>
            <a:ext cx="7748868" cy="5163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53587" algn="ctr"/>
            <a:endParaRPr lang="en-US" sz="4000" b="1" dirty="0">
              <a:latin typeface="Arial" charset="0"/>
              <a:ea typeface="Arial" charset="0"/>
              <a:cs typeface="Arial" charset="0"/>
            </a:endParaRPr>
          </a:p>
          <a:p>
            <a:pPr marL="11206">
              <a:spcBef>
                <a:spcPts val="1271"/>
              </a:spcBef>
              <a:tabLst>
                <a:tab pos="313221" algn="l"/>
              </a:tabLst>
            </a:pPr>
            <a:r>
              <a:rPr sz="2800" dirty="0">
                <a:latin typeface="Helvetica"/>
                <a:cs typeface="Helvetica"/>
              </a:rPr>
              <a:t>• 	</a:t>
            </a:r>
            <a:r>
              <a:rPr sz="2800" spc="-4" dirty="0">
                <a:latin typeface="Helvetica"/>
                <a:cs typeface="Helvetica"/>
              </a:rPr>
              <a:t>For </a:t>
            </a:r>
            <a:r>
              <a:rPr sz="2800" dirty="0">
                <a:latin typeface="Helvetica"/>
                <a:cs typeface="Helvetica"/>
              </a:rPr>
              <a:t>a single</a:t>
            </a:r>
            <a:r>
              <a:rPr sz="2800" spc="-79" dirty="0">
                <a:latin typeface="Helvetica"/>
                <a:cs typeface="Helvetica"/>
              </a:rPr>
              <a:t> </a:t>
            </a:r>
            <a:r>
              <a:rPr sz="2800" dirty="0">
                <a:latin typeface="Helvetica"/>
                <a:cs typeface="Helvetica"/>
              </a:rPr>
              <a:t>fixation,</a:t>
            </a:r>
          </a:p>
          <a:p>
            <a:pPr marL="414640">
              <a:spcBef>
                <a:spcPts val="454"/>
              </a:spcBef>
              <a:tabLst>
                <a:tab pos="666225" algn="l"/>
              </a:tabLst>
            </a:pPr>
            <a:r>
              <a:rPr sz="2400" dirty="0">
                <a:latin typeface="Helvetica"/>
                <a:cs typeface="Helvetica"/>
              </a:rPr>
              <a:t>• 	A parse tree is carved out of fixed multilayer neural</a:t>
            </a:r>
            <a:r>
              <a:rPr sz="2400" spc="-97" dirty="0">
                <a:latin typeface="Helvetica"/>
                <a:cs typeface="Helvetica"/>
              </a:rPr>
              <a:t> </a:t>
            </a:r>
            <a:r>
              <a:rPr sz="2400" dirty="0">
                <a:latin typeface="Helvetica"/>
                <a:cs typeface="Helvetica"/>
              </a:rPr>
              <a:t>network</a:t>
            </a:r>
          </a:p>
          <a:p>
            <a:pPr marL="414640">
              <a:spcBef>
                <a:spcPts val="547"/>
              </a:spcBef>
              <a:tabLst>
                <a:tab pos="666225" algn="l"/>
              </a:tabLst>
            </a:pPr>
            <a:r>
              <a:rPr sz="2400" dirty="0">
                <a:latin typeface="Helvetica"/>
                <a:cs typeface="Helvetica"/>
              </a:rPr>
              <a:t>• 	Like a sculpture from a</a:t>
            </a:r>
            <a:r>
              <a:rPr sz="2400" spc="-88" dirty="0">
                <a:latin typeface="Helvetica"/>
                <a:cs typeface="Helvetica"/>
              </a:rPr>
              <a:t> </a:t>
            </a:r>
            <a:r>
              <a:rPr sz="2400" dirty="0">
                <a:latin typeface="Helvetica"/>
                <a:cs typeface="Helvetica"/>
              </a:rPr>
              <a:t>rock</a:t>
            </a:r>
            <a:endParaRPr lang="en-US" sz="2400" dirty="0">
              <a:latin typeface="Helvetica"/>
              <a:cs typeface="Helvetica"/>
            </a:endParaRPr>
          </a:p>
          <a:p>
            <a:pPr marL="414640">
              <a:spcBef>
                <a:spcPts val="547"/>
              </a:spcBef>
              <a:tabLst>
                <a:tab pos="666225" algn="l"/>
              </a:tabLst>
            </a:pPr>
            <a:endParaRPr sz="2400" dirty="0">
              <a:latin typeface="Helvetica"/>
              <a:cs typeface="Helvetica"/>
            </a:endParaRPr>
          </a:p>
          <a:p>
            <a:pPr marL="313781" marR="242620" indent="-302575">
              <a:lnSpc>
                <a:spcPct val="102000"/>
              </a:lnSpc>
              <a:spcBef>
                <a:spcPts val="485"/>
              </a:spcBef>
              <a:tabLst>
                <a:tab pos="313221" algn="l"/>
              </a:tabLst>
            </a:pPr>
            <a:r>
              <a:rPr sz="2800" dirty="0">
                <a:latin typeface="Helvetica"/>
                <a:cs typeface="Helvetica"/>
              </a:rPr>
              <a:t>• 	Each layer will be divided into many small</a:t>
            </a:r>
            <a:r>
              <a:rPr sz="2800" spc="-84" dirty="0">
                <a:latin typeface="Helvetica"/>
                <a:cs typeface="Helvetica"/>
              </a:rPr>
              <a:t> </a:t>
            </a:r>
            <a:r>
              <a:rPr sz="2800" dirty="0">
                <a:latin typeface="Helvetica"/>
                <a:cs typeface="Helvetica"/>
              </a:rPr>
              <a:t>groups</a:t>
            </a:r>
            <a:r>
              <a:rPr sz="2800" spc="-13" dirty="0">
                <a:latin typeface="Helvetica"/>
                <a:cs typeface="Helvetica"/>
              </a:rPr>
              <a:t> </a:t>
            </a:r>
            <a:r>
              <a:rPr sz="2800" dirty="0">
                <a:latin typeface="Helvetica"/>
                <a:cs typeface="Helvetica"/>
              </a:rPr>
              <a:t>of  neurons called</a:t>
            </a:r>
            <a:r>
              <a:rPr sz="2800" spc="-88" dirty="0">
                <a:latin typeface="Helvetica"/>
                <a:cs typeface="Helvetica"/>
              </a:rPr>
              <a:t> </a:t>
            </a:r>
            <a:r>
              <a:rPr sz="2800" dirty="0">
                <a:latin typeface="Helvetica"/>
                <a:cs typeface="Helvetica"/>
              </a:rPr>
              <a:t>“capsules”</a:t>
            </a:r>
            <a:endParaRPr lang="en-US" sz="2800" dirty="0">
              <a:latin typeface="Helvetica"/>
              <a:cs typeface="Helvetica"/>
            </a:endParaRPr>
          </a:p>
          <a:p>
            <a:pPr marL="313781" marR="242620" indent="-302575">
              <a:lnSpc>
                <a:spcPct val="102000"/>
              </a:lnSpc>
              <a:spcBef>
                <a:spcPts val="485"/>
              </a:spcBef>
              <a:tabLst>
                <a:tab pos="313221" algn="l"/>
              </a:tabLst>
            </a:pPr>
            <a:endParaRPr sz="2800" dirty="0">
              <a:latin typeface="Helvetica"/>
              <a:cs typeface="Helvetica"/>
            </a:endParaRPr>
          </a:p>
          <a:p>
            <a:pPr marL="313781" marR="607952" indent="-302575">
              <a:lnSpc>
                <a:spcPts val="2938"/>
              </a:lnSpc>
              <a:spcBef>
                <a:spcPts val="657"/>
              </a:spcBef>
              <a:tabLst>
                <a:tab pos="313221" algn="l"/>
              </a:tabLst>
            </a:pPr>
            <a:r>
              <a:rPr sz="2800" dirty="0">
                <a:latin typeface="Helvetica"/>
                <a:cs typeface="Helvetica"/>
              </a:rPr>
              <a:t>• 	Each node in the parse tree will</a:t>
            </a:r>
            <a:r>
              <a:rPr lang="en-US" sz="2800" dirty="0">
                <a:latin typeface="Helvetica"/>
                <a:cs typeface="Helvetica"/>
              </a:rPr>
              <a:t> </a:t>
            </a:r>
            <a:r>
              <a:rPr sz="2800" dirty="0">
                <a:latin typeface="Helvetica"/>
                <a:cs typeface="Helvetica"/>
              </a:rPr>
              <a:t>correspond</a:t>
            </a:r>
            <a:r>
              <a:rPr sz="2800" spc="-79" dirty="0">
                <a:latin typeface="Helvetica"/>
                <a:cs typeface="Helvetica"/>
              </a:rPr>
              <a:t> </a:t>
            </a:r>
            <a:r>
              <a:rPr sz="2800" dirty="0">
                <a:latin typeface="Helvetica"/>
                <a:cs typeface="Helvetica"/>
              </a:rPr>
              <a:t>to</a:t>
            </a:r>
            <a:r>
              <a:rPr sz="2800" spc="-13" dirty="0">
                <a:latin typeface="Helvetica"/>
                <a:cs typeface="Helvetica"/>
              </a:rPr>
              <a:t> </a:t>
            </a:r>
            <a:r>
              <a:rPr sz="2800" dirty="0">
                <a:latin typeface="Helvetica"/>
                <a:cs typeface="Helvetica"/>
              </a:rPr>
              <a:t>an active</a:t>
            </a:r>
            <a:r>
              <a:rPr sz="2800" spc="-88" dirty="0">
                <a:latin typeface="Helvetica"/>
                <a:cs typeface="Helvetica"/>
              </a:rPr>
              <a:t> </a:t>
            </a:r>
            <a:r>
              <a:rPr sz="2800" dirty="0">
                <a:latin typeface="Helvetica"/>
                <a:cs typeface="Helvetica"/>
              </a:rPr>
              <a:t>capsule</a:t>
            </a:r>
          </a:p>
        </p:txBody>
      </p:sp>
      <p:sp>
        <p:nvSpPr>
          <p:cNvPr id="6" name="Rectangle 5"/>
          <p:cNvSpPr/>
          <p:nvPr/>
        </p:nvSpPr>
        <p:spPr>
          <a:xfrm>
            <a:off x="-1752600" y="892314"/>
            <a:ext cx="93081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53587" algn="ctr"/>
            <a:r>
              <a:rPr lang="en-US" sz="4000" b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Parse </a:t>
            </a:r>
            <a:r>
              <a:rPr lang="en-US" sz="4000" b="1" spc="-4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Tree </a:t>
            </a:r>
            <a:r>
              <a:rPr lang="en-US" sz="4000" b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of a</a:t>
            </a:r>
            <a:r>
              <a:rPr lang="en-US" sz="4000" b="1" spc="-49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b="1" spc="-4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Fixation</a:t>
            </a:r>
            <a:endParaRPr lang="en-US" sz="4000" b="1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53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762000"/>
            <a:ext cx="7086600" cy="1143000"/>
          </a:xfrm>
        </p:spPr>
        <p:txBody>
          <a:bodyPr>
            <a:normAutofit/>
          </a:bodyPr>
          <a:lstStyle/>
          <a:p>
            <a:r>
              <a:rPr lang="en-US" altLang="zh-CN" sz="44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Visual inference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79661-7187-CA46-80B6-7DDEDDAD6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81200"/>
            <a:ext cx="4038600" cy="4038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44299C-05D9-F04B-B38E-78725F624DFD}"/>
              </a:ext>
            </a:extLst>
          </p:cNvPr>
          <p:cNvSpPr/>
          <p:nvPr/>
        </p:nvSpPr>
        <p:spPr>
          <a:xfrm>
            <a:off x="4240595" y="3244334"/>
            <a:ext cx="662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-apple-system"/>
              </a:rPr>
              <a:t>View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FADD66-0B26-C74F-A7B9-4732EBC51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799" y="2286000"/>
            <a:ext cx="4706201" cy="351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39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09600" y="1524000"/>
            <a:ext cx="8063193" cy="420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spcBef>
                <a:spcPts val="18"/>
              </a:spcBef>
            </a:pP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3781" marR="806306" indent="-302575">
              <a:lnSpc>
                <a:spcPts val="2912"/>
              </a:lnSpc>
              <a:tabLst>
                <a:tab pos="313221" algn="l"/>
              </a:tabLst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• 	A capsule is a group of neurons</a:t>
            </a:r>
            <a:r>
              <a:rPr sz="2800" spc="-8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whose</a:t>
            </a:r>
            <a:r>
              <a:rPr sz="2800" spc="-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outputs  represent different properties of the same</a:t>
            </a:r>
            <a:r>
              <a:rPr sz="2800" spc="-10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entity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3781" marR="806306" indent="-302575">
              <a:lnSpc>
                <a:spcPts val="2912"/>
              </a:lnSpc>
              <a:tabLst>
                <a:tab pos="313221" algn="l"/>
              </a:tabLst>
            </a:pP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3781" marR="4483" indent="-302575">
              <a:lnSpc>
                <a:spcPct val="100099"/>
              </a:lnSpc>
              <a:spcBef>
                <a:spcPts val="534"/>
              </a:spcBef>
              <a:tabLst>
                <a:tab pos="313221" algn="l"/>
              </a:tabLst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• 	</a:t>
            </a:r>
            <a:r>
              <a:rPr lang="en-US" sz="2800" dirty="0"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“A capsule is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a group of neurons</a:t>
            </a:r>
            <a:r>
              <a:rPr lang="en-US" sz="2800" dirty="0"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 whose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activity vector represents</a:t>
            </a:r>
            <a:r>
              <a:rPr lang="en-US" sz="2800" dirty="0"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 the instantiation parameters of a specific type of entity such as an object or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an object part</a:t>
            </a:r>
            <a:r>
              <a:rPr lang="en-US" sz="2800" dirty="0"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.”</a:t>
            </a:r>
          </a:p>
          <a:p>
            <a:pPr marL="313781" marR="4483" indent="-302575">
              <a:lnSpc>
                <a:spcPct val="100099"/>
              </a:lnSpc>
              <a:spcBef>
                <a:spcPts val="534"/>
              </a:spcBef>
              <a:tabLst>
                <a:tab pos="313221" algn="l"/>
              </a:tabLst>
            </a:pP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368982" y="914400"/>
            <a:ext cx="8305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2457"/>
            <a:r>
              <a:rPr lang="en-US" sz="4400" b="1" spc="-4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Definition </a:t>
            </a:r>
            <a:r>
              <a:rPr lang="en-US" sz="44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en-US" sz="4400" b="1" spc="-49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Capsule</a:t>
            </a:r>
          </a:p>
        </p:txBody>
      </p:sp>
      <p:sp>
        <p:nvSpPr>
          <p:cNvPr id="2" name="Rectangle 1"/>
          <p:cNvSpPr/>
          <p:nvPr/>
        </p:nvSpPr>
        <p:spPr>
          <a:xfrm>
            <a:off x="2057400" y="5410200"/>
            <a:ext cx="5032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elvetica"/>
                <a:cs typeface="Helvetica"/>
              </a:rPr>
              <a:t>part-whole relationships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Shape 136">
            <a:extLst>
              <a:ext uri="{FF2B5EF4-FFF2-40B4-BE49-F238E27FC236}">
                <a16:creationId xmlns:a16="http://schemas.microsoft.com/office/drawing/2014/main" id="{B7997B5E-4351-E642-BA9F-C36196CB63F0}"/>
              </a:ext>
            </a:extLst>
          </p:cNvPr>
          <p:cNvSpPr txBox="1"/>
          <p:nvPr/>
        </p:nvSpPr>
        <p:spPr>
          <a:xfrm>
            <a:off x="228600" y="6096000"/>
            <a:ext cx="9144000" cy="3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04800" indent="-304800">
              <a:lnSpc>
                <a:spcPct val="115000"/>
              </a:lnSpc>
            </a:pPr>
            <a:r>
              <a:rPr lang="en" sz="1400" b="1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[ </a:t>
            </a:r>
            <a:r>
              <a:rPr lang="en" sz="1400" b="1" dirty="0" err="1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Sabour</a:t>
            </a:r>
            <a:r>
              <a:rPr lang="en" sz="1400" b="1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S., </a:t>
            </a:r>
            <a:r>
              <a:rPr lang="en" sz="1400" b="1" dirty="0" err="1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Frosst</a:t>
            </a:r>
            <a:r>
              <a:rPr lang="en" sz="1400" b="1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N., &amp; Hinton, G. E. (2017). Dynamic Routing Between Capsules. </a:t>
            </a:r>
            <a:r>
              <a:rPr lang="en" sz="1400" b="1" i="1" dirty="0" err="1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arXiv</a:t>
            </a:r>
            <a:r>
              <a:rPr lang="en" sz="1400" b="1" i="1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preprint arXiv:1710.09829</a:t>
            </a:r>
            <a:r>
              <a:rPr lang="en" sz="1400" b="1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32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400" b="1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]</a:t>
            </a:r>
            <a:endParaRPr sz="3200" b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7503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585507" y="747117"/>
            <a:ext cx="7720853" cy="15388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2923" algn="ctr"/>
            <a:r>
              <a:rPr sz="4000" b="1" dirty="0">
                <a:solidFill>
                  <a:srgbClr val="0000FF"/>
                </a:solidFill>
                <a:latin typeface="Helvetica"/>
                <a:cs typeface="Helvetica"/>
              </a:rPr>
              <a:t>Capsule</a:t>
            </a:r>
            <a:r>
              <a:rPr lang="en-US" sz="4000" b="1" dirty="0">
                <a:solidFill>
                  <a:srgbClr val="0000FF"/>
                </a:solidFill>
                <a:latin typeface="Helvetica"/>
                <a:cs typeface="Helvetica"/>
              </a:rPr>
              <a:t> Rationale</a:t>
            </a:r>
            <a:endParaRPr sz="4000" b="1" dirty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313781" marR="4483" indent="-302575">
              <a:lnSpc>
                <a:spcPts val="2912"/>
              </a:lnSpc>
              <a:spcBef>
                <a:spcPts val="1412"/>
              </a:spcBef>
              <a:tabLst>
                <a:tab pos="313221" algn="l"/>
              </a:tabLst>
            </a:pPr>
            <a:r>
              <a:rPr sz="2471" dirty="0">
                <a:latin typeface="Helvetica"/>
                <a:cs typeface="Helvetica"/>
              </a:rPr>
              <a:t>• 	</a:t>
            </a:r>
            <a:r>
              <a:rPr sz="2471" spc="-4" dirty="0">
                <a:latin typeface="Helvetica"/>
                <a:cs typeface="Helvetica"/>
              </a:rPr>
              <a:t>The </a:t>
            </a:r>
            <a:r>
              <a:rPr sz="2471" dirty="0">
                <a:latin typeface="Helvetica"/>
                <a:cs typeface="Helvetica"/>
              </a:rPr>
              <a:t>activation level of a neuron can be</a:t>
            </a:r>
            <a:r>
              <a:rPr sz="2471" spc="-71" dirty="0">
                <a:latin typeface="Helvetica"/>
                <a:cs typeface="Helvetica"/>
              </a:rPr>
              <a:t> </a:t>
            </a:r>
            <a:r>
              <a:rPr sz="2471" dirty="0">
                <a:latin typeface="Helvetica"/>
                <a:cs typeface="Helvetica"/>
              </a:rPr>
              <a:t>interpreted</a:t>
            </a:r>
            <a:r>
              <a:rPr sz="2471" spc="-9" dirty="0">
                <a:latin typeface="Helvetica"/>
                <a:cs typeface="Helvetica"/>
              </a:rPr>
              <a:t> </a:t>
            </a:r>
            <a:r>
              <a:rPr sz="2471" dirty="0">
                <a:latin typeface="Helvetica"/>
                <a:cs typeface="Helvetica"/>
              </a:rPr>
              <a:t>as  the likelihood of detecting a specific</a:t>
            </a:r>
            <a:r>
              <a:rPr sz="2471" spc="-93" dirty="0">
                <a:latin typeface="Helvetica"/>
                <a:cs typeface="Helvetica"/>
              </a:rPr>
              <a:t> </a:t>
            </a:r>
            <a:r>
              <a:rPr sz="2471" dirty="0">
                <a:latin typeface="Helvetica"/>
                <a:cs typeface="Helvetica"/>
              </a:rPr>
              <a:t>feature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57200" y="5733207"/>
            <a:ext cx="8253693" cy="74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3781" marR="4483" indent="-302575">
              <a:lnSpc>
                <a:spcPts val="2938"/>
              </a:lnSpc>
              <a:tabLst>
                <a:tab pos="313221" algn="l"/>
              </a:tabLst>
            </a:pPr>
            <a:r>
              <a:rPr sz="2471" dirty="0">
                <a:latin typeface="Helvetica"/>
                <a:cs typeface="Helvetica"/>
              </a:rPr>
              <a:t>• 	A capsule is a group of neurons that not</a:t>
            </a:r>
            <a:r>
              <a:rPr sz="2471" spc="-93" dirty="0">
                <a:latin typeface="Helvetica"/>
                <a:cs typeface="Helvetica"/>
              </a:rPr>
              <a:t> </a:t>
            </a:r>
            <a:r>
              <a:rPr sz="2471" dirty="0">
                <a:latin typeface="Helvetica"/>
                <a:cs typeface="Helvetica"/>
              </a:rPr>
              <a:t>only</a:t>
            </a:r>
            <a:r>
              <a:rPr sz="2471" spc="-9" dirty="0">
                <a:latin typeface="Helvetica"/>
                <a:cs typeface="Helvetica"/>
              </a:rPr>
              <a:t> </a:t>
            </a:r>
            <a:r>
              <a:rPr sz="2471" dirty="0">
                <a:latin typeface="Helvetica"/>
                <a:cs typeface="Helvetica"/>
              </a:rPr>
              <a:t>capture  the likelihood but also the parameters of the</a:t>
            </a:r>
            <a:r>
              <a:rPr sz="2471" spc="-97" dirty="0">
                <a:latin typeface="Helvetica"/>
                <a:cs typeface="Helvetica"/>
              </a:rPr>
              <a:t> </a:t>
            </a:r>
            <a:r>
              <a:rPr sz="2471" dirty="0">
                <a:latin typeface="Helvetica"/>
                <a:cs typeface="Helvetica"/>
              </a:rPr>
              <a:t>specific</a:t>
            </a:r>
            <a:r>
              <a:rPr lang="en-US" sz="2471" dirty="0">
                <a:latin typeface="Helvetica"/>
                <a:cs typeface="Helvetica"/>
              </a:rPr>
              <a:t> feature.</a:t>
            </a:r>
            <a:endParaRPr sz="2471" dirty="0">
              <a:latin typeface="Helvetica"/>
              <a:cs typeface="Helvetic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35966" y="5755341"/>
            <a:ext cx="100853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235" dirty="0">
                <a:latin typeface="Times New Roman"/>
                <a:cs typeface="Times New Roman"/>
              </a:rPr>
              <a:t>6</a:t>
            </a:r>
            <a:endParaRPr sz="1235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50638" y="2629639"/>
            <a:ext cx="5664122" cy="24723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" name="object 9"/>
          <p:cNvSpPr/>
          <p:nvPr/>
        </p:nvSpPr>
        <p:spPr>
          <a:xfrm>
            <a:off x="1946436" y="2514600"/>
            <a:ext cx="5673564" cy="2482473"/>
          </a:xfrm>
          <a:custGeom>
            <a:avLst/>
            <a:gdLst/>
            <a:ahLst/>
            <a:cxnLst/>
            <a:rect l="l" t="t" r="r" b="b"/>
            <a:pathLst>
              <a:path w="5724525" h="2439670">
                <a:moveTo>
                  <a:pt x="0" y="0"/>
                </a:moveTo>
                <a:lnTo>
                  <a:pt x="5724523" y="0"/>
                </a:lnTo>
                <a:lnTo>
                  <a:pt x="5724523" y="2439193"/>
                </a:lnTo>
                <a:lnTo>
                  <a:pt x="0" y="2439193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10"/>
          <p:cNvSpPr txBox="1"/>
          <p:nvPr/>
        </p:nvSpPr>
        <p:spPr>
          <a:xfrm>
            <a:off x="1683938" y="5116696"/>
            <a:ext cx="6433816" cy="217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412" dirty="0">
                <a:latin typeface="Times New Roman"/>
                <a:cs typeface="Times New Roman"/>
              </a:rPr>
              <a:t>Source:</a:t>
            </a:r>
            <a:r>
              <a:rPr sz="1412" spc="154" dirty="0">
                <a:latin typeface="Times New Roman"/>
                <a:cs typeface="Times New Roman"/>
              </a:rPr>
              <a:t> </a:t>
            </a:r>
            <a:r>
              <a:rPr sz="1412" spc="-4" dirty="0">
                <a:latin typeface="Times New Roman"/>
                <a:cs typeface="Times New Roman"/>
              </a:rPr>
              <a:t>https://jhui.github.io/2017/11/03/Dynamic-Routing-Between-Capsules/</a:t>
            </a:r>
            <a:endParaRPr sz="1412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3629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511890" y="646500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 </a:t>
            </a:r>
            <a:r>
              <a:rPr lang="en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Capsule</a:t>
            </a:r>
            <a:r>
              <a:rPr lang="e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Shape 90"/>
          <p:cNvSpPr txBox="1"/>
          <p:nvPr/>
        </p:nvSpPr>
        <p:spPr>
          <a:xfrm>
            <a:off x="152400" y="1478700"/>
            <a:ext cx="8793440" cy="16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indent="-317500">
              <a:buSzPts val="1400"/>
              <a:buFont typeface="Trebuchet MS"/>
              <a:buChar char="●"/>
            </a:pPr>
            <a:r>
              <a:rPr lang="en" sz="2400" dirty="0"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General ideas:</a:t>
            </a:r>
            <a:endParaRPr sz="2400" dirty="0">
              <a:latin typeface="Arial" panose="020B0604020202020204" pitchFamily="34" charset="0"/>
              <a:ea typeface="Trebuchet MS"/>
              <a:cs typeface="Arial" panose="020B0604020202020204" pitchFamily="34" charset="0"/>
              <a:sym typeface="Trebuchet MS"/>
            </a:endParaRPr>
          </a:p>
          <a:p>
            <a:pPr marL="914400" lvl="1" indent="-317500">
              <a:buSzPts val="1400"/>
              <a:buFont typeface="Trebuchet MS"/>
              <a:buChar char="○"/>
            </a:pPr>
            <a:r>
              <a:rPr lang="en" sz="2400" dirty="0"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Each dimension of v represents the characteristic of pattern;</a:t>
            </a:r>
            <a:endParaRPr sz="2400" dirty="0">
              <a:latin typeface="Arial" panose="020B0604020202020204" pitchFamily="34" charset="0"/>
              <a:ea typeface="Trebuchet MS"/>
              <a:cs typeface="Arial" panose="020B0604020202020204" pitchFamily="34" charset="0"/>
              <a:sym typeface="Trebuchet MS"/>
            </a:endParaRPr>
          </a:p>
          <a:p>
            <a:pPr marL="914400" lvl="1" indent="-317500">
              <a:buSzPts val="1400"/>
              <a:buFont typeface="Trebuchet MS"/>
              <a:buChar char="○"/>
            </a:pPr>
            <a:r>
              <a:rPr lang="en" sz="2400" dirty="0"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The norm of v represents the </a:t>
            </a:r>
            <a:r>
              <a:rPr lang="en" sz="2400" b="1" dirty="0">
                <a:solidFill>
                  <a:srgbClr val="FF0000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existence</a:t>
            </a:r>
            <a:r>
              <a:rPr lang="en" sz="2400" dirty="0"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 (confidence). </a:t>
            </a:r>
            <a:endParaRPr sz="2400" dirty="0">
              <a:latin typeface="Arial" panose="020B0604020202020204" pitchFamily="34" charset="0"/>
              <a:ea typeface="Trebuchet MS"/>
              <a:cs typeface="Arial" panose="020B0604020202020204" pitchFamily="34" charset="0"/>
              <a:sym typeface="Trebuchet MS"/>
            </a:endParaRPr>
          </a:p>
        </p:txBody>
      </p:sp>
      <p:sp>
        <p:nvSpPr>
          <p:cNvPr id="92" name="Shape 92"/>
          <p:cNvSpPr txBox="1"/>
          <p:nvPr/>
        </p:nvSpPr>
        <p:spPr>
          <a:xfrm>
            <a:off x="4480600" y="5416892"/>
            <a:ext cx="40749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292100">
              <a:buClr>
                <a:srgbClr val="FF0000"/>
              </a:buClr>
              <a:buSzPts val="1000"/>
              <a:buChar char="➢"/>
            </a:pPr>
            <a:endParaRPr sz="1000" b="1">
              <a:solidFill>
                <a:srgbClr val="FF0000"/>
              </a:solidFill>
            </a:endParaRPr>
          </a:p>
        </p:txBody>
      </p:sp>
      <p:grpSp>
        <p:nvGrpSpPr>
          <p:cNvPr id="94" name="Shape 94"/>
          <p:cNvGrpSpPr/>
          <p:nvPr/>
        </p:nvGrpSpPr>
        <p:grpSpPr>
          <a:xfrm>
            <a:off x="484913" y="3715352"/>
            <a:ext cx="4502495" cy="1914029"/>
            <a:chOff x="423813" y="2334225"/>
            <a:chExt cx="4114237" cy="1565925"/>
          </a:xfrm>
        </p:grpSpPr>
        <p:grpSp>
          <p:nvGrpSpPr>
            <p:cNvPr id="95" name="Shape 95"/>
            <p:cNvGrpSpPr/>
            <p:nvPr/>
          </p:nvGrpSpPr>
          <p:grpSpPr>
            <a:xfrm>
              <a:off x="423813" y="2334225"/>
              <a:ext cx="4114237" cy="1565925"/>
              <a:chOff x="605988" y="2439175"/>
              <a:chExt cx="4114237" cy="1565925"/>
            </a:xfrm>
          </p:grpSpPr>
          <p:sp>
            <p:nvSpPr>
              <p:cNvPr id="96" name="Shape 96"/>
              <p:cNvSpPr/>
              <p:nvPr/>
            </p:nvSpPr>
            <p:spPr>
              <a:xfrm>
                <a:off x="605988" y="2439175"/>
                <a:ext cx="969600" cy="572700"/>
              </a:xfrm>
              <a:prstGeom prst="roundRect">
                <a:avLst>
                  <a:gd name="adj" fmla="val 39940"/>
                </a:avLst>
              </a:prstGeom>
              <a:solidFill>
                <a:srgbClr val="F6B26B"/>
              </a:solidFill>
              <a:ln w="9525" cap="flat" cmpd="sng">
                <a:solidFill>
                  <a:srgbClr val="B45F0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en" dirty="0">
                    <a:solidFill>
                      <a:srgbClr val="F3F3F3"/>
                    </a:solidFill>
                  </a:rPr>
                  <a:t>Caps</a:t>
                </a:r>
                <a:endParaRPr dirty="0">
                  <a:solidFill>
                    <a:srgbClr val="F3F3F3"/>
                  </a:solidFill>
                </a:endParaRPr>
              </a:p>
            </p:txBody>
          </p:sp>
          <p:sp>
            <p:nvSpPr>
              <p:cNvPr id="97" name="Shape 97"/>
              <p:cNvSpPr/>
              <p:nvPr/>
            </p:nvSpPr>
            <p:spPr>
              <a:xfrm>
                <a:off x="605988" y="3432400"/>
                <a:ext cx="969600" cy="572700"/>
              </a:xfrm>
              <a:prstGeom prst="roundRect">
                <a:avLst>
                  <a:gd name="adj" fmla="val 39940"/>
                </a:avLst>
              </a:prstGeom>
              <a:solidFill>
                <a:srgbClr val="93C47D"/>
              </a:solidFill>
              <a:ln w="9525" cap="flat" cmpd="sng">
                <a:solidFill>
                  <a:srgbClr val="38761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en" dirty="0">
                    <a:solidFill>
                      <a:srgbClr val="FFFFFF"/>
                    </a:solidFill>
                  </a:rPr>
                  <a:t>Caps</a:t>
                </a:r>
                <a:endParaRPr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Shape 98"/>
              <p:cNvSpPr/>
              <p:nvPr/>
            </p:nvSpPr>
            <p:spPr>
              <a:xfrm>
                <a:off x="1916463" y="2439175"/>
                <a:ext cx="265200" cy="572700"/>
              </a:xfrm>
              <a:prstGeom prst="rect">
                <a:avLst/>
              </a:prstGeom>
              <a:solidFill>
                <a:srgbClr val="B45F06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600"/>
              </a:p>
            </p:txBody>
          </p:sp>
          <p:sp>
            <p:nvSpPr>
              <p:cNvPr id="99" name="Shape 99"/>
              <p:cNvSpPr/>
              <p:nvPr/>
            </p:nvSpPr>
            <p:spPr>
              <a:xfrm>
                <a:off x="1916463" y="3432400"/>
                <a:ext cx="265200" cy="572700"/>
              </a:xfrm>
              <a:prstGeom prst="rect">
                <a:avLst/>
              </a:prstGeom>
              <a:solidFill>
                <a:srgbClr val="38761D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cxnSp>
            <p:nvCxnSpPr>
              <p:cNvPr id="100" name="Shape 100"/>
              <p:cNvCxnSpPr>
                <a:stCxn id="96" idx="3"/>
                <a:endCxn id="98" idx="1"/>
              </p:cNvCxnSpPr>
              <p:nvPr/>
            </p:nvCxnSpPr>
            <p:spPr>
              <a:xfrm>
                <a:off x="1575588" y="2725525"/>
                <a:ext cx="340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01" name="Shape 101"/>
              <p:cNvCxnSpPr>
                <a:stCxn id="97" idx="3"/>
                <a:endCxn id="99" idx="1"/>
              </p:cNvCxnSpPr>
              <p:nvPr/>
            </p:nvCxnSpPr>
            <p:spPr>
              <a:xfrm>
                <a:off x="1575588" y="3718750"/>
                <a:ext cx="340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02" name="Shape 102"/>
              <p:cNvSpPr/>
              <p:nvPr/>
            </p:nvSpPr>
            <p:spPr>
              <a:xfrm>
                <a:off x="2712763" y="2947600"/>
                <a:ext cx="969600" cy="572700"/>
              </a:xfrm>
              <a:prstGeom prst="roundRect">
                <a:avLst>
                  <a:gd name="adj" fmla="val 36378"/>
                </a:avLst>
              </a:prstGeom>
              <a:solidFill>
                <a:srgbClr val="6D9EEB"/>
              </a:solidFill>
              <a:ln w="9525" cap="flat" cmpd="sng">
                <a:solidFill>
                  <a:srgbClr val="1155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en" dirty="0">
                    <a:solidFill>
                      <a:srgbClr val="FFFFFF"/>
                    </a:solidFill>
                  </a:rPr>
                  <a:t>Caps</a:t>
                </a:r>
                <a:endParaRPr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03" name="Shape 103"/>
              <p:cNvCxnSpPr>
                <a:stCxn id="98" idx="3"/>
                <a:endCxn id="102" idx="1"/>
              </p:cNvCxnSpPr>
              <p:nvPr/>
            </p:nvCxnSpPr>
            <p:spPr>
              <a:xfrm>
                <a:off x="2181663" y="2725525"/>
                <a:ext cx="531000" cy="508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04" name="Shape 104"/>
              <p:cNvCxnSpPr>
                <a:stCxn id="99" idx="3"/>
                <a:endCxn id="102" idx="1"/>
              </p:cNvCxnSpPr>
              <p:nvPr/>
            </p:nvCxnSpPr>
            <p:spPr>
              <a:xfrm rot="10800000" flipH="1">
                <a:off x="2181663" y="3233950"/>
                <a:ext cx="531000" cy="484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05" name="Shape 105"/>
              <p:cNvSpPr/>
              <p:nvPr/>
            </p:nvSpPr>
            <p:spPr>
              <a:xfrm>
                <a:off x="3970213" y="2947600"/>
                <a:ext cx="265200" cy="572700"/>
              </a:xfrm>
              <a:prstGeom prst="rect">
                <a:avLst/>
              </a:prstGeom>
              <a:solidFill>
                <a:srgbClr val="1C4587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cxnSp>
            <p:nvCxnSpPr>
              <p:cNvPr id="106" name="Shape 106"/>
              <p:cNvCxnSpPr>
                <a:stCxn id="102" idx="3"/>
                <a:endCxn id="105" idx="1"/>
              </p:cNvCxnSpPr>
              <p:nvPr/>
            </p:nvCxnSpPr>
            <p:spPr>
              <a:xfrm>
                <a:off x="3682363" y="3233950"/>
                <a:ext cx="28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07" name="Shape 107"/>
              <p:cNvSpPr txBox="1"/>
              <p:nvPr/>
            </p:nvSpPr>
            <p:spPr>
              <a:xfrm>
                <a:off x="3485425" y="3620900"/>
                <a:ext cx="1234800" cy="272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en" sz="1600" b="1" dirty="0">
                    <a:solidFill>
                      <a:srgbClr val="1C4587"/>
                    </a:solidFill>
                  </a:rPr>
                  <a:t>activity vector</a:t>
                </a:r>
                <a:endParaRPr sz="1600" b="1" dirty="0">
                  <a:solidFill>
                    <a:srgbClr val="1C4587"/>
                  </a:solidFill>
                </a:endParaRPr>
              </a:p>
            </p:txBody>
          </p:sp>
          <p:sp>
            <p:nvSpPr>
              <p:cNvPr id="108" name="Shape 108"/>
              <p:cNvSpPr txBox="1"/>
              <p:nvPr/>
            </p:nvSpPr>
            <p:spPr>
              <a:xfrm>
                <a:off x="2759687" y="2452001"/>
                <a:ext cx="1271700" cy="41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r>
                  <a:rPr lang="en" sz="1600" b="1" dirty="0">
                    <a:solidFill>
                      <a:srgbClr val="3C78D8"/>
                    </a:solidFill>
                  </a:rPr>
                  <a:t>group of neurons</a:t>
                </a:r>
                <a:endParaRPr sz="1600" b="1" dirty="0">
                  <a:solidFill>
                    <a:srgbClr val="3C78D8"/>
                  </a:solidFill>
                </a:endParaRPr>
              </a:p>
            </p:txBody>
          </p:sp>
        </p:grpSp>
        <p:pic>
          <p:nvPicPr>
            <p:cNvPr id="109" name="Shape 10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57875" y="2528597"/>
              <a:ext cx="226200" cy="1530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Shape 11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57875" y="3540697"/>
              <a:ext cx="226200" cy="1530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Shape 11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846400" y="3052769"/>
              <a:ext cx="144000" cy="12884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2" name="Shape 112"/>
          <p:cNvGrpSpPr/>
          <p:nvPr/>
        </p:nvGrpSpPr>
        <p:grpSpPr>
          <a:xfrm>
            <a:off x="5372073" y="4781762"/>
            <a:ext cx="2712175" cy="1695238"/>
            <a:chOff x="6245950" y="633288"/>
            <a:chExt cx="2712175" cy="1695238"/>
          </a:xfrm>
        </p:grpSpPr>
        <p:grpSp>
          <p:nvGrpSpPr>
            <p:cNvPr id="113" name="Shape 113"/>
            <p:cNvGrpSpPr/>
            <p:nvPr/>
          </p:nvGrpSpPr>
          <p:grpSpPr>
            <a:xfrm>
              <a:off x="6245950" y="633288"/>
              <a:ext cx="2712175" cy="1695238"/>
              <a:chOff x="6287900" y="939913"/>
              <a:chExt cx="2712175" cy="1695238"/>
            </a:xfrm>
          </p:grpSpPr>
          <p:grpSp>
            <p:nvGrpSpPr>
              <p:cNvPr id="114" name="Shape 114"/>
              <p:cNvGrpSpPr/>
              <p:nvPr/>
            </p:nvGrpSpPr>
            <p:grpSpPr>
              <a:xfrm>
                <a:off x="6607225" y="939913"/>
                <a:ext cx="2180625" cy="1323525"/>
                <a:chOff x="5917900" y="2178863"/>
                <a:chExt cx="2180625" cy="1323525"/>
              </a:xfrm>
            </p:grpSpPr>
            <p:sp>
              <p:nvSpPr>
                <p:cNvPr id="115" name="Shape 115"/>
                <p:cNvSpPr/>
                <p:nvPr/>
              </p:nvSpPr>
              <p:spPr>
                <a:xfrm>
                  <a:off x="6046600" y="2178863"/>
                  <a:ext cx="477300" cy="689400"/>
                </a:xfrm>
                <a:prstGeom prst="rtTriangle">
                  <a:avLst/>
                </a:prstGeom>
                <a:solidFill>
                  <a:srgbClr val="B45F06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6" name="Shape 116"/>
                <p:cNvSpPr/>
                <p:nvPr/>
              </p:nvSpPr>
              <p:spPr>
                <a:xfrm>
                  <a:off x="5917900" y="2929688"/>
                  <a:ext cx="606000" cy="572700"/>
                </a:xfrm>
                <a:prstGeom prst="parallelogram">
                  <a:avLst>
                    <a:gd name="adj" fmla="val 25000"/>
                  </a:avLst>
                </a:prstGeom>
                <a:solidFill>
                  <a:srgbClr val="38761D"/>
                </a:solidFill>
                <a:ln w="9525" cap="flat" cmpd="sng">
                  <a:solidFill>
                    <a:srgbClr val="274E1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7" name="Shape 117"/>
                <p:cNvSpPr/>
                <p:nvPr/>
              </p:nvSpPr>
              <p:spPr>
                <a:xfrm>
                  <a:off x="7567525" y="2349613"/>
                  <a:ext cx="531000" cy="5727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1C4587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8" name="Shape 118"/>
                <p:cNvSpPr/>
                <p:nvPr/>
              </p:nvSpPr>
              <p:spPr>
                <a:xfrm>
                  <a:off x="7567525" y="2934963"/>
                  <a:ext cx="531000" cy="508500"/>
                </a:xfrm>
                <a:prstGeom prst="flowChartProcess">
                  <a:avLst/>
                </a:prstGeom>
                <a:solidFill>
                  <a:srgbClr val="1C4587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cxnSp>
              <p:nvCxnSpPr>
                <p:cNvPr id="119" name="Shape 119"/>
                <p:cNvCxnSpPr/>
                <p:nvPr/>
              </p:nvCxnSpPr>
              <p:spPr>
                <a:xfrm>
                  <a:off x="6810000" y="2942613"/>
                  <a:ext cx="492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</p:grpSp>
          <p:sp>
            <p:nvSpPr>
              <p:cNvPr id="120" name="Shape 120"/>
              <p:cNvSpPr txBox="1"/>
              <p:nvPr/>
            </p:nvSpPr>
            <p:spPr>
              <a:xfrm>
                <a:off x="6287900" y="2400250"/>
                <a:ext cx="1268100" cy="23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en"/>
                  <a:t>object parts</a:t>
                </a:r>
                <a:endParaRPr/>
              </a:p>
            </p:txBody>
          </p:sp>
          <p:sp>
            <p:nvSpPr>
              <p:cNvPr id="121" name="Shape 121"/>
              <p:cNvSpPr txBox="1"/>
              <p:nvPr/>
            </p:nvSpPr>
            <p:spPr>
              <a:xfrm>
                <a:off x="8091675" y="2400250"/>
                <a:ext cx="908400" cy="23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en"/>
                  <a:t>entity</a:t>
                </a:r>
                <a:endParaRPr/>
              </a:p>
            </p:txBody>
          </p:sp>
        </p:grpSp>
        <p:pic>
          <p:nvPicPr>
            <p:cNvPr id="122" name="Shape 1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718450" y="1099597"/>
              <a:ext cx="226200" cy="1530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Shape 1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718450" y="1639297"/>
              <a:ext cx="226200" cy="1530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Shape 1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245025" y="1332100"/>
              <a:ext cx="439964" cy="393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5" name="Shape 125"/>
          <p:cNvGrpSpPr/>
          <p:nvPr/>
        </p:nvGrpSpPr>
        <p:grpSpPr>
          <a:xfrm>
            <a:off x="5447333" y="3470875"/>
            <a:ext cx="2892984" cy="1078906"/>
            <a:chOff x="5549150" y="3052719"/>
            <a:chExt cx="2892984" cy="1078906"/>
          </a:xfrm>
        </p:grpSpPr>
        <p:sp>
          <p:nvSpPr>
            <p:cNvPr id="126" name="Shape 126"/>
            <p:cNvSpPr/>
            <p:nvPr/>
          </p:nvSpPr>
          <p:spPr>
            <a:xfrm>
              <a:off x="7170325" y="3250900"/>
              <a:ext cx="477300" cy="689400"/>
            </a:xfrm>
            <a:prstGeom prst="rtTriangle">
              <a:avLst/>
            </a:prstGeom>
            <a:solidFill>
              <a:srgbClr val="B45F0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Shape 127"/>
            <p:cNvSpPr/>
            <p:nvPr/>
          </p:nvSpPr>
          <p:spPr>
            <a:xfrm flipH="1">
              <a:off x="5549150" y="3244038"/>
              <a:ext cx="477300" cy="689400"/>
            </a:xfrm>
            <a:prstGeom prst="rtTriangle">
              <a:avLst/>
            </a:prstGeom>
            <a:solidFill>
              <a:srgbClr val="B45F0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pic>
          <p:nvPicPr>
            <p:cNvPr id="128" name="Shape 1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245950" y="3052719"/>
              <a:ext cx="439975" cy="10720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Shape 12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828682" y="3059600"/>
              <a:ext cx="613452" cy="107202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59957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419100"/>
            <a:ext cx="7543800" cy="1143000"/>
          </a:xfrm>
        </p:spPr>
        <p:txBody>
          <a:bodyPr>
            <a:normAutofit fontScale="90000"/>
          </a:bodyPr>
          <a:lstStyle/>
          <a:p>
            <a:r>
              <a:rPr lang="en-US" altLang="zh-CN" sz="4400" b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Object-oriented programming</a:t>
            </a:r>
            <a:endParaRPr lang="en-US" altLang="zh-CN" sz="4400" b="1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47800"/>
            <a:ext cx="5867400" cy="38279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1000" y="5408076"/>
            <a:ext cx="8458200" cy="1351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06">
              <a:tabLst>
                <a:tab pos="313221" algn="l"/>
              </a:tabLst>
            </a:pPr>
            <a:r>
              <a:rPr lang="en-US" sz="2000" spc="-4" dirty="0">
                <a:solidFill>
                  <a:srgbClr val="0070C0"/>
                </a:solidFill>
                <a:latin typeface="Helvetica"/>
                <a:cs typeface="Helvetica"/>
              </a:rPr>
              <a:t>Within </a:t>
            </a:r>
            <a:r>
              <a:rPr lang="en-US" sz="2000" dirty="0">
                <a:solidFill>
                  <a:srgbClr val="0070C0"/>
                </a:solidFill>
                <a:latin typeface="Helvetica"/>
                <a:cs typeface="Helvetica"/>
              </a:rPr>
              <a:t>an active</a:t>
            </a:r>
            <a:r>
              <a:rPr lang="en-US" sz="2000" spc="-62" dirty="0">
                <a:solidFill>
                  <a:srgbClr val="0070C0"/>
                </a:solidFill>
                <a:latin typeface="Helvetica"/>
                <a:cs typeface="Helvetica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Helvetica"/>
                <a:cs typeface="Helvetica"/>
              </a:rPr>
              <a:t>capsule, its neurons represent various properties of an</a:t>
            </a:r>
            <a:r>
              <a:rPr lang="en-US" sz="2000" spc="-88" dirty="0">
                <a:solidFill>
                  <a:srgbClr val="0070C0"/>
                </a:solidFill>
                <a:latin typeface="Helvetica"/>
                <a:cs typeface="Helvetica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Helvetica"/>
                <a:cs typeface="Helvetica"/>
              </a:rPr>
              <a:t>entity</a:t>
            </a:r>
            <a:r>
              <a:rPr lang="en-US" sz="2000" spc="-13" dirty="0">
                <a:solidFill>
                  <a:srgbClr val="0070C0"/>
                </a:solidFill>
                <a:latin typeface="Helvetica"/>
                <a:cs typeface="Helvetica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Helvetica"/>
                <a:cs typeface="Helvetica"/>
              </a:rPr>
              <a:t>present  in an image,</a:t>
            </a:r>
            <a:r>
              <a:rPr lang="en-US" sz="2000" spc="-93" dirty="0">
                <a:solidFill>
                  <a:srgbClr val="0070C0"/>
                </a:solidFill>
                <a:latin typeface="Helvetica"/>
                <a:cs typeface="Helvetica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Helvetica"/>
                <a:cs typeface="Helvetica"/>
              </a:rPr>
              <a:t>e.g.,</a:t>
            </a:r>
          </a:p>
          <a:p>
            <a:pPr marL="817513">
              <a:spcBef>
                <a:spcPts val="349"/>
              </a:spcBef>
            </a:pPr>
            <a:r>
              <a:rPr lang="en-US" dirty="0">
                <a:solidFill>
                  <a:srgbClr val="3333CC"/>
                </a:solidFill>
                <a:latin typeface="Helvetica"/>
                <a:cs typeface="Helvetica"/>
              </a:rPr>
              <a:t>•</a:t>
            </a:r>
            <a:r>
              <a:rPr lang="en-US" dirty="0">
                <a:solidFill>
                  <a:srgbClr val="434DD6"/>
                </a:solidFill>
                <a:latin typeface="Helvetica"/>
                <a:cs typeface="Helvetica"/>
              </a:rPr>
              <a:t>  </a:t>
            </a:r>
            <a:r>
              <a:rPr lang="en-US" dirty="0">
                <a:solidFill>
                  <a:srgbClr val="660066"/>
                </a:solidFill>
                <a:latin typeface="Helvetica"/>
                <a:cs typeface="Helvetica"/>
              </a:rPr>
              <a:t>pose (position, size, orientation), deformation, velocity, hue,</a:t>
            </a:r>
            <a:r>
              <a:rPr lang="en-US" spc="119" dirty="0">
                <a:solidFill>
                  <a:srgbClr val="660066"/>
                </a:solidFill>
                <a:latin typeface="Helvetica"/>
                <a:cs typeface="Helvetica"/>
              </a:rPr>
              <a:t> </a:t>
            </a:r>
            <a:r>
              <a:rPr lang="en-US" dirty="0">
                <a:solidFill>
                  <a:srgbClr val="660066"/>
                </a:solidFill>
                <a:latin typeface="Helvetica"/>
                <a:cs typeface="Helvetica"/>
              </a:rPr>
              <a:t>texture</a:t>
            </a:r>
            <a:endParaRPr lang="en-US" dirty="0">
              <a:latin typeface="Helvetica"/>
              <a:cs typeface="Helvetica"/>
            </a:endParaRPr>
          </a:p>
          <a:p>
            <a:pPr marL="817513">
              <a:spcBef>
                <a:spcPts val="437"/>
              </a:spcBef>
            </a:pPr>
            <a:r>
              <a:rPr lang="en-US" dirty="0">
                <a:solidFill>
                  <a:srgbClr val="3333CC"/>
                </a:solidFill>
                <a:latin typeface="Helvetica"/>
                <a:cs typeface="Helvetica"/>
              </a:rPr>
              <a:t>•</a:t>
            </a:r>
            <a:r>
              <a:rPr lang="en-US" dirty="0">
                <a:solidFill>
                  <a:srgbClr val="434DD6"/>
                </a:solidFill>
                <a:latin typeface="Helvetica"/>
                <a:cs typeface="Helvetica"/>
              </a:rPr>
              <a:t>  </a:t>
            </a:r>
            <a:r>
              <a:rPr lang="en-US" dirty="0">
                <a:solidFill>
                  <a:srgbClr val="660066"/>
                </a:solidFill>
                <a:latin typeface="Helvetica"/>
                <a:cs typeface="Helvetica"/>
              </a:rPr>
              <a:t>one special property is existence of an instantiated entity in</a:t>
            </a:r>
            <a:r>
              <a:rPr lang="en-US" spc="141" dirty="0">
                <a:solidFill>
                  <a:srgbClr val="660066"/>
                </a:solidFill>
                <a:latin typeface="Helvetica"/>
                <a:cs typeface="Helvetica"/>
              </a:rPr>
              <a:t> </a:t>
            </a:r>
            <a:r>
              <a:rPr lang="en-US" dirty="0">
                <a:solidFill>
                  <a:srgbClr val="660066"/>
                </a:solidFill>
                <a:latin typeface="Helvetica"/>
                <a:cs typeface="Helvetica"/>
              </a:rPr>
              <a:t>image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9561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609600"/>
            <a:ext cx="7086600" cy="1143000"/>
          </a:xfrm>
        </p:spPr>
        <p:txBody>
          <a:bodyPr>
            <a:normAutofit/>
          </a:bodyPr>
          <a:lstStyle/>
          <a:p>
            <a:r>
              <a:rPr lang="en-US" altLang="zh-CN" sz="44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Coverage</a:t>
            </a:r>
          </a:p>
        </p:txBody>
      </p:sp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305800" cy="5867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zh-CN" altLang="en-US" sz="4000" dirty="0">
              <a:ea typeface="宋体" charset="-122"/>
            </a:endParaRPr>
          </a:p>
          <a:p>
            <a:pPr>
              <a:lnSpc>
                <a:spcPct val="150000"/>
              </a:lnSpc>
            </a:pPr>
            <a:r>
              <a:rPr lang="en-US" sz="3200" dirty="0"/>
              <a:t>Concept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</a:rPr>
              <a:t>CapsNet</a:t>
            </a:r>
            <a:r>
              <a:rPr lang="en-US" sz="3200" dirty="0">
                <a:solidFill>
                  <a:srgbClr val="FF0000"/>
                </a:solidFill>
              </a:rPr>
              <a:t> architecture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Dynamic routing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Matrix capsules with EM routing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Our research results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ea typeface="宋体" charset="-122"/>
              </a:rPr>
              <a:t>Limitations and future work</a:t>
            </a:r>
          </a:p>
          <a:p>
            <a:pPr>
              <a:lnSpc>
                <a:spcPct val="150000"/>
              </a:lnSpc>
            </a:pPr>
            <a:endParaRPr lang="en-US" altLang="zh-CN" sz="3200" dirty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5634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331706" y="685800"/>
            <a:ext cx="5521200" cy="623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" b="1" dirty="0">
                <a:solidFill>
                  <a:srgbClr val="0000FF"/>
                </a:solidFill>
              </a:rPr>
              <a:t>Traditional vs. Capsule Neuron</a:t>
            </a:r>
            <a:endParaRPr b="1" dirty="0">
              <a:solidFill>
                <a:srgbClr val="0000FF"/>
              </a:solidFill>
            </a:endParaRPr>
          </a:p>
        </p:txBody>
      </p:sp>
      <p:sp>
        <p:nvSpPr>
          <p:cNvPr id="135" name="Shape 135"/>
          <p:cNvSpPr txBox="1"/>
          <p:nvPr/>
        </p:nvSpPr>
        <p:spPr>
          <a:xfrm>
            <a:off x="380788" y="4334541"/>
            <a:ext cx="3609626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1600" b="1" i="1" dirty="0"/>
              <a:t>Traditional Neuron</a:t>
            </a:r>
            <a:r>
              <a:rPr lang="en" sz="1600" dirty="0"/>
              <a:t>: Scalar → Scalar</a:t>
            </a:r>
            <a:endParaRPr sz="1600" dirty="0"/>
          </a:p>
        </p:txBody>
      </p:sp>
      <p:sp>
        <p:nvSpPr>
          <p:cNvPr id="137" name="Shape 137"/>
          <p:cNvSpPr/>
          <p:nvPr/>
        </p:nvSpPr>
        <p:spPr>
          <a:xfrm>
            <a:off x="894225" y="2463716"/>
            <a:ext cx="2967600" cy="1671000"/>
          </a:xfrm>
          <a:prstGeom prst="roundRect">
            <a:avLst>
              <a:gd name="adj" fmla="val 4235"/>
            </a:avLst>
          </a:prstGeom>
          <a:solidFill>
            <a:srgbClr val="D5A6BD"/>
          </a:solidFill>
          <a:ln w="9525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>
              <a:solidFill>
                <a:srgbClr val="F3F3F3"/>
              </a:solidFill>
            </a:endParaRPr>
          </a:p>
        </p:txBody>
      </p:sp>
      <p:grpSp>
        <p:nvGrpSpPr>
          <p:cNvPr id="138" name="Shape 138"/>
          <p:cNvGrpSpPr/>
          <p:nvPr/>
        </p:nvGrpSpPr>
        <p:grpSpPr>
          <a:xfrm>
            <a:off x="311725" y="2614992"/>
            <a:ext cx="357600" cy="1601725"/>
            <a:chOff x="311725" y="1431700"/>
            <a:chExt cx="357600" cy="1601725"/>
          </a:xfrm>
        </p:grpSpPr>
        <p:sp>
          <p:nvSpPr>
            <p:cNvPr id="139" name="Shape 139"/>
            <p:cNvSpPr/>
            <p:nvPr/>
          </p:nvSpPr>
          <p:spPr>
            <a:xfrm>
              <a:off x="311725" y="1431700"/>
              <a:ext cx="357600" cy="357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pic>
          <p:nvPicPr>
            <p:cNvPr id="140" name="Shape 1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60132" y="1534331"/>
              <a:ext cx="260785" cy="1738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" name="Shape 141"/>
            <p:cNvSpPr/>
            <p:nvPr/>
          </p:nvSpPr>
          <p:spPr>
            <a:xfrm>
              <a:off x="311725" y="2031225"/>
              <a:ext cx="357600" cy="357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pic>
          <p:nvPicPr>
            <p:cNvPr id="142" name="Shape 1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60128" y="2148192"/>
              <a:ext cx="260785" cy="1687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Shape 143"/>
            <p:cNvSpPr/>
            <p:nvPr/>
          </p:nvSpPr>
          <p:spPr>
            <a:xfrm>
              <a:off x="311725" y="2675825"/>
              <a:ext cx="357600" cy="357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pic>
          <p:nvPicPr>
            <p:cNvPr id="144" name="Shape 14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48184" y="2756934"/>
              <a:ext cx="84681" cy="1764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5" name="Shape 145"/>
          <p:cNvGrpSpPr/>
          <p:nvPr/>
        </p:nvGrpSpPr>
        <p:grpSpPr>
          <a:xfrm>
            <a:off x="1835901" y="2976091"/>
            <a:ext cx="2512113" cy="583200"/>
            <a:chOff x="1835900" y="1792800"/>
            <a:chExt cx="2512113" cy="583200"/>
          </a:xfrm>
        </p:grpSpPr>
        <p:grpSp>
          <p:nvGrpSpPr>
            <p:cNvPr id="146" name="Shape 146"/>
            <p:cNvGrpSpPr/>
            <p:nvPr/>
          </p:nvGrpSpPr>
          <p:grpSpPr>
            <a:xfrm>
              <a:off x="1835900" y="1792800"/>
              <a:ext cx="2512113" cy="583200"/>
              <a:chOff x="1835900" y="1792800"/>
              <a:chExt cx="2512113" cy="583200"/>
            </a:xfrm>
          </p:grpSpPr>
          <p:sp>
            <p:nvSpPr>
              <p:cNvPr id="147" name="Shape 147"/>
              <p:cNvSpPr/>
              <p:nvPr/>
            </p:nvSpPr>
            <p:spPr>
              <a:xfrm>
                <a:off x="2596925" y="1792800"/>
                <a:ext cx="1166700" cy="5832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en" sz="1400" dirty="0"/>
                  <a:t>Activation</a:t>
                </a:r>
                <a:endParaRPr sz="1400" dirty="0"/>
              </a:p>
              <a:p>
                <a:r>
                  <a:rPr lang="en" sz="1400" dirty="0"/>
                  <a:t>function</a:t>
                </a:r>
                <a:endParaRPr sz="1400" dirty="0"/>
              </a:p>
            </p:txBody>
          </p:sp>
          <p:cxnSp>
            <p:nvCxnSpPr>
              <p:cNvPr id="148" name="Shape 148"/>
              <p:cNvCxnSpPr>
                <a:stCxn id="147" idx="3"/>
                <a:endCxn id="149" idx="1"/>
              </p:cNvCxnSpPr>
              <p:nvPr/>
            </p:nvCxnSpPr>
            <p:spPr>
              <a:xfrm>
                <a:off x="3763625" y="2084400"/>
                <a:ext cx="2268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50" name="Shape 150"/>
              <p:cNvSpPr/>
              <p:nvPr/>
            </p:nvSpPr>
            <p:spPr>
              <a:xfrm>
                <a:off x="2012538" y="1900700"/>
                <a:ext cx="357600" cy="3576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cxnSp>
            <p:nvCxnSpPr>
              <p:cNvPr id="151" name="Shape 151"/>
              <p:cNvCxnSpPr>
                <a:stCxn id="152" idx="6"/>
                <a:endCxn id="150" idx="1"/>
              </p:cNvCxnSpPr>
              <p:nvPr/>
            </p:nvCxnSpPr>
            <p:spPr>
              <a:xfrm flipV="1">
                <a:off x="1835900" y="2079500"/>
                <a:ext cx="176638" cy="14839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53" name="Shape 153"/>
              <p:cNvCxnSpPr>
                <a:stCxn id="150" idx="3"/>
                <a:endCxn id="147" idx="1"/>
              </p:cNvCxnSpPr>
              <p:nvPr/>
            </p:nvCxnSpPr>
            <p:spPr>
              <a:xfrm>
                <a:off x="2370138" y="2079500"/>
                <a:ext cx="226800" cy="4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49" name="Shape 149"/>
              <p:cNvSpPr/>
              <p:nvPr/>
            </p:nvSpPr>
            <p:spPr>
              <a:xfrm>
                <a:off x="3990413" y="1905600"/>
                <a:ext cx="357600" cy="3576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pic>
            <p:nvPicPr>
              <p:cNvPr id="154" name="Shape 154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4097225" y="1982756"/>
                <a:ext cx="144000" cy="20329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" name="Shape 155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2119375" y="1995508"/>
                <a:ext cx="144000" cy="16319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56" name="Shape 15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350256" y="2115397"/>
              <a:ext cx="301255" cy="2026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7" name="Shape 157"/>
          <p:cNvGrpSpPr/>
          <p:nvPr/>
        </p:nvGrpSpPr>
        <p:grpSpPr>
          <a:xfrm>
            <a:off x="669326" y="2793780"/>
            <a:ext cx="1166575" cy="1282699"/>
            <a:chOff x="669325" y="1457132"/>
            <a:chExt cx="1166575" cy="1282699"/>
          </a:xfrm>
        </p:grpSpPr>
        <p:pic>
          <p:nvPicPr>
            <p:cNvPr id="158" name="Shape 15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082457" y="2582581"/>
              <a:ext cx="84673" cy="157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Shape 152"/>
            <p:cNvSpPr/>
            <p:nvPr/>
          </p:nvSpPr>
          <p:spPr>
            <a:xfrm>
              <a:off x="1478300" y="1895738"/>
              <a:ext cx="357600" cy="3576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pic>
          <p:nvPicPr>
            <p:cNvPr id="159" name="Shape 15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586091" y="1993839"/>
              <a:ext cx="142015" cy="16138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0" name="Shape 160"/>
            <p:cNvCxnSpPr>
              <a:stCxn id="139" idx="3"/>
              <a:endCxn id="152" idx="2"/>
            </p:cNvCxnSpPr>
            <p:nvPr/>
          </p:nvCxnSpPr>
          <p:spPr>
            <a:xfrm>
              <a:off x="669325" y="1457132"/>
              <a:ext cx="808976" cy="617406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1" name="Shape 161"/>
            <p:cNvCxnSpPr>
              <a:stCxn id="141" idx="3"/>
              <a:endCxn id="152" idx="2"/>
            </p:cNvCxnSpPr>
            <p:nvPr/>
          </p:nvCxnSpPr>
          <p:spPr>
            <a:xfrm>
              <a:off x="669325" y="2056657"/>
              <a:ext cx="808976" cy="17881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2" name="Shape 162"/>
            <p:cNvCxnSpPr>
              <a:stCxn id="143" idx="3"/>
              <a:endCxn id="152" idx="2"/>
            </p:cNvCxnSpPr>
            <p:nvPr/>
          </p:nvCxnSpPr>
          <p:spPr>
            <a:xfrm flipV="1">
              <a:off x="669325" y="2074538"/>
              <a:ext cx="808976" cy="626719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pic>
          <p:nvPicPr>
            <p:cNvPr id="163" name="Shape 16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984400" y="1610488"/>
              <a:ext cx="280800" cy="1934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Shape 164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948988" y="1905600"/>
              <a:ext cx="265200" cy="17871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5" name="Shape 165"/>
          <p:cNvGrpSpPr/>
          <p:nvPr/>
        </p:nvGrpSpPr>
        <p:grpSpPr>
          <a:xfrm>
            <a:off x="452199" y="4856967"/>
            <a:ext cx="3132899" cy="1000499"/>
            <a:chOff x="487873" y="3773975"/>
            <a:chExt cx="3132899" cy="1000499"/>
          </a:xfrm>
        </p:grpSpPr>
        <p:pic>
          <p:nvPicPr>
            <p:cNvPr id="166" name="Shape 166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521438" y="3773975"/>
              <a:ext cx="1702875" cy="340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Shape 167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487875" y="4186378"/>
              <a:ext cx="819697" cy="23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Shape 168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487873" y="4554512"/>
              <a:ext cx="3132899" cy="2199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9" name="Shape 169"/>
          <p:cNvSpPr/>
          <p:nvPr/>
        </p:nvSpPr>
        <p:spPr>
          <a:xfrm>
            <a:off x="4979875" y="2432191"/>
            <a:ext cx="3213600" cy="1671000"/>
          </a:xfrm>
          <a:prstGeom prst="roundRect">
            <a:avLst>
              <a:gd name="adj" fmla="val 34029"/>
            </a:avLst>
          </a:prstGeom>
          <a:solidFill>
            <a:srgbClr val="6D9EEB"/>
          </a:solidFill>
          <a:ln w="9525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>
              <a:solidFill>
                <a:srgbClr val="F3F3F3"/>
              </a:solidFill>
            </a:endParaRPr>
          </a:p>
        </p:txBody>
      </p:sp>
      <p:grpSp>
        <p:nvGrpSpPr>
          <p:cNvPr id="170" name="Shape 170"/>
          <p:cNvGrpSpPr/>
          <p:nvPr/>
        </p:nvGrpSpPr>
        <p:grpSpPr>
          <a:xfrm>
            <a:off x="4598063" y="2561454"/>
            <a:ext cx="265200" cy="1317700"/>
            <a:chOff x="4598063" y="1378163"/>
            <a:chExt cx="265200" cy="1317700"/>
          </a:xfrm>
        </p:grpSpPr>
        <p:sp>
          <p:nvSpPr>
            <p:cNvPr id="171" name="Shape 171"/>
            <p:cNvSpPr/>
            <p:nvPr/>
          </p:nvSpPr>
          <p:spPr>
            <a:xfrm>
              <a:off x="4598063" y="1378163"/>
              <a:ext cx="265200" cy="572700"/>
            </a:xfrm>
            <a:prstGeom prst="rect">
              <a:avLst/>
            </a:prstGeom>
            <a:solidFill>
              <a:srgbClr val="E69138"/>
            </a:solidFill>
            <a:ln w="9525" cap="flat" cmpd="sng">
              <a:solidFill>
                <a:srgbClr val="B45F0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600"/>
            </a:p>
          </p:txBody>
        </p:sp>
        <p:pic>
          <p:nvPicPr>
            <p:cNvPr id="172" name="Shape 172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4617575" y="1588022"/>
              <a:ext cx="226200" cy="1530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" name="Shape 173"/>
            <p:cNvSpPr/>
            <p:nvPr/>
          </p:nvSpPr>
          <p:spPr>
            <a:xfrm>
              <a:off x="4598063" y="2123163"/>
              <a:ext cx="265200" cy="572700"/>
            </a:xfrm>
            <a:prstGeom prst="rect">
              <a:avLst/>
            </a:prstGeom>
            <a:solidFill>
              <a:srgbClr val="6AA84F"/>
            </a:solidFill>
            <a:ln w="9525" cap="flat" cmpd="sng">
              <a:solidFill>
                <a:srgbClr val="38761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pic>
          <p:nvPicPr>
            <p:cNvPr id="174" name="Shape 174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4617575" y="2333022"/>
              <a:ext cx="226200" cy="1530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5" name="Shape 175"/>
          <p:cNvGrpSpPr/>
          <p:nvPr/>
        </p:nvGrpSpPr>
        <p:grpSpPr>
          <a:xfrm>
            <a:off x="6471289" y="2935355"/>
            <a:ext cx="2241025" cy="572712"/>
            <a:chOff x="6471288" y="1752063"/>
            <a:chExt cx="2241025" cy="572712"/>
          </a:xfrm>
        </p:grpSpPr>
        <p:sp>
          <p:nvSpPr>
            <p:cNvPr id="176" name="Shape 176"/>
            <p:cNvSpPr/>
            <p:nvPr/>
          </p:nvSpPr>
          <p:spPr>
            <a:xfrm>
              <a:off x="8447113" y="1752075"/>
              <a:ext cx="265200" cy="572700"/>
            </a:xfrm>
            <a:prstGeom prst="rect">
              <a:avLst/>
            </a:prstGeom>
            <a:solidFill>
              <a:srgbClr val="1C458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cxnSp>
          <p:nvCxnSpPr>
            <p:cNvPr id="177" name="Shape 177"/>
            <p:cNvCxnSpPr>
              <a:stCxn id="178" idx="3"/>
              <a:endCxn id="176" idx="1"/>
            </p:cNvCxnSpPr>
            <p:nvPr/>
          </p:nvCxnSpPr>
          <p:spPr>
            <a:xfrm>
              <a:off x="8006875" y="2038425"/>
              <a:ext cx="440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grpSp>
          <p:nvGrpSpPr>
            <p:cNvPr id="179" name="Shape 179"/>
            <p:cNvGrpSpPr/>
            <p:nvPr/>
          </p:nvGrpSpPr>
          <p:grpSpPr>
            <a:xfrm>
              <a:off x="6471288" y="1752063"/>
              <a:ext cx="1535587" cy="572700"/>
              <a:chOff x="6471288" y="1752063"/>
              <a:chExt cx="1535587" cy="572700"/>
            </a:xfrm>
          </p:grpSpPr>
          <p:sp>
            <p:nvSpPr>
              <p:cNvPr id="180" name="Shape 180"/>
              <p:cNvSpPr/>
              <p:nvPr/>
            </p:nvSpPr>
            <p:spPr>
              <a:xfrm>
                <a:off x="6697438" y="1752063"/>
                <a:ext cx="265200" cy="572700"/>
              </a:xfrm>
              <a:prstGeom prst="rect">
                <a:avLst/>
              </a:prstGeom>
              <a:solidFill>
                <a:srgbClr val="999999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endParaRPr sz="1000"/>
              </a:p>
            </p:txBody>
          </p:sp>
          <p:sp>
            <p:nvSpPr>
              <p:cNvPr id="178" name="Shape 178"/>
              <p:cNvSpPr/>
              <p:nvPr/>
            </p:nvSpPr>
            <p:spPr>
              <a:xfrm>
                <a:off x="7188775" y="1859625"/>
                <a:ext cx="818100" cy="357600"/>
              </a:xfrm>
              <a:prstGeom prst="rect">
                <a:avLst/>
              </a:prstGeom>
              <a:solidFill>
                <a:srgbClr val="CCCCCC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en" sz="1000" i="1">
                    <a:solidFill>
                      <a:srgbClr val="FFFFFF"/>
                    </a:solidFill>
                  </a:rPr>
                  <a:t>Squashing</a:t>
                </a:r>
                <a:endParaRPr sz="1000" i="1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81" name="Shape 181"/>
              <p:cNvCxnSpPr>
                <a:stCxn id="182" idx="6"/>
                <a:endCxn id="180" idx="1"/>
              </p:cNvCxnSpPr>
              <p:nvPr/>
            </p:nvCxnSpPr>
            <p:spPr>
              <a:xfrm flipV="1">
                <a:off x="6471288" y="2038413"/>
                <a:ext cx="226150" cy="142802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83" name="Shape 183"/>
              <p:cNvCxnSpPr>
                <a:stCxn id="180" idx="3"/>
                <a:endCxn id="178" idx="1"/>
              </p:cNvCxnSpPr>
              <p:nvPr/>
            </p:nvCxnSpPr>
            <p:spPr>
              <a:xfrm>
                <a:off x="6962638" y="2038413"/>
                <a:ext cx="2262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pic>
            <p:nvPicPr>
              <p:cNvPr id="184" name="Shape 184"/>
              <p:cNvPicPr preferRelativeResize="0"/>
              <p:nvPr/>
            </p:nvPicPr>
            <p:blipFill>
              <a:blip r:embed="rId18">
                <a:alphaModFix/>
              </a:blip>
              <a:stretch>
                <a:fillRect/>
              </a:stretch>
            </p:blipFill>
            <p:spPr>
              <a:xfrm>
                <a:off x="6758075" y="1961900"/>
                <a:ext cx="144001" cy="1530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85" name="Shape 185"/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8498150" y="1974007"/>
              <a:ext cx="144000" cy="12884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6" name="Shape 186"/>
          <p:cNvGrpSpPr/>
          <p:nvPr/>
        </p:nvGrpSpPr>
        <p:grpSpPr>
          <a:xfrm>
            <a:off x="4863263" y="2561454"/>
            <a:ext cx="969600" cy="1317700"/>
            <a:chOff x="4863263" y="1378163"/>
            <a:chExt cx="969600" cy="1317700"/>
          </a:xfrm>
        </p:grpSpPr>
        <p:sp>
          <p:nvSpPr>
            <p:cNvPr id="187" name="Shape 187"/>
            <p:cNvSpPr/>
            <p:nvPr/>
          </p:nvSpPr>
          <p:spPr>
            <a:xfrm>
              <a:off x="5567663" y="1378163"/>
              <a:ext cx="265200" cy="572700"/>
            </a:xfrm>
            <a:prstGeom prst="rect">
              <a:avLst/>
            </a:prstGeom>
            <a:solidFill>
              <a:srgbClr val="E69138"/>
            </a:solidFill>
            <a:ln w="9525" cap="flat" cmpd="sng">
              <a:solidFill>
                <a:srgbClr val="B45F0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600"/>
            </a:p>
          </p:txBody>
        </p:sp>
        <p:sp>
          <p:nvSpPr>
            <p:cNvPr id="188" name="Shape 188"/>
            <p:cNvSpPr/>
            <p:nvPr/>
          </p:nvSpPr>
          <p:spPr>
            <a:xfrm>
              <a:off x="5567663" y="2123163"/>
              <a:ext cx="265200" cy="572700"/>
            </a:xfrm>
            <a:prstGeom prst="rect">
              <a:avLst/>
            </a:prstGeom>
            <a:solidFill>
              <a:srgbClr val="6AA84F"/>
            </a:solidFill>
            <a:ln w="9525" cap="flat" cmpd="sng">
              <a:solidFill>
                <a:srgbClr val="38761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cxnSp>
          <p:nvCxnSpPr>
            <p:cNvPr id="189" name="Shape 189"/>
            <p:cNvCxnSpPr>
              <a:stCxn id="171" idx="3"/>
              <a:endCxn id="187" idx="1"/>
            </p:cNvCxnSpPr>
            <p:nvPr/>
          </p:nvCxnSpPr>
          <p:spPr>
            <a:xfrm>
              <a:off x="4863263" y="1588313"/>
              <a:ext cx="704400" cy="76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90" name="Shape 190"/>
            <p:cNvCxnSpPr>
              <a:stCxn id="173" idx="3"/>
              <a:endCxn id="188" idx="1"/>
            </p:cNvCxnSpPr>
            <p:nvPr/>
          </p:nvCxnSpPr>
          <p:spPr>
            <a:xfrm>
              <a:off x="4863263" y="2333313"/>
              <a:ext cx="704400" cy="76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pic>
          <p:nvPicPr>
            <p:cNvPr id="191" name="Shape 191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5587175" y="1596077"/>
              <a:ext cx="226200" cy="1369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" name="Shape 192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5587175" y="2342825"/>
              <a:ext cx="226200" cy="133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" name="Shape 193"/>
            <p:cNvPicPr preferRelativeResize="0"/>
            <p:nvPr/>
          </p:nvPicPr>
          <p:blipFill>
            <a:blip r:embed="rId22">
              <a:alphaModFix/>
            </a:blip>
            <a:stretch>
              <a:fillRect/>
            </a:stretch>
          </p:blipFill>
          <p:spPr>
            <a:xfrm>
              <a:off x="5098275" y="1749906"/>
              <a:ext cx="265175" cy="16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Shape 194"/>
            <p:cNvPicPr preferRelativeResize="0"/>
            <p:nvPr/>
          </p:nvPicPr>
          <p:blipFill>
            <a:blip r:embed="rId23">
              <a:alphaModFix/>
            </a:blip>
            <a:stretch>
              <a:fillRect/>
            </a:stretch>
          </p:blipFill>
          <p:spPr>
            <a:xfrm>
              <a:off x="5092625" y="2536382"/>
              <a:ext cx="265200" cy="15809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5" name="Shape 195"/>
          <p:cNvGrpSpPr/>
          <p:nvPr/>
        </p:nvGrpSpPr>
        <p:grpSpPr>
          <a:xfrm>
            <a:off x="5832864" y="2842509"/>
            <a:ext cx="638425" cy="927060"/>
            <a:chOff x="5832863" y="1516427"/>
            <a:chExt cx="638425" cy="927060"/>
          </a:xfrm>
        </p:grpSpPr>
        <p:sp>
          <p:nvSpPr>
            <p:cNvPr id="182" name="Shape 182"/>
            <p:cNvSpPr/>
            <p:nvPr/>
          </p:nvSpPr>
          <p:spPr>
            <a:xfrm>
              <a:off x="6113688" y="1859625"/>
              <a:ext cx="357600" cy="357600"/>
            </a:xfrm>
            <a:prstGeom prst="ellipse">
              <a:avLst/>
            </a:prstGeom>
            <a:solidFill>
              <a:srgbClr val="999999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cxnSp>
          <p:nvCxnSpPr>
            <p:cNvPr id="196" name="Shape 196"/>
            <p:cNvCxnSpPr>
              <a:stCxn id="187" idx="3"/>
              <a:endCxn id="182" idx="2"/>
            </p:cNvCxnSpPr>
            <p:nvPr/>
          </p:nvCxnSpPr>
          <p:spPr>
            <a:xfrm>
              <a:off x="5832863" y="1516427"/>
              <a:ext cx="280826" cy="521998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97" name="Shape 197"/>
            <p:cNvCxnSpPr>
              <a:stCxn id="188" idx="3"/>
              <a:endCxn id="182" idx="2"/>
            </p:cNvCxnSpPr>
            <p:nvPr/>
          </p:nvCxnSpPr>
          <p:spPr>
            <a:xfrm flipV="1">
              <a:off x="5832863" y="2038425"/>
              <a:ext cx="280826" cy="223002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pic>
          <p:nvPicPr>
            <p:cNvPr id="198" name="Shape 198"/>
            <p:cNvPicPr preferRelativeResize="0"/>
            <p:nvPr/>
          </p:nvPicPr>
          <p:blipFill>
            <a:blip r:embed="rId24">
              <a:alphaModFix/>
            </a:blip>
            <a:stretch>
              <a:fillRect/>
            </a:stretch>
          </p:blipFill>
          <p:spPr>
            <a:xfrm>
              <a:off x="6207387" y="1941713"/>
              <a:ext cx="170203" cy="193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Shape 199"/>
            <p:cNvPicPr preferRelativeResize="0"/>
            <p:nvPr/>
          </p:nvPicPr>
          <p:blipFill>
            <a:blip r:embed="rId25">
              <a:alphaModFix/>
            </a:blip>
            <a:stretch>
              <a:fillRect/>
            </a:stretch>
          </p:blipFill>
          <p:spPr>
            <a:xfrm>
              <a:off x="5966500" y="1659217"/>
              <a:ext cx="226800" cy="1630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Shape 200"/>
            <p:cNvPicPr preferRelativeResize="0"/>
            <p:nvPr/>
          </p:nvPicPr>
          <p:blipFill>
            <a:blip r:embed="rId26">
              <a:alphaModFix/>
            </a:blip>
            <a:stretch>
              <a:fillRect/>
            </a:stretch>
          </p:blipFill>
          <p:spPr>
            <a:xfrm>
              <a:off x="5966800" y="2280910"/>
              <a:ext cx="226200" cy="16257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1" name="Shape 201"/>
          <p:cNvGrpSpPr/>
          <p:nvPr/>
        </p:nvGrpSpPr>
        <p:grpSpPr>
          <a:xfrm>
            <a:off x="5768650" y="1870480"/>
            <a:ext cx="1616800" cy="2423525"/>
            <a:chOff x="5746650" y="684825"/>
            <a:chExt cx="1616800" cy="2423525"/>
          </a:xfrm>
        </p:grpSpPr>
        <p:sp>
          <p:nvSpPr>
            <p:cNvPr id="202" name="Shape 202"/>
            <p:cNvSpPr/>
            <p:nvPr/>
          </p:nvSpPr>
          <p:spPr>
            <a:xfrm>
              <a:off x="5746650" y="1038050"/>
              <a:ext cx="540000" cy="20703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Shape 203"/>
            <p:cNvSpPr txBox="1"/>
            <p:nvPr/>
          </p:nvSpPr>
          <p:spPr>
            <a:xfrm>
              <a:off x="6329650" y="684825"/>
              <a:ext cx="1033800" cy="47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endParaRPr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5" name="Shape 205"/>
          <p:cNvGrpSpPr/>
          <p:nvPr/>
        </p:nvGrpSpPr>
        <p:grpSpPr>
          <a:xfrm>
            <a:off x="4876225" y="4314063"/>
            <a:ext cx="3644046" cy="1632617"/>
            <a:chOff x="4876225" y="3130771"/>
            <a:chExt cx="3644046" cy="1632617"/>
          </a:xfrm>
        </p:grpSpPr>
        <p:sp>
          <p:nvSpPr>
            <p:cNvPr id="206" name="Shape 206"/>
            <p:cNvSpPr txBox="1"/>
            <p:nvPr/>
          </p:nvSpPr>
          <p:spPr>
            <a:xfrm>
              <a:off x="5032509" y="3130771"/>
              <a:ext cx="3331500" cy="47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sz="1600" b="1" i="1" dirty="0"/>
                <a:t>Capsule Neuron</a:t>
              </a:r>
              <a:r>
                <a:rPr lang="en" sz="1600" dirty="0"/>
                <a:t>: Vector → Vector</a:t>
              </a:r>
              <a:endParaRPr sz="1600" dirty="0"/>
            </a:p>
          </p:txBody>
        </p:sp>
        <p:grpSp>
          <p:nvGrpSpPr>
            <p:cNvPr id="207" name="Shape 207"/>
            <p:cNvGrpSpPr/>
            <p:nvPr/>
          </p:nvGrpSpPr>
          <p:grpSpPr>
            <a:xfrm>
              <a:off x="4876225" y="3617800"/>
              <a:ext cx="3644046" cy="1145587"/>
              <a:chOff x="4876225" y="3617800"/>
              <a:chExt cx="3644046" cy="1145587"/>
            </a:xfrm>
          </p:grpSpPr>
          <p:pic>
            <p:nvPicPr>
              <p:cNvPr id="208" name="Shape 208"/>
              <p:cNvPicPr preferRelativeResize="0"/>
              <p:nvPr/>
            </p:nvPicPr>
            <p:blipFill>
              <a:blip r:embed="rId27">
                <a:alphaModFix/>
              </a:blip>
              <a:stretch>
                <a:fillRect/>
              </a:stretch>
            </p:blipFill>
            <p:spPr>
              <a:xfrm>
                <a:off x="5129350" y="3705612"/>
                <a:ext cx="1281625" cy="2351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9" name="Shape 209"/>
              <p:cNvPicPr preferRelativeResize="0"/>
              <p:nvPr/>
            </p:nvPicPr>
            <p:blipFill>
              <a:blip r:embed="rId28">
                <a:alphaModFix/>
              </a:blip>
              <a:stretch>
                <a:fillRect/>
              </a:stretch>
            </p:blipFill>
            <p:spPr>
              <a:xfrm>
                <a:off x="4876225" y="4139687"/>
                <a:ext cx="3644046" cy="6237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0" name="Shape 210"/>
              <p:cNvPicPr preferRelativeResize="0"/>
              <p:nvPr/>
            </p:nvPicPr>
            <p:blipFill>
              <a:blip r:embed="rId29">
                <a:alphaModFix/>
              </a:blip>
              <a:stretch>
                <a:fillRect/>
              </a:stretch>
            </p:blipFill>
            <p:spPr>
              <a:xfrm>
                <a:off x="6697438" y="3617800"/>
                <a:ext cx="1497863" cy="410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11" name="Shape 211"/>
          <p:cNvSpPr/>
          <p:nvPr/>
        </p:nvSpPr>
        <p:spPr>
          <a:xfrm>
            <a:off x="7202500" y="1267466"/>
            <a:ext cx="319800" cy="319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2" name="Shape 212"/>
          <p:cNvSpPr/>
          <p:nvPr/>
        </p:nvSpPr>
        <p:spPr>
          <a:xfrm>
            <a:off x="7202502" y="1663466"/>
            <a:ext cx="319800" cy="690600"/>
          </a:xfrm>
          <a:prstGeom prst="rect">
            <a:avLst/>
          </a:prstGeom>
          <a:solidFill>
            <a:srgbClr val="E69138"/>
          </a:solidFill>
          <a:ln w="9525" cap="flat" cmpd="sng">
            <a:solidFill>
              <a:srgbClr val="B45F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600"/>
          </a:p>
        </p:txBody>
      </p:sp>
      <p:sp>
        <p:nvSpPr>
          <p:cNvPr id="213" name="Shape 213"/>
          <p:cNvSpPr txBox="1"/>
          <p:nvPr/>
        </p:nvSpPr>
        <p:spPr>
          <a:xfrm>
            <a:off x="7577299" y="1267466"/>
            <a:ext cx="920851" cy="346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/>
              <a:t>Scalar</a:t>
            </a:r>
            <a:endParaRPr dirty="0"/>
          </a:p>
        </p:txBody>
      </p:sp>
      <p:sp>
        <p:nvSpPr>
          <p:cNvPr id="214" name="Shape 214"/>
          <p:cNvSpPr txBox="1"/>
          <p:nvPr/>
        </p:nvSpPr>
        <p:spPr>
          <a:xfrm>
            <a:off x="7589950" y="1849841"/>
            <a:ext cx="1494000" cy="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/>
              <a:t>Column Vector</a:t>
            </a:r>
            <a:endParaRPr/>
          </a:p>
        </p:txBody>
      </p:sp>
      <p:grpSp>
        <p:nvGrpSpPr>
          <p:cNvPr id="215" name="Shape 215"/>
          <p:cNvGrpSpPr/>
          <p:nvPr/>
        </p:nvGrpSpPr>
        <p:grpSpPr>
          <a:xfrm>
            <a:off x="6984075" y="4856154"/>
            <a:ext cx="2377300" cy="1270488"/>
            <a:chOff x="5746650" y="1837825"/>
            <a:chExt cx="2377300" cy="1270488"/>
          </a:xfrm>
        </p:grpSpPr>
        <p:sp>
          <p:nvSpPr>
            <p:cNvPr id="216" name="Shape 216"/>
            <p:cNvSpPr/>
            <p:nvPr/>
          </p:nvSpPr>
          <p:spPr>
            <a:xfrm>
              <a:off x="5746650" y="2257513"/>
              <a:ext cx="1616700" cy="8508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Shape 217"/>
            <p:cNvSpPr txBox="1"/>
            <p:nvPr/>
          </p:nvSpPr>
          <p:spPr>
            <a:xfrm>
              <a:off x="7090150" y="1837825"/>
              <a:ext cx="1033800" cy="47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endParaRPr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0450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9220200" cy="1143000"/>
          </a:xfrm>
        </p:spPr>
        <p:txBody>
          <a:bodyPr>
            <a:normAutofit/>
          </a:bodyPr>
          <a:lstStyle/>
          <a:p>
            <a:r>
              <a:rPr lang="en-US" altLang="zh-CN" sz="38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Current Limitations of Deep Learning</a:t>
            </a:r>
          </a:p>
        </p:txBody>
      </p:sp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endParaRPr lang="zh-CN" altLang="en-US" sz="4000" dirty="0">
              <a:ea typeface="宋体" charset="-122"/>
            </a:endParaRPr>
          </a:p>
          <a:p>
            <a:pPr>
              <a:lnSpc>
                <a:spcPct val="150000"/>
              </a:lnSpc>
            </a:pPr>
            <a:r>
              <a:rPr lang="en-US" sz="3200" dirty="0"/>
              <a:t>No solid theoretical foundation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Data hungry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Confidence assessment/robustness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Lack of interpretability 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ea typeface="宋体" charset="-122"/>
              </a:rPr>
              <a:t>Not causal relationships</a:t>
            </a:r>
          </a:p>
          <a:p>
            <a:pPr>
              <a:lnSpc>
                <a:spcPct val="150000"/>
              </a:lnSpc>
            </a:pPr>
            <a:r>
              <a:rPr lang="en-US" sz="3200" i="1" dirty="0"/>
              <a:t>Ad hoc </a:t>
            </a:r>
            <a:r>
              <a:rPr lang="en-US" sz="3200" dirty="0"/>
              <a:t>techniques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FF0000"/>
                </a:solidFill>
                <a:ea typeface="宋体" charset="-122"/>
              </a:rPr>
              <a:t> Weak AI</a:t>
            </a:r>
          </a:p>
          <a:p>
            <a:pPr>
              <a:lnSpc>
                <a:spcPct val="150000"/>
              </a:lnSpc>
            </a:pPr>
            <a:endParaRPr lang="en-US" altLang="zh-CN" sz="3200" dirty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9645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877684"/>
            <a:ext cx="2492858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1" i="0" u="none" spc="-335" dirty="0">
                <a:solidFill>
                  <a:srgbClr val="0000FF"/>
                </a:solidFill>
                <a:latin typeface="Arial"/>
                <a:cs typeface="Arial"/>
              </a:rPr>
              <a:t>Capsule</a:t>
            </a:r>
            <a:endParaRPr sz="4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28600" y="6300223"/>
            <a:ext cx="879983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19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 </a:t>
            </a:r>
            <a:r>
              <a:rPr lang="en-US" sz="2400" spc="-19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2400" spc="-11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are </a:t>
            </a:r>
            <a:r>
              <a:rPr sz="2400" spc="-6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determined </a:t>
            </a:r>
            <a:r>
              <a:rPr sz="2400" spc="-105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by </a:t>
            </a:r>
            <a:r>
              <a:rPr sz="2400" b="1" i="1" u="heavy" spc="-19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dynamic </a:t>
            </a:r>
            <a:r>
              <a:rPr sz="2400" b="1" i="1" u="heavy" spc="-14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routing </a:t>
            </a:r>
            <a:r>
              <a:rPr sz="2400" spc="-7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during </a:t>
            </a:r>
            <a:r>
              <a:rPr sz="2400" spc="-3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2400" spc="-3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training/</a:t>
            </a:r>
            <a:r>
              <a:rPr sz="2400" spc="-65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testing</a:t>
            </a:r>
            <a:r>
              <a:rPr sz="2400" spc="-25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2400" spc="-135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stage.</a:t>
            </a:r>
            <a:endParaRPr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802" y="625812"/>
            <a:ext cx="4644946" cy="141842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164" y="2044235"/>
            <a:ext cx="7467600" cy="395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93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09600" y="1524000"/>
            <a:ext cx="8078627" cy="5021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3781" marR="4483" indent="-302575" algn="just">
              <a:spcBef>
                <a:spcPts val="2338"/>
              </a:spcBef>
            </a:pPr>
            <a:r>
              <a:rPr sz="2400" dirty="0">
                <a:solidFill>
                  <a:srgbClr val="3333CC"/>
                </a:solidFill>
                <a:latin typeface="Helvetica"/>
                <a:cs typeface="Helvetica"/>
              </a:rPr>
              <a:t>•</a:t>
            </a:r>
            <a:r>
              <a:rPr sz="2400" dirty="0">
                <a:solidFill>
                  <a:srgbClr val="434DD6"/>
                </a:solidFill>
                <a:latin typeface="Helvetica"/>
                <a:cs typeface="Helvetica"/>
              </a:rPr>
              <a:t>  </a:t>
            </a:r>
            <a:r>
              <a:rPr sz="2400" dirty="0">
                <a:latin typeface="Helvetica"/>
                <a:cs typeface="Helvetica"/>
              </a:rPr>
              <a:t>Length of the output vector of a capsule represents the  probability that the entity represented by the capsule is  present in the current</a:t>
            </a:r>
            <a:r>
              <a:rPr sz="2400" spc="-97" dirty="0">
                <a:latin typeface="Helvetica"/>
                <a:cs typeface="Helvetica"/>
              </a:rPr>
              <a:t> </a:t>
            </a:r>
            <a:r>
              <a:rPr sz="2400" dirty="0">
                <a:latin typeface="Helvetica"/>
                <a:cs typeface="Helvetica"/>
              </a:rPr>
              <a:t>input.</a:t>
            </a:r>
            <a:endParaRPr lang="en-US" sz="2400" dirty="0">
              <a:latin typeface="Helvetica"/>
              <a:cs typeface="Helvetica"/>
            </a:endParaRPr>
          </a:p>
          <a:p>
            <a:pPr marL="313781" marR="4483" indent="-302575" algn="just">
              <a:spcBef>
                <a:spcPts val="2338"/>
              </a:spcBef>
            </a:pPr>
            <a:endParaRPr sz="2400" dirty="0">
              <a:latin typeface="Helvetica"/>
              <a:cs typeface="Helvetica"/>
            </a:endParaRPr>
          </a:p>
          <a:p>
            <a:pPr marL="313781" marR="213483" indent="-302575">
              <a:spcBef>
                <a:spcPts val="525"/>
              </a:spcBef>
              <a:tabLst>
                <a:tab pos="313221" algn="l"/>
              </a:tabLst>
            </a:pPr>
            <a:r>
              <a:rPr sz="2400" dirty="0">
                <a:latin typeface="Helvetica"/>
                <a:cs typeface="Helvetica"/>
              </a:rPr>
              <a:t>• 	use a non-linear "squashing”</a:t>
            </a:r>
            <a:r>
              <a:rPr sz="2400" spc="-49" dirty="0">
                <a:latin typeface="Helvetica"/>
                <a:cs typeface="Helvetica"/>
              </a:rPr>
              <a:t> </a:t>
            </a:r>
            <a:r>
              <a:rPr sz="2400" dirty="0">
                <a:latin typeface="Helvetica"/>
                <a:cs typeface="Helvetica"/>
              </a:rPr>
              <a:t>function</a:t>
            </a:r>
            <a:r>
              <a:rPr sz="2400" spc="-9" dirty="0">
                <a:latin typeface="Helvetica"/>
                <a:cs typeface="Helvetica"/>
              </a:rPr>
              <a:t> </a:t>
            </a:r>
            <a:r>
              <a:rPr sz="2400" dirty="0">
                <a:latin typeface="Helvetica"/>
                <a:cs typeface="Helvetica"/>
              </a:rPr>
              <a:t>to  ensure that short vectors get shrunk to almost zero  length and long vectors get shrunk to a length</a:t>
            </a:r>
            <a:r>
              <a:rPr sz="2400" spc="-93" dirty="0">
                <a:latin typeface="Helvetica"/>
                <a:cs typeface="Helvetica"/>
              </a:rPr>
              <a:t> </a:t>
            </a:r>
            <a:r>
              <a:rPr sz="2400" dirty="0">
                <a:latin typeface="Helvetica"/>
                <a:cs typeface="Helvetica"/>
              </a:rPr>
              <a:t>slightly  </a:t>
            </a:r>
            <a:r>
              <a:rPr sz="2400" spc="-4" dirty="0">
                <a:latin typeface="Helvetica"/>
                <a:cs typeface="Helvetica"/>
              </a:rPr>
              <a:t>below</a:t>
            </a:r>
            <a:r>
              <a:rPr sz="2400" spc="-84" dirty="0">
                <a:latin typeface="Helvetica"/>
                <a:cs typeface="Helvetica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1</a:t>
            </a:r>
            <a:endParaRPr lang="en-US" sz="2400" dirty="0">
              <a:latin typeface="Times New Roman"/>
              <a:cs typeface="Times New Roman"/>
            </a:endParaRPr>
          </a:p>
          <a:p>
            <a:pPr marL="313781" marR="213483" indent="-302575">
              <a:spcBef>
                <a:spcPts val="525"/>
              </a:spcBef>
              <a:tabLst>
                <a:tab pos="313221" algn="l"/>
              </a:tabLst>
            </a:pPr>
            <a:endParaRPr sz="2400" dirty="0">
              <a:latin typeface="Times New Roman"/>
              <a:cs typeface="Times New Roman"/>
            </a:endParaRPr>
          </a:p>
          <a:p>
            <a:pPr marL="660622" marR="273998" indent="-246543">
              <a:spcBef>
                <a:spcPts val="415"/>
              </a:spcBef>
              <a:tabLst>
                <a:tab pos="666225" algn="l"/>
              </a:tabLst>
            </a:pPr>
            <a:r>
              <a:rPr sz="2400" dirty="0">
                <a:solidFill>
                  <a:srgbClr val="3333CC"/>
                </a:solidFill>
                <a:latin typeface="Helvetica"/>
                <a:cs typeface="Helvetica"/>
              </a:rPr>
              <a:t>•</a:t>
            </a:r>
            <a:r>
              <a:rPr sz="2400" dirty="0">
                <a:solidFill>
                  <a:srgbClr val="434DD6"/>
                </a:solidFill>
                <a:latin typeface="Helvetica"/>
                <a:cs typeface="Helvetica"/>
              </a:rPr>
              <a:t> 		</a:t>
            </a:r>
            <a:r>
              <a:rPr sz="2400" dirty="0">
                <a:solidFill>
                  <a:srgbClr val="006600"/>
                </a:solidFill>
                <a:latin typeface="Helvetica"/>
                <a:cs typeface="Helvetica"/>
              </a:rPr>
              <a:t>The squashing function gets applied to the vector</a:t>
            </a:r>
            <a:r>
              <a:rPr sz="2400" spc="-79" dirty="0">
                <a:solidFill>
                  <a:srgbClr val="006600"/>
                </a:solidFill>
                <a:latin typeface="Helvetica"/>
                <a:cs typeface="Helvetica"/>
              </a:rPr>
              <a:t> </a:t>
            </a:r>
            <a:r>
              <a:rPr sz="2400" dirty="0">
                <a:solidFill>
                  <a:srgbClr val="006600"/>
                </a:solidFill>
                <a:latin typeface="Helvetica"/>
                <a:cs typeface="Helvetica"/>
              </a:rPr>
              <a:t>output</a:t>
            </a:r>
            <a:r>
              <a:rPr sz="2400" spc="-18" dirty="0">
                <a:solidFill>
                  <a:srgbClr val="006600"/>
                </a:solidFill>
                <a:latin typeface="Helvetica"/>
                <a:cs typeface="Helvetica"/>
              </a:rPr>
              <a:t> </a:t>
            </a:r>
            <a:r>
              <a:rPr sz="2400" dirty="0">
                <a:solidFill>
                  <a:srgbClr val="006600"/>
                </a:solidFill>
                <a:latin typeface="Helvetica"/>
                <a:cs typeface="Helvetica"/>
              </a:rPr>
              <a:t>of  each</a:t>
            </a:r>
            <a:r>
              <a:rPr sz="2400" spc="-88" dirty="0">
                <a:solidFill>
                  <a:srgbClr val="006600"/>
                </a:solidFill>
                <a:latin typeface="Helvetica"/>
                <a:cs typeface="Helvetica"/>
              </a:rPr>
              <a:t> </a:t>
            </a:r>
            <a:r>
              <a:rPr sz="2400" dirty="0">
                <a:solidFill>
                  <a:srgbClr val="006600"/>
                </a:solidFill>
                <a:latin typeface="Helvetica"/>
                <a:cs typeface="Helvetica"/>
              </a:rPr>
              <a:t>capsule</a:t>
            </a:r>
            <a:endParaRPr lang="en-US" sz="2400" dirty="0">
              <a:solidFill>
                <a:srgbClr val="006600"/>
              </a:solidFill>
              <a:latin typeface="Helvetica"/>
              <a:cs typeface="Helvetica"/>
            </a:endParaRPr>
          </a:p>
          <a:p>
            <a:pPr marL="660622" marR="273998" indent="-246543">
              <a:spcBef>
                <a:spcPts val="415"/>
              </a:spcBef>
              <a:tabLst>
                <a:tab pos="666225" algn="l"/>
              </a:tabLst>
            </a:pPr>
            <a:endParaRPr sz="2400" dirty="0">
              <a:latin typeface="Helvetica"/>
              <a:cs typeface="Helvetica"/>
            </a:endParaRPr>
          </a:p>
          <a:p>
            <a:pPr marL="414640">
              <a:spcBef>
                <a:spcPts val="521"/>
              </a:spcBef>
              <a:tabLst>
                <a:tab pos="666225" algn="l"/>
              </a:tabLst>
            </a:pPr>
            <a:r>
              <a:rPr sz="2400" dirty="0">
                <a:solidFill>
                  <a:srgbClr val="3333CC"/>
                </a:solidFill>
                <a:latin typeface="Helvetica"/>
                <a:cs typeface="Helvetica"/>
              </a:rPr>
              <a:t>•</a:t>
            </a:r>
            <a:r>
              <a:rPr sz="2400" dirty="0">
                <a:solidFill>
                  <a:srgbClr val="434DD6"/>
                </a:solidFill>
                <a:latin typeface="Helvetica"/>
                <a:cs typeface="Helvetica"/>
              </a:rPr>
              <a:t> 	</a:t>
            </a:r>
            <a:r>
              <a:rPr sz="2400" dirty="0">
                <a:solidFill>
                  <a:srgbClr val="006600"/>
                </a:solidFill>
                <a:latin typeface="Helvetica"/>
                <a:cs typeface="Helvetica"/>
              </a:rPr>
              <a:t>Discriminative learning makes use of this</a:t>
            </a:r>
            <a:r>
              <a:rPr sz="2400" spc="-93" dirty="0">
                <a:solidFill>
                  <a:srgbClr val="006600"/>
                </a:solidFill>
                <a:latin typeface="Helvetica"/>
                <a:cs typeface="Helvetica"/>
              </a:rPr>
              <a:t> </a:t>
            </a:r>
            <a:r>
              <a:rPr sz="2400" dirty="0">
                <a:solidFill>
                  <a:srgbClr val="006600"/>
                </a:solidFill>
                <a:latin typeface="Helvetica"/>
                <a:cs typeface="Helvetica"/>
              </a:rPr>
              <a:t>non-linearity</a:t>
            </a:r>
            <a:endParaRPr sz="2400" dirty="0"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52400" y="685800"/>
            <a:ext cx="952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01299"/>
            <a:r>
              <a:rPr lang="en-US" sz="4000" b="1" spc="-4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Length </a:t>
            </a:r>
            <a:r>
              <a:rPr lang="en-US" sz="4000" b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US" sz="4000" b="1" spc="-4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Vector </a:t>
            </a:r>
            <a:r>
              <a:rPr lang="en-US" sz="4000" b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en-US" sz="4000" b="1" spc="-44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b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Squashing</a:t>
            </a:r>
            <a:endParaRPr lang="en-US" sz="4000" b="1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043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7"/>
          <p:cNvSpPr/>
          <p:nvPr/>
        </p:nvSpPr>
        <p:spPr>
          <a:xfrm>
            <a:off x="762000" y="5257800"/>
            <a:ext cx="3276600" cy="1143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9"/>
          <p:cNvSpPr/>
          <p:nvPr/>
        </p:nvSpPr>
        <p:spPr>
          <a:xfrm>
            <a:off x="4880976" y="5257800"/>
            <a:ext cx="3657600" cy="13370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Rectangle 7"/>
          <p:cNvSpPr/>
          <p:nvPr/>
        </p:nvSpPr>
        <p:spPr>
          <a:xfrm>
            <a:off x="-152400" y="685800"/>
            <a:ext cx="952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01299"/>
            <a:r>
              <a:rPr lang="en-US" sz="40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Squashing Function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51B9A6-260D-C841-89A3-69FE18305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1746082"/>
            <a:ext cx="5694676" cy="351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13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514189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F481E8C-2730-0A42-B17E-4761FA116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8305800" cy="9906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Calibri"/>
                <a:cs typeface="Calibri"/>
              </a:rPr>
              <a:t>Comparison with tradition neuron</a:t>
            </a:r>
          </a:p>
        </p:txBody>
      </p:sp>
    </p:spTree>
    <p:extLst>
      <p:ext uri="{BB962C8B-B14F-4D97-AF65-F5344CB8AC3E}">
        <p14:creationId xmlns:p14="http://schemas.microsoft.com/office/powerpoint/2010/main" val="1004991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609600"/>
            <a:ext cx="7086600" cy="1143000"/>
          </a:xfrm>
        </p:spPr>
        <p:txBody>
          <a:bodyPr>
            <a:normAutofit/>
          </a:bodyPr>
          <a:lstStyle/>
          <a:p>
            <a:r>
              <a:rPr lang="en-US" altLang="zh-CN" sz="44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Coverage</a:t>
            </a:r>
          </a:p>
        </p:txBody>
      </p:sp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305800" cy="5867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zh-CN" altLang="en-US" sz="4000" dirty="0">
              <a:ea typeface="宋体" charset="-122"/>
            </a:endParaRPr>
          </a:p>
          <a:p>
            <a:pPr>
              <a:lnSpc>
                <a:spcPct val="150000"/>
              </a:lnSpc>
            </a:pPr>
            <a:r>
              <a:rPr lang="en-US" sz="3200" dirty="0"/>
              <a:t>Concept</a:t>
            </a:r>
          </a:p>
          <a:p>
            <a:pPr>
              <a:lnSpc>
                <a:spcPct val="150000"/>
              </a:lnSpc>
            </a:pPr>
            <a:r>
              <a:rPr lang="en-US" sz="3200" dirty="0" err="1"/>
              <a:t>CapsNet</a:t>
            </a:r>
            <a:r>
              <a:rPr lang="en-US" sz="3200" dirty="0"/>
              <a:t> architecture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Dynamic routing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Matrix capsules with EM routing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Our research results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ea typeface="宋体" charset="-122"/>
              </a:rPr>
              <a:t>Limitations and future work</a:t>
            </a:r>
          </a:p>
          <a:p>
            <a:pPr>
              <a:lnSpc>
                <a:spcPct val="150000"/>
              </a:lnSpc>
            </a:pPr>
            <a:endParaRPr lang="en-US" altLang="zh-CN" sz="3200" dirty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6168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252677" y="948547"/>
            <a:ext cx="3315385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b="1" spc="-254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Dynamic</a:t>
            </a:r>
          </a:p>
          <a:p>
            <a:pPr marL="12700">
              <a:lnSpc>
                <a:spcPct val="100000"/>
              </a:lnSpc>
            </a:pPr>
            <a:r>
              <a:rPr b="1" spc="-245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Routing</a:t>
            </a:r>
          </a:p>
        </p:txBody>
      </p:sp>
      <p:sp>
        <p:nvSpPr>
          <p:cNvPr id="29" name="object 29"/>
          <p:cNvSpPr/>
          <p:nvPr/>
        </p:nvSpPr>
        <p:spPr>
          <a:xfrm>
            <a:off x="6871716" y="3771899"/>
            <a:ext cx="205740" cy="205740"/>
          </a:xfrm>
          <a:custGeom>
            <a:avLst/>
            <a:gdLst/>
            <a:ahLst/>
            <a:cxnLst/>
            <a:rect l="l" t="t" r="r" b="b"/>
            <a:pathLst>
              <a:path w="205740" h="205739">
                <a:moveTo>
                  <a:pt x="102870" y="0"/>
                </a:moveTo>
                <a:lnTo>
                  <a:pt x="62847" y="8090"/>
                </a:lnTo>
                <a:lnTo>
                  <a:pt x="30146" y="30146"/>
                </a:lnTo>
                <a:lnTo>
                  <a:pt x="8090" y="62847"/>
                </a:lnTo>
                <a:lnTo>
                  <a:pt x="0" y="102869"/>
                </a:lnTo>
                <a:lnTo>
                  <a:pt x="8090" y="142892"/>
                </a:lnTo>
                <a:lnTo>
                  <a:pt x="30146" y="175593"/>
                </a:lnTo>
                <a:lnTo>
                  <a:pt x="62847" y="197649"/>
                </a:lnTo>
                <a:lnTo>
                  <a:pt x="102870" y="205739"/>
                </a:lnTo>
                <a:lnTo>
                  <a:pt x="142892" y="197649"/>
                </a:lnTo>
                <a:lnTo>
                  <a:pt x="175593" y="175593"/>
                </a:lnTo>
                <a:lnTo>
                  <a:pt x="197649" y="142892"/>
                </a:lnTo>
                <a:lnTo>
                  <a:pt x="205740" y="102869"/>
                </a:lnTo>
                <a:lnTo>
                  <a:pt x="197649" y="62847"/>
                </a:lnTo>
                <a:lnTo>
                  <a:pt x="175593" y="30146"/>
                </a:lnTo>
                <a:lnTo>
                  <a:pt x="142892" y="8090"/>
                </a:lnTo>
                <a:lnTo>
                  <a:pt x="10287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871716" y="3771899"/>
            <a:ext cx="205740" cy="205740"/>
          </a:xfrm>
          <a:custGeom>
            <a:avLst/>
            <a:gdLst/>
            <a:ahLst/>
            <a:cxnLst/>
            <a:rect l="l" t="t" r="r" b="b"/>
            <a:pathLst>
              <a:path w="205740" h="205739">
                <a:moveTo>
                  <a:pt x="0" y="102869"/>
                </a:moveTo>
                <a:lnTo>
                  <a:pt x="8090" y="62847"/>
                </a:lnTo>
                <a:lnTo>
                  <a:pt x="30146" y="30146"/>
                </a:lnTo>
                <a:lnTo>
                  <a:pt x="62847" y="8090"/>
                </a:lnTo>
                <a:lnTo>
                  <a:pt x="102870" y="0"/>
                </a:lnTo>
                <a:lnTo>
                  <a:pt x="142892" y="8090"/>
                </a:lnTo>
                <a:lnTo>
                  <a:pt x="175593" y="30146"/>
                </a:lnTo>
                <a:lnTo>
                  <a:pt x="197649" y="62847"/>
                </a:lnTo>
                <a:lnTo>
                  <a:pt x="205740" y="102869"/>
                </a:lnTo>
                <a:lnTo>
                  <a:pt x="197649" y="142892"/>
                </a:lnTo>
                <a:lnTo>
                  <a:pt x="175593" y="175593"/>
                </a:lnTo>
                <a:lnTo>
                  <a:pt x="142892" y="197649"/>
                </a:lnTo>
                <a:lnTo>
                  <a:pt x="102870" y="205739"/>
                </a:lnTo>
                <a:lnTo>
                  <a:pt x="62847" y="197649"/>
                </a:lnTo>
                <a:lnTo>
                  <a:pt x="30146" y="175593"/>
                </a:lnTo>
                <a:lnTo>
                  <a:pt x="8090" y="142892"/>
                </a:lnTo>
                <a:lnTo>
                  <a:pt x="0" y="102869"/>
                </a:lnTo>
                <a:close/>
              </a:path>
            </a:pathLst>
          </a:custGeom>
          <a:ln w="12192">
            <a:solidFill>
              <a:srgbClr val="AD5A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400800" y="4293107"/>
            <a:ext cx="207645" cy="207645"/>
          </a:xfrm>
          <a:custGeom>
            <a:avLst/>
            <a:gdLst/>
            <a:ahLst/>
            <a:cxnLst/>
            <a:rect l="l" t="t" r="r" b="b"/>
            <a:pathLst>
              <a:path w="207645" h="207645">
                <a:moveTo>
                  <a:pt x="103631" y="0"/>
                </a:moveTo>
                <a:lnTo>
                  <a:pt x="63275" y="8137"/>
                </a:lnTo>
                <a:lnTo>
                  <a:pt x="30337" y="30337"/>
                </a:lnTo>
                <a:lnTo>
                  <a:pt x="8137" y="63275"/>
                </a:lnTo>
                <a:lnTo>
                  <a:pt x="0" y="103631"/>
                </a:lnTo>
                <a:lnTo>
                  <a:pt x="8137" y="143988"/>
                </a:lnTo>
                <a:lnTo>
                  <a:pt x="30337" y="176926"/>
                </a:lnTo>
                <a:lnTo>
                  <a:pt x="63275" y="199126"/>
                </a:lnTo>
                <a:lnTo>
                  <a:pt x="103631" y="207263"/>
                </a:lnTo>
                <a:lnTo>
                  <a:pt x="143988" y="199126"/>
                </a:lnTo>
                <a:lnTo>
                  <a:pt x="176926" y="176926"/>
                </a:lnTo>
                <a:lnTo>
                  <a:pt x="199126" y="143988"/>
                </a:lnTo>
                <a:lnTo>
                  <a:pt x="207263" y="103631"/>
                </a:lnTo>
                <a:lnTo>
                  <a:pt x="199126" y="63275"/>
                </a:lnTo>
                <a:lnTo>
                  <a:pt x="176926" y="30337"/>
                </a:lnTo>
                <a:lnTo>
                  <a:pt x="143988" y="8137"/>
                </a:lnTo>
                <a:lnTo>
                  <a:pt x="103631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400800" y="4293107"/>
            <a:ext cx="207645" cy="207645"/>
          </a:xfrm>
          <a:custGeom>
            <a:avLst/>
            <a:gdLst/>
            <a:ahLst/>
            <a:cxnLst/>
            <a:rect l="l" t="t" r="r" b="b"/>
            <a:pathLst>
              <a:path w="207645" h="207645">
                <a:moveTo>
                  <a:pt x="0" y="103631"/>
                </a:moveTo>
                <a:lnTo>
                  <a:pt x="8137" y="63275"/>
                </a:lnTo>
                <a:lnTo>
                  <a:pt x="30337" y="30337"/>
                </a:lnTo>
                <a:lnTo>
                  <a:pt x="63275" y="8137"/>
                </a:lnTo>
                <a:lnTo>
                  <a:pt x="103631" y="0"/>
                </a:lnTo>
                <a:lnTo>
                  <a:pt x="143988" y="8137"/>
                </a:lnTo>
                <a:lnTo>
                  <a:pt x="176926" y="30337"/>
                </a:lnTo>
                <a:lnTo>
                  <a:pt x="199126" y="63275"/>
                </a:lnTo>
                <a:lnTo>
                  <a:pt x="207263" y="103631"/>
                </a:lnTo>
                <a:lnTo>
                  <a:pt x="199126" y="143988"/>
                </a:lnTo>
                <a:lnTo>
                  <a:pt x="176926" y="176926"/>
                </a:lnTo>
                <a:lnTo>
                  <a:pt x="143988" y="199126"/>
                </a:lnTo>
                <a:lnTo>
                  <a:pt x="103631" y="207263"/>
                </a:lnTo>
                <a:lnTo>
                  <a:pt x="63275" y="199126"/>
                </a:lnTo>
                <a:lnTo>
                  <a:pt x="30337" y="176926"/>
                </a:lnTo>
                <a:lnTo>
                  <a:pt x="8137" y="143988"/>
                </a:lnTo>
                <a:lnTo>
                  <a:pt x="0" y="103631"/>
                </a:lnTo>
                <a:close/>
              </a:path>
            </a:pathLst>
          </a:custGeom>
          <a:ln w="12191">
            <a:solidFill>
              <a:srgbClr val="507D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001000" y="5280660"/>
            <a:ext cx="205740" cy="205740"/>
          </a:xfrm>
          <a:custGeom>
            <a:avLst/>
            <a:gdLst/>
            <a:ahLst/>
            <a:cxnLst/>
            <a:rect l="l" t="t" r="r" b="b"/>
            <a:pathLst>
              <a:path w="205740" h="205739">
                <a:moveTo>
                  <a:pt x="102870" y="0"/>
                </a:moveTo>
                <a:lnTo>
                  <a:pt x="62847" y="8083"/>
                </a:lnTo>
                <a:lnTo>
                  <a:pt x="30146" y="30127"/>
                </a:lnTo>
                <a:lnTo>
                  <a:pt x="8090" y="62825"/>
                </a:lnTo>
                <a:lnTo>
                  <a:pt x="0" y="102870"/>
                </a:lnTo>
                <a:lnTo>
                  <a:pt x="8090" y="142908"/>
                </a:lnTo>
                <a:lnTo>
                  <a:pt x="30146" y="175607"/>
                </a:lnTo>
                <a:lnTo>
                  <a:pt x="62847" y="197655"/>
                </a:lnTo>
                <a:lnTo>
                  <a:pt x="102870" y="205740"/>
                </a:lnTo>
                <a:lnTo>
                  <a:pt x="142892" y="197655"/>
                </a:lnTo>
                <a:lnTo>
                  <a:pt x="175593" y="175607"/>
                </a:lnTo>
                <a:lnTo>
                  <a:pt x="197649" y="142908"/>
                </a:lnTo>
                <a:lnTo>
                  <a:pt x="205739" y="102870"/>
                </a:lnTo>
                <a:lnTo>
                  <a:pt x="197649" y="62825"/>
                </a:lnTo>
                <a:lnTo>
                  <a:pt x="175593" y="30127"/>
                </a:lnTo>
                <a:lnTo>
                  <a:pt x="142892" y="8083"/>
                </a:lnTo>
                <a:lnTo>
                  <a:pt x="10287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001000" y="5280660"/>
            <a:ext cx="205740" cy="205740"/>
          </a:xfrm>
          <a:custGeom>
            <a:avLst/>
            <a:gdLst/>
            <a:ahLst/>
            <a:cxnLst/>
            <a:rect l="l" t="t" r="r" b="b"/>
            <a:pathLst>
              <a:path w="205740" h="205739">
                <a:moveTo>
                  <a:pt x="0" y="102870"/>
                </a:moveTo>
                <a:lnTo>
                  <a:pt x="8090" y="62825"/>
                </a:lnTo>
                <a:lnTo>
                  <a:pt x="30146" y="30127"/>
                </a:lnTo>
                <a:lnTo>
                  <a:pt x="62847" y="8083"/>
                </a:lnTo>
                <a:lnTo>
                  <a:pt x="102870" y="0"/>
                </a:lnTo>
                <a:lnTo>
                  <a:pt x="142892" y="8083"/>
                </a:lnTo>
                <a:lnTo>
                  <a:pt x="175593" y="30127"/>
                </a:lnTo>
                <a:lnTo>
                  <a:pt x="197649" y="62825"/>
                </a:lnTo>
                <a:lnTo>
                  <a:pt x="205739" y="102870"/>
                </a:lnTo>
                <a:lnTo>
                  <a:pt x="197649" y="142908"/>
                </a:lnTo>
                <a:lnTo>
                  <a:pt x="175593" y="175607"/>
                </a:lnTo>
                <a:lnTo>
                  <a:pt x="142892" y="197655"/>
                </a:lnTo>
                <a:lnTo>
                  <a:pt x="102870" y="205740"/>
                </a:lnTo>
                <a:lnTo>
                  <a:pt x="62847" y="197655"/>
                </a:lnTo>
                <a:lnTo>
                  <a:pt x="30146" y="175607"/>
                </a:lnTo>
                <a:lnTo>
                  <a:pt x="8090" y="142908"/>
                </a:lnTo>
                <a:lnTo>
                  <a:pt x="0" y="102870"/>
                </a:lnTo>
                <a:close/>
              </a:path>
            </a:pathLst>
          </a:custGeom>
          <a:ln w="12192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077457" y="4693919"/>
            <a:ext cx="205740" cy="205740"/>
          </a:xfrm>
          <a:custGeom>
            <a:avLst/>
            <a:gdLst/>
            <a:ahLst/>
            <a:cxnLst/>
            <a:rect l="l" t="t" r="r" b="b"/>
            <a:pathLst>
              <a:path w="205740" h="205739">
                <a:moveTo>
                  <a:pt x="102870" y="0"/>
                </a:moveTo>
                <a:lnTo>
                  <a:pt x="62847" y="8090"/>
                </a:lnTo>
                <a:lnTo>
                  <a:pt x="30146" y="30146"/>
                </a:lnTo>
                <a:lnTo>
                  <a:pt x="8090" y="62847"/>
                </a:lnTo>
                <a:lnTo>
                  <a:pt x="0" y="102869"/>
                </a:lnTo>
                <a:lnTo>
                  <a:pt x="8090" y="142892"/>
                </a:lnTo>
                <a:lnTo>
                  <a:pt x="30146" y="175593"/>
                </a:lnTo>
                <a:lnTo>
                  <a:pt x="62847" y="197649"/>
                </a:lnTo>
                <a:lnTo>
                  <a:pt x="102870" y="205739"/>
                </a:lnTo>
                <a:lnTo>
                  <a:pt x="142892" y="197649"/>
                </a:lnTo>
                <a:lnTo>
                  <a:pt x="175593" y="175593"/>
                </a:lnTo>
                <a:lnTo>
                  <a:pt x="197649" y="142892"/>
                </a:lnTo>
                <a:lnTo>
                  <a:pt x="205740" y="102869"/>
                </a:lnTo>
                <a:lnTo>
                  <a:pt x="197649" y="62847"/>
                </a:lnTo>
                <a:lnTo>
                  <a:pt x="175593" y="30146"/>
                </a:lnTo>
                <a:lnTo>
                  <a:pt x="142892" y="8090"/>
                </a:lnTo>
                <a:lnTo>
                  <a:pt x="102870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077457" y="4693919"/>
            <a:ext cx="205740" cy="205740"/>
          </a:xfrm>
          <a:custGeom>
            <a:avLst/>
            <a:gdLst/>
            <a:ahLst/>
            <a:cxnLst/>
            <a:rect l="l" t="t" r="r" b="b"/>
            <a:pathLst>
              <a:path w="205740" h="205739">
                <a:moveTo>
                  <a:pt x="0" y="102869"/>
                </a:moveTo>
                <a:lnTo>
                  <a:pt x="8090" y="62847"/>
                </a:lnTo>
                <a:lnTo>
                  <a:pt x="30146" y="30146"/>
                </a:lnTo>
                <a:lnTo>
                  <a:pt x="62847" y="8090"/>
                </a:lnTo>
                <a:lnTo>
                  <a:pt x="102870" y="0"/>
                </a:lnTo>
                <a:lnTo>
                  <a:pt x="142892" y="8090"/>
                </a:lnTo>
                <a:lnTo>
                  <a:pt x="175593" y="30146"/>
                </a:lnTo>
                <a:lnTo>
                  <a:pt x="197649" y="62847"/>
                </a:lnTo>
                <a:lnTo>
                  <a:pt x="205740" y="102869"/>
                </a:lnTo>
                <a:lnTo>
                  <a:pt x="197649" y="142892"/>
                </a:lnTo>
                <a:lnTo>
                  <a:pt x="175593" y="175593"/>
                </a:lnTo>
                <a:lnTo>
                  <a:pt x="142892" y="197649"/>
                </a:lnTo>
                <a:lnTo>
                  <a:pt x="102870" y="205739"/>
                </a:lnTo>
                <a:lnTo>
                  <a:pt x="62847" y="197649"/>
                </a:lnTo>
                <a:lnTo>
                  <a:pt x="30146" y="175593"/>
                </a:lnTo>
                <a:lnTo>
                  <a:pt x="8090" y="142892"/>
                </a:lnTo>
                <a:lnTo>
                  <a:pt x="0" y="102869"/>
                </a:lnTo>
                <a:close/>
              </a:path>
            </a:pathLst>
          </a:custGeom>
          <a:ln w="12192">
            <a:solidFill>
              <a:srgbClr val="78787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876415" y="4292599"/>
            <a:ext cx="334010" cy="363855"/>
          </a:xfrm>
          <a:custGeom>
            <a:avLst/>
            <a:gdLst/>
            <a:ahLst/>
            <a:cxnLst/>
            <a:rect l="l" t="t" r="r" b="b"/>
            <a:pathLst>
              <a:path w="334009" h="363854">
                <a:moveTo>
                  <a:pt x="283966" y="200786"/>
                </a:moveTo>
                <a:lnTo>
                  <a:pt x="83312" y="200786"/>
                </a:lnTo>
                <a:lnTo>
                  <a:pt x="156845" y="363854"/>
                </a:lnTo>
                <a:lnTo>
                  <a:pt x="323596" y="288670"/>
                </a:lnTo>
                <a:lnTo>
                  <a:pt x="283966" y="200786"/>
                </a:lnTo>
                <a:close/>
              </a:path>
              <a:path w="334009" h="363854">
                <a:moveTo>
                  <a:pt x="93218" y="0"/>
                </a:moveTo>
                <a:lnTo>
                  <a:pt x="0" y="238378"/>
                </a:lnTo>
                <a:lnTo>
                  <a:pt x="83312" y="200786"/>
                </a:lnTo>
                <a:lnTo>
                  <a:pt x="283966" y="200786"/>
                </a:lnTo>
                <a:lnTo>
                  <a:pt x="250063" y="125602"/>
                </a:lnTo>
                <a:lnTo>
                  <a:pt x="333502" y="87883"/>
                </a:lnTo>
                <a:lnTo>
                  <a:pt x="932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876415" y="4292599"/>
            <a:ext cx="334010" cy="363855"/>
          </a:xfrm>
          <a:custGeom>
            <a:avLst/>
            <a:gdLst/>
            <a:ahLst/>
            <a:cxnLst/>
            <a:rect l="l" t="t" r="r" b="b"/>
            <a:pathLst>
              <a:path w="334009" h="363854">
                <a:moveTo>
                  <a:pt x="156845" y="363854"/>
                </a:moveTo>
                <a:lnTo>
                  <a:pt x="83312" y="200786"/>
                </a:lnTo>
                <a:lnTo>
                  <a:pt x="0" y="238378"/>
                </a:lnTo>
                <a:lnTo>
                  <a:pt x="93218" y="0"/>
                </a:lnTo>
                <a:lnTo>
                  <a:pt x="333502" y="87883"/>
                </a:lnTo>
                <a:lnTo>
                  <a:pt x="250063" y="125602"/>
                </a:lnTo>
                <a:lnTo>
                  <a:pt x="323596" y="288670"/>
                </a:lnTo>
                <a:lnTo>
                  <a:pt x="156845" y="363854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11" y="3704837"/>
            <a:ext cx="4191000" cy="202373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211" y="654468"/>
            <a:ext cx="5898024" cy="30503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45811" y="5795636"/>
            <a:ext cx="78047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06" marR="440975">
              <a:lnSpc>
                <a:spcPct val="100099"/>
              </a:lnSpc>
              <a:spcBef>
                <a:spcPts val="534"/>
              </a:spcBef>
              <a:tabLst>
                <a:tab pos="363650" algn="l"/>
              </a:tabLst>
            </a:pPr>
            <a:r>
              <a:rPr lang="en-US" sz="2000" b="1" dirty="0">
                <a:solidFill>
                  <a:srgbClr val="FF0000"/>
                </a:solidFill>
                <a:latin typeface="Helvetica"/>
                <a:cs typeface="Helvetica"/>
              </a:rPr>
              <a:t>Routing by agreement</a:t>
            </a:r>
            <a:r>
              <a:rPr lang="en-US" sz="2000" dirty="0">
                <a:latin typeface="Helvetica"/>
                <a:cs typeface="Helvetica"/>
              </a:rPr>
              <a:t>: more</a:t>
            </a:r>
            <a:r>
              <a:rPr lang="en-US" sz="2000" spc="-13" dirty="0">
                <a:latin typeface="Helvetica"/>
                <a:cs typeface="Helvetica"/>
              </a:rPr>
              <a:t> </a:t>
            </a:r>
            <a:r>
              <a:rPr lang="en-US" sz="2000" dirty="0">
                <a:latin typeface="Helvetica"/>
                <a:cs typeface="Helvetica"/>
              </a:rPr>
              <a:t>effective  than </a:t>
            </a:r>
            <a:r>
              <a:rPr lang="en-US" sz="2000" b="1" dirty="0">
                <a:latin typeface="Helvetica"/>
                <a:cs typeface="Helvetica"/>
              </a:rPr>
              <a:t>max-pooling</a:t>
            </a:r>
            <a:r>
              <a:rPr lang="en-US" sz="2000" dirty="0">
                <a:latin typeface="Helvetica"/>
                <a:cs typeface="Helvetica"/>
              </a:rPr>
              <a:t>, which allows  neurons in one layer to ignore all but the most</a:t>
            </a:r>
            <a:r>
              <a:rPr lang="en-US" sz="2000" spc="-101" dirty="0">
                <a:latin typeface="Helvetica"/>
                <a:cs typeface="Helvetica"/>
              </a:rPr>
              <a:t> </a:t>
            </a:r>
            <a:r>
              <a:rPr lang="en-US" sz="2000" dirty="0">
                <a:latin typeface="Helvetica"/>
                <a:cs typeface="Helvetica"/>
              </a:rPr>
              <a:t>active feature detector in a local pool in the layer</a:t>
            </a:r>
            <a:r>
              <a:rPr lang="en-US" sz="2000" spc="-97" dirty="0">
                <a:latin typeface="Helvetica"/>
                <a:cs typeface="Helvetica"/>
              </a:rPr>
              <a:t> </a:t>
            </a:r>
            <a:r>
              <a:rPr lang="en-US" sz="2000" dirty="0">
                <a:latin typeface="Helvetica"/>
                <a:cs typeface="Helvetica"/>
              </a:rPr>
              <a:t>below</a:t>
            </a:r>
          </a:p>
        </p:txBody>
      </p:sp>
    </p:spTree>
    <p:extLst>
      <p:ext uri="{BB962C8B-B14F-4D97-AF65-F5344CB8AC3E}">
        <p14:creationId xmlns:p14="http://schemas.microsoft.com/office/powerpoint/2010/main" val="1909688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609600"/>
            <a:ext cx="7086600" cy="1143000"/>
          </a:xfrm>
        </p:spPr>
        <p:txBody>
          <a:bodyPr>
            <a:normAutofit/>
          </a:bodyPr>
          <a:lstStyle/>
          <a:p>
            <a:r>
              <a:rPr lang="en-US" altLang="zh-CN" sz="44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Coverage</a:t>
            </a:r>
          </a:p>
        </p:txBody>
      </p:sp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305800" cy="5867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zh-CN" altLang="en-US" sz="4000" dirty="0">
              <a:ea typeface="宋体" charset="-122"/>
            </a:endParaRPr>
          </a:p>
          <a:p>
            <a:pPr>
              <a:lnSpc>
                <a:spcPct val="150000"/>
              </a:lnSpc>
            </a:pPr>
            <a:r>
              <a:rPr lang="en-US" sz="3200" dirty="0"/>
              <a:t>Concept</a:t>
            </a:r>
          </a:p>
          <a:p>
            <a:pPr>
              <a:lnSpc>
                <a:spcPct val="150000"/>
              </a:lnSpc>
            </a:pPr>
            <a:r>
              <a:rPr lang="en-US" sz="3200" dirty="0" err="1"/>
              <a:t>CapsNet</a:t>
            </a:r>
            <a:r>
              <a:rPr lang="en-US" sz="3200" dirty="0"/>
              <a:t> architecture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Dynamic routing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Matrix capsules with EM routing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Our research results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ea typeface="宋体" charset="-122"/>
              </a:rPr>
              <a:t>Limitations and future work</a:t>
            </a:r>
          </a:p>
          <a:p>
            <a:pPr>
              <a:lnSpc>
                <a:spcPct val="150000"/>
              </a:lnSpc>
            </a:pPr>
            <a:endParaRPr lang="en-US" altLang="zh-CN" sz="3200" dirty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7407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20928-ED46-0747-8808-F1EE8C1B4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37410"/>
            <a:ext cx="7758545" cy="845136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CNN for image recognition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C1F645-29E0-6847-B5E1-120CB8793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78" y="1378628"/>
            <a:ext cx="8404243" cy="38747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EB4F05A-0572-9044-A72B-DD2E910C8681}"/>
              </a:ext>
            </a:extLst>
          </p:cNvPr>
          <p:cNvSpPr/>
          <p:nvPr/>
        </p:nvSpPr>
        <p:spPr>
          <a:xfrm>
            <a:off x="4571999" y="63524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Image source: http://vision03.csail.mit.edu/</a:t>
            </a:r>
            <a:r>
              <a:rPr lang="en-US" sz="1200" dirty="0" err="1"/>
              <a:t>cnn_art</a:t>
            </a:r>
            <a:r>
              <a:rPr lang="en-US" sz="1200" dirty="0"/>
              <a:t>/</a:t>
            </a:r>
            <a:r>
              <a:rPr lang="en-US" sz="1200" dirty="0" err="1"/>
              <a:t>index.html</a:t>
            </a:r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046AC4-6BD7-F745-9D8D-11273E63855A}"/>
              </a:ext>
            </a:extLst>
          </p:cNvPr>
          <p:cNvSpPr txBox="1"/>
          <p:nvPr/>
        </p:nvSpPr>
        <p:spPr>
          <a:xfrm>
            <a:off x="1810317" y="5809978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Local features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5B0E1C-57FD-CD40-81A2-80EA0BCFEF3B}"/>
              </a:ext>
            </a:extLst>
          </p:cNvPr>
          <p:cNvSpPr txBox="1"/>
          <p:nvPr/>
        </p:nvSpPr>
        <p:spPr>
          <a:xfrm>
            <a:off x="5578621" y="5783248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Global features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3B50D2F-EC37-1B4D-82C2-085080D9478B}"/>
              </a:ext>
            </a:extLst>
          </p:cNvPr>
          <p:cNvCxnSpPr>
            <a:cxnSpLocks/>
          </p:cNvCxnSpPr>
          <p:nvPr/>
        </p:nvCxnSpPr>
        <p:spPr>
          <a:xfrm>
            <a:off x="4006993" y="5694647"/>
            <a:ext cx="1191732" cy="0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885EE31-46D4-5340-A89B-4DF4E09CD672}"/>
              </a:ext>
            </a:extLst>
          </p:cNvPr>
          <p:cNvSpPr/>
          <p:nvPr/>
        </p:nvSpPr>
        <p:spPr>
          <a:xfrm>
            <a:off x="5198725" y="1482546"/>
            <a:ext cx="3531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AlexNet</a:t>
            </a:r>
            <a:r>
              <a:rPr lang="en-US" dirty="0"/>
              <a:t> (</a:t>
            </a:r>
            <a:r>
              <a:rPr lang="en-US" dirty="0" err="1"/>
              <a:t>Krizhevsky</a:t>
            </a:r>
            <a:r>
              <a:rPr lang="en-US" dirty="0"/>
              <a:t> et al., 2012)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7BD82C-1292-F44C-BEDD-9E803B449342}"/>
              </a:ext>
            </a:extLst>
          </p:cNvPr>
          <p:cNvSpPr txBox="1"/>
          <p:nvPr/>
        </p:nvSpPr>
        <p:spPr>
          <a:xfrm>
            <a:off x="1810317" y="5432441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Low-level layers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6A6C70-4EB6-844B-B8DA-75BB06625561}"/>
              </a:ext>
            </a:extLst>
          </p:cNvPr>
          <p:cNvSpPr txBox="1"/>
          <p:nvPr/>
        </p:nvSpPr>
        <p:spPr>
          <a:xfrm>
            <a:off x="5578621" y="5430316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High-level layers</a:t>
            </a:r>
          </a:p>
        </p:txBody>
      </p:sp>
    </p:spTree>
    <p:extLst>
      <p:ext uri="{BB962C8B-B14F-4D97-AF65-F5344CB8AC3E}">
        <p14:creationId xmlns:p14="http://schemas.microsoft.com/office/powerpoint/2010/main" val="160216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45" y="1295400"/>
            <a:ext cx="8918455" cy="3013088"/>
          </a:xfrm>
          <a:prstGeom prst="rect">
            <a:avLst/>
          </a:prstGeom>
        </p:spPr>
      </p:pic>
      <p:sp>
        <p:nvSpPr>
          <p:cNvPr id="6" name="内容占位符 4"/>
          <p:cNvSpPr txBox="1">
            <a:spLocks/>
          </p:cNvSpPr>
          <p:nvPr/>
        </p:nvSpPr>
        <p:spPr>
          <a:xfrm>
            <a:off x="0" y="5334000"/>
            <a:ext cx="8763000" cy="1524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kumimoji="1" lang="en-US" altLang="zh-CN" sz="2400" dirty="0"/>
              <a:t>Convolution stage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sz="2400" dirty="0"/>
              <a:t>Nonlinearity: a nonlinear transform such as </a:t>
            </a:r>
            <a:r>
              <a:rPr kumimoji="1" lang="en-US" altLang="zh-CN" sz="2400" dirty="0" err="1"/>
              <a:t>ReLU</a:t>
            </a:r>
            <a:endParaRPr kumimoji="1" lang="en-US" altLang="zh-CN" sz="2400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sz="2400" dirty="0"/>
              <a:t>Pooling: output a summary statistics of local input, such as max pooling and average pooling</a:t>
            </a:r>
          </a:p>
          <a:p>
            <a:endParaRPr kumimoji="1" lang="en-US" altLang="zh-CN" sz="2400" dirty="0"/>
          </a:p>
          <a:p>
            <a:endParaRPr kumimoji="1" lang="zh-CN" altLang="en-US" sz="2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19836" y="641216"/>
            <a:ext cx="8229600" cy="10668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CNN Architecture</a:t>
            </a:r>
            <a:endParaRPr lang="en-US" b="1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FA327-2D95-C248-9920-C1D74D09B940}"/>
              </a:ext>
            </a:extLst>
          </p:cNvPr>
          <p:cNvSpPr txBox="1"/>
          <p:nvPr/>
        </p:nvSpPr>
        <p:spPr>
          <a:xfrm>
            <a:off x="131427" y="4460888"/>
            <a:ext cx="91066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</a:rPr>
              <a:t>Raw </a:t>
            </a:r>
            <a:r>
              <a:rPr lang="en-US" sz="2200" b="1" dirty="0">
                <a:solidFill>
                  <a:srgbClr val="7030A0"/>
                </a:solidFill>
                <a:sym typeface="Wingdings" pitchFamily="2" charset="2"/>
              </a:rPr>
              <a:t> low-level  medium-level  high-level  recognition</a:t>
            </a:r>
          </a:p>
          <a:p>
            <a:r>
              <a:rPr lang="en-US" sz="2200" b="1" dirty="0">
                <a:solidFill>
                  <a:srgbClr val="7030A0"/>
                </a:solidFill>
                <a:sym typeface="Wingdings" pitchFamily="2" charset="2"/>
              </a:rPr>
              <a:t>data       feature            feature              feature</a:t>
            </a:r>
            <a:endParaRPr lang="en-US" sz="2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89523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841248"/>
            <a:ext cx="8077200" cy="609600"/>
          </a:xfrm>
        </p:spPr>
        <p:txBody>
          <a:bodyPr>
            <a:noAutofit/>
          </a:bodyPr>
          <a:lstStyle/>
          <a:p>
            <a:r>
              <a:rPr kumimoji="0" lang="en-GB" altLang="ko-KR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Drawbacks of CNN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192" y="1600200"/>
            <a:ext cx="7578208" cy="518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390900"/>
            <a:ext cx="2956892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18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841248"/>
            <a:ext cx="8077200" cy="609600"/>
          </a:xfrm>
        </p:spPr>
        <p:txBody>
          <a:bodyPr>
            <a:noAutofit/>
          </a:bodyPr>
          <a:lstStyle/>
          <a:p>
            <a:r>
              <a:rPr lang="en-GB" altLang="ko-KR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Adversarial attack</a:t>
            </a:r>
            <a:endParaRPr kumimoji="0" lang="en-GB" altLang="ko-KR" b="1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EAC654-4632-D748-9517-7866237D5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676400"/>
            <a:ext cx="6541770" cy="491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13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841248"/>
            <a:ext cx="8077200" cy="609600"/>
          </a:xfrm>
        </p:spPr>
        <p:txBody>
          <a:bodyPr>
            <a:noAutofit/>
          </a:bodyPr>
          <a:lstStyle/>
          <a:p>
            <a:r>
              <a:rPr lang="en-GB" altLang="ko-KR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Adversarial attack</a:t>
            </a:r>
            <a:endParaRPr kumimoji="0" lang="en-GB" altLang="ko-KR" b="1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CB4300-4A15-9549-BAFA-4D10D5E04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524000"/>
            <a:ext cx="5334000" cy="516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48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609600"/>
            <a:ext cx="7086600" cy="1143000"/>
          </a:xfrm>
        </p:spPr>
        <p:txBody>
          <a:bodyPr>
            <a:normAutofit fontScale="90000"/>
          </a:bodyPr>
          <a:lstStyle/>
          <a:p>
            <a:r>
              <a:rPr lang="en-US" altLang="zh-CN" sz="44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Invariance and </a:t>
            </a:r>
            <a:r>
              <a:rPr lang="en-US" altLang="zh-CN" sz="4400" b="1" dirty="0" err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Equivariance</a:t>
            </a:r>
            <a:endParaRPr lang="en-US" altLang="zh-CN" sz="4400" b="1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200"/>
            <a:ext cx="9144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388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59648</TotalTime>
  <Words>785</Words>
  <Application>Microsoft Office PowerPoint</Application>
  <PresentationFormat>全屏显示(4:3)</PresentationFormat>
  <Paragraphs>132</Paragraphs>
  <Slides>25</Slides>
  <Notes>2</Notes>
  <HiddenSlides>2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4" baseType="lpstr">
      <vt:lpstr>-apple-system</vt:lpstr>
      <vt:lpstr>Arial</vt:lpstr>
      <vt:lpstr>Calibri</vt:lpstr>
      <vt:lpstr>Georgia</vt:lpstr>
      <vt:lpstr>Helvetica</vt:lpstr>
      <vt:lpstr>Times New Roman</vt:lpstr>
      <vt:lpstr>Trebuchet MS</vt:lpstr>
      <vt:lpstr>Wingdings 2</vt:lpstr>
      <vt:lpstr>Urban</vt:lpstr>
      <vt:lpstr>Capsule Networks</vt:lpstr>
      <vt:lpstr>Current Limitations of Deep Learning</vt:lpstr>
      <vt:lpstr>Coverage</vt:lpstr>
      <vt:lpstr>CNN for image recognition</vt:lpstr>
      <vt:lpstr>PowerPoint 演示文稿</vt:lpstr>
      <vt:lpstr>Drawbacks of CNN</vt:lpstr>
      <vt:lpstr>Adversarial attack</vt:lpstr>
      <vt:lpstr>Adversarial attack</vt:lpstr>
      <vt:lpstr>Invariance and Equivariance</vt:lpstr>
      <vt:lpstr>Visual Fixation</vt:lpstr>
      <vt:lpstr>PowerPoint 演示文稿</vt:lpstr>
      <vt:lpstr>PowerPoint 演示文稿</vt:lpstr>
      <vt:lpstr>Visual inference</vt:lpstr>
      <vt:lpstr>PowerPoint 演示文稿</vt:lpstr>
      <vt:lpstr>PowerPoint 演示文稿</vt:lpstr>
      <vt:lpstr>What is a Capsule? </vt:lpstr>
      <vt:lpstr>Object-oriented programming</vt:lpstr>
      <vt:lpstr>Coverage</vt:lpstr>
      <vt:lpstr>Traditional vs. Capsule Neuron</vt:lpstr>
      <vt:lpstr>Capsule</vt:lpstr>
      <vt:lpstr>PowerPoint 演示文稿</vt:lpstr>
      <vt:lpstr>PowerPoint 演示文稿</vt:lpstr>
      <vt:lpstr>Comparison with tradition neuron</vt:lpstr>
      <vt:lpstr>Coverage</vt:lpstr>
      <vt:lpstr>Dynamic Routing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Informatics Research Overview</dc:title>
  <dc:creator>Joshi, Trupti</dc:creator>
  <cp:lastModifiedBy>Wang, Cankun</cp:lastModifiedBy>
  <cp:revision>975</cp:revision>
  <dcterms:created xsi:type="dcterms:W3CDTF">2006-08-16T00:00:00Z</dcterms:created>
  <dcterms:modified xsi:type="dcterms:W3CDTF">2020-02-04T02:27:35Z</dcterms:modified>
</cp:coreProperties>
</file>