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801" r:id="rId2"/>
    <p:sldId id="917" r:id="rId3"/>
    <p:sldId id="896" r:id="rId4"/>
    <p:sldId id="898" r:id="rId5"/>
    <p:sldId id="897" r:id="rId6"/>
    <p:sldId id="958" r:id="rId7"/>
    <p:sldId id="890" r:id="rId8"/>
    <p:sldId id="950" r:id="rId9"/>
    <p:sldId id="945" r:id="rId10"/>
    <p:sldId id="899" r:id="rId11"/>
    <p:sldId id="949" r:id="rId12"/>
    <p:sldId id="948" r:id="rId13"/>
    <p:sldId id="498" r:id="rId14"/>
    <p:sldId id="499" r:id="rId15"/>
    <p:sldId id="893" r:id="rId16"/>
    <p:sldId id="886" r:id="rId17"/>
    <p:sldId id="388" r:id="rId18"/>
    <p:sldId id="807" r:id="rId19"/>
    <p:sldId id="918" r:id="rId20"/>
    <p:sldId id="951" r:id="rId21"/>
    <p:sldId id="919" r:id="rId22"/>
    <p:sldId id="1035" r:id="rId23"/>
    <p:sldId id="920" r:id="rId24"/>
    <p:sldId id="921" r:id="rId25"/>
    <p:sldId id="946" r:id="rId26"/>
    <p:sldId id="903" r:id="rId27"/>
    <p:sldId id="904" r:id="rId28"/>
    <p:sldId id="905" r:id="rId29"/>
    <p:sldId id="923" r:id="rId30"/>
    <p:sldId id="930" r:id="rId31"/>
    <p:sldId id="931" r:id="rId32"/>
    <p:sldId id="932" r:id="rId33"/>
    <p:sldId id="936" r:id="rId34"/>
    <p:sldId id="935" r:id="rId35"/>
    <p:sldId id="939" r:id="rId36"/>
    <p:sldId id="1112" r:id="rId37"/>
    <p:sldId id="941" r:id="rId38"/>
    <p:sldId id="942" r:id="rId39"/>
    <p:sldId id="943" r:id="rId40"/>
    <p:sldId id="819" r:id="rId41"/>
    <p:sldId id="998" r:id="rId42"/>
    <p:sldId id="953" r:id="rId43"/>
    <p:sldId id="999" r:id="rId44"/>
    <p:sldId id="974" r:id="rId45"/>
    <p:sldId id="975" r:id="rId46"/>
    <p:sldId id="80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2"/>
    <p:restoredTop sz="94677"/>
  </p:normalViewPr>
  <p:slideViewPr>
    <p:cSldViewPr>
      <p:cViewPr varScale="1">
        <p:scale>
          <a:sx n="89" d="100"/>
          <a:sy n="89" d="100"/>
        </p:scale>
        <p:origin x="74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D0B79-4F54-4C3A-9EC1-2CF37FF1D58D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96A62-2ED8-4D44-B314-2969E43DB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9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56E09-94D6-1840-8923-B627A047BDBB}" type="slidenum">
              <a:rPr lang="en-US" altLang="ko-KR"/>
              <a:pPr/>
              <a:t>3</a:t>
            </a:fld>
            <a:endParaRPr lang="en-US" altLang="ko-KR"/>
          </a:p>
        </p:txBody>
      </p:sp>
      <p:sp>
        <p:nvSpPr>
          <p:cNvPr id="32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68845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</a:t>
            </a:r>
            <a:r>
              <a:rPr lang="en-US" baseline="0" dirty="0"/>
              <a:t> size – Pooling region just sums/maxes over an area with one final weight so no hard changes when we adjust pool region size</a:t>
            </a:r>
            <a:endParaRPr lang="en-US" dirty="0"/>
          </a:p>
          <a:p>
            <a:r>
              <a:rPr lang="en-US" dirty="0" err="1"/>
              <a:t>Simard</a:t>
            </a:r>
            <a:r>
              <a:rPr lang="en-US" dirty="0"/>
              <a:t> 2003, Simple</a:t>
            </a:r>
            <a:r>
              <a:rPr lang="en-US" baseline="0" dirty="0"/>
              <a:t> consistent CNN structure 5x5 with 2x2 subsampling with number of features 5 in first C-layer, 50 in next, until too small. </a:t>
            </a:r>
          </a:p>
          <a:p>
            <a:r>
              <a:rPr lang="en-US" baseline="0" dirty="0"/>
              <a:t>Don’t actually used pool layer as instead just connect every other node which samples rather than max/average.</a:t>
            </a:r>
          </a:p>
          <a:p>
            <a:r>
              <a:rPr lang="en-US" baseline="0" dirty="0"/>
              <a:t>Each layer reduces feature size by (n-3)/2.  Just two layers for </a:t>
            </a:r>
            <a:r>
              <a:rPr lang="en-US" baseline="0" dirty="0" err="1"/>
              <a:t>mnist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They also use elastic distortions which is a type of jitter to get increased data. 99.6% - best at the time, Distortions also help a lot with standard MLP</a:t>
            </a:r>
          </a:p>
          <a:p>
            <a:r>
              <a:rPr lang="en-US" baseline="0" dirty="0"/>
              <a:t>Thus an approach with less </a:t>
            </a:r>
            <a:r>
              <a:rPr lang="en-US" baseline="0" dirty="0" err="1"/>
              <a:t>Hyperparameter</a:t>
            </a:r>
            <a:r>
              <a:rPr lang="en-US" baseline="0" dirty="0"/>
              <a:t> fiddling</a:t>
            </a:r>
          </a:p>
          <a:p>
            <a:r>
              <a:rPr lang="en-US" dirty="0" err="1"/>
              <a:t>Ciresan</a:t>
            </a:r>
            <a:r>
              <a:rPr lang="en-US" dirty="0"/>
              <a:t> and </a:t>
            </a:r>
            <a:r>
              <a:rPr lang="en-US" dirty="0" err="1"/>
              <a:t>Schmidhuber</a:t>
            </a:r>
            <a:r>
              <a:rPr lang="en-US" dirty="0"/>
              <a:t> 2012, Multi</a:t>
            </a:r>
            <a:r>
              <a:rPr lang="en-US" baseline="0" dirty="0"/>
              <a:t> column DNN.  CNN with depth 6-10 (deeper if initial input image is bigger), and wider on fields, 1-2 hidden layers in MLP, columns are CNNs (an ensemble with different parameters, features, etc.) where their output is averaged, jitter inputs, multi-day GPU training, annealed LR (.001 dropping to .00003) 99.76% </a:t>
            </a:r>
            <a:r>
              <a:rPr lang="en-US" baseline="0" dirty="0" err="1"/>
              <a:t>mnist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3410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</a:t>
            </a:r>
            <a:r>
              <a:rPr lang="en-US" baseline="0" dirty="0"/>
              <a:t> size – Pooling region just sums/maxes over an area with one final weight so no hard changes when we adjust pool region size</a:t>
            </a:r>
            <a:endParaRPr lang="en-US" dirty="0"/>
          </a:p>
          <a:p>
            <a:r>
              <a:rPr lang="en-US" dirty="0" err="1"/>
              <a:t>Simard</a:t>
            </a:r>
            <a:r>
              <a:rPr lang="en-US" dirty="0"/>
              <a:t> 2003, Simple</a:t>
            </a:r>
            <a:r>
              <a:rPr lang="en-US" baseline="0" dirty="0"/>
              <a:t> consistent CNN structure 5x5 with 2x2 subsampling with number of features 5 in first C-layer, 50 in next, until too small. </a:t>
            </a:r>
          </a:p>
          <a:p>
            <a:r>
              <a:rPr lang="en-US" baseline="0" dirty="0"/>
              <a:t>Don’t actually used pool layer as instead just connect every other node which samples rather than max/average.</a:t>
            </a:r>
          </a:p>
          <a:p>
            <a:r>
              <a:rPr lang="en-US" baseline="0" dirty="0"/>
              <a:t>Each layer reduces feature size by (n-3)/2.  Just two layers for </a:t>
            </a:r>
            <a:r>
              <a:rPr lang="en-US" baseline="0" dirty="0" err="1"/>
              <a:t>mnist</a:t>
            </a:r>
            <a:r>
              <a:rPr lang="en-US" baseline="0" dirty="0"/>
              <a:t>.</a:t>
            </a:r>
          </a:p>
          <a:p>
            <a:r>
              <a:rPr lang="en-US" baseline="0" dirty="0"/>
              <a:t>They also use elastic distortions which is a type of jitter to get increased data. 99.6% - best at the time, Distortions also help a lot with standard MLP</a:t>
            </a:r>
          </a:p>
          <a:p>
            <a:r>
              <a:rPr lang="en-US" baseline="0" dirty="0"/>
              <a:t>Thus an approach with less </a:t>
            </a:r>
            <a:r>
              <a:rPr lang="en-US" baseline="0" dirty="0" err="1"/>
              <a:t>Hyperparameter</a:t>
            </a:r>
            <a:r>
              <a:rPr lang="en-US" baseline="0" dirty="0"/>
              <a:t> fiddling</a:t>
            </a:r>
          </a:p>
          <a:p>
            <a:r>
              <a:rPr lang="en-US" dirty="0" err="1"/>
              <a:t>Ciresan</a:t>
            </a:r>
            <a:r>
              <a:rPr lang="en-US" dirty="0"/>
              <a:t> and </a:t>
            </a:r>
            <a:r>
              <a:rPr lang="en-US" dirty="0" err="1"/>
              <a:t>Schmidhuber</a:t>
            </a:r>
            <a:r>
              <a:rPr lang="en-US" dirty="0"/>
              <a:t> 2012, Multi</a:t>
            </a:r>
            <a:r>
              <a:rPr lang="en-US" baseline="0" dirty="0"/>
              <a:t> column DNN.  CNN with depth 6-10 (deeper if initial input image is bigger), and wider on fields, 1-2 hidden layers in MLP, columns are CNNs (an ensemble with different parameters, features, etc.) where their output is averaged, jitter inputs, multi-day GPU training, annealed LR (.001 dropping to .00003) 99.76% </a:t>
            </a:r>
            <a:r>
              <a:rPr lang="en-US" baseline="0" dirty="0" err="1"/>
              <a:t>mnist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515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7D5F-6E45-4E90-8F6B-B91AF12B1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24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519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AA3D8-E8D7-1242-A104-2F198AD7462A}" type="slidenum">
              <a:rPr lang="en-US" altLang="ko-KR"/>
              <a:pPr/>
              <a:t>27</a:t>
            </a:fld>
            <a:endParaRPr lang="en-US" altLang="ko-KR"/>
          </a:p>
        </p:txBody>
      </p:sp>
      <p:sp>
        <p:nvSpPr>
          <p:cNvPr id="32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210475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B0FD3F-5BB6-9D4D-8D40-19C8F23CAFC4}" type="slidenum">
              <a:rPr lang="en-US" altLang="ko-KR"/>
              <a:pPr/>
              <a:t>28</a:t>
            </a:fld>
            <a:endParaRPr lang="en-US" altLang="ko-KR"/>
          </a:p>
        </p:txBody>
      </p:sp>
      <p:sp>
        <p:nvSpPr>
          <p:cNvPr id="32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1494506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B0F2DA-B5AA-2244-9D18-01CFAE20EC3E}" type="slidenum">
              <a:rPr lang="en-US" altLang="ko-KR"/>
              <a:pPr/>
              <a:t>30</a:t>
            </a:fld>
            <a:endParaRPr lang="en-US" altLang="ko-KR"/>
          </a:p>
        </p:txBody>
      </p:sp>
      <p:sp>
        <p:nvSpPr>
          <p:cNvPr id="32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36831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2B1CF2-480C-5947-90A2-3CD43E3FF213}" type="slidenum">
              <a:rPr lang="en-US" altLang="ko-KR"/>
              <a:pPr/>
              <a:t>31</a:t>
            </a:fld>
            <a:endParaRPr lang="en-US" altLang="ko-KR"/>
          </a:p>
        </p:txBody>
      </p:sp>
      <p:sp>
        <p:nvSpPr>
          <p:cNvPr id="32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ko-KR"/>
          </a:p>
        </p:txBody>
      </p:sp>
    </p:spTree>
    <p:extLst>
      <p:ext uri="{BB962C8B-B14F-4D97-AF65-F5344CB8AC3E}">
        <p14:creationId xmlns:p14="http://schemas.microsoft.com/office/powerpoint/2010/main" val="69368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3E621-5081-E541-BF46-AB081F3D139C}" type="slidenum">
              <a:rPr lang="en-US" altLang="ko-KR"/>
              <a:pPr/>
              <a:t>32</a:t>
            </a:fld>
            <a:endParaRPr lang="en-US" altLang="ko-KR"/>
          </a:p>
        </p:txBody>
      </p:sp>
      <p:sp>
        <p:nvSpPr>
          <p:cNvPr id="32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ko-KR" dirty="0"/>
          </a:p>
        </p:txBody>
      </p:sp>
    </p:spTree>
    <p:extLst>
      <p:ext uri="{BB962C8B-B14F-4D97-AF65-F5344CB8AC3E}">
        <p14:creationId xmlns:p14="http://schemas.microsoft.com/office/powerpoint/2010/main" val="792389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en-US" baseline="0" dirty="0"/>
              <a:t> 32x32 to start with.  Actual characters never bigger than 28x28.  Just padding the edges so for example the top corner node of the feature map can have a pad of two up and left for its feature map.</a:t>
            </a:r>
          </a:p>
          <a:p>
            <a:r>
              <a:rPr lang="en-US" baseline="0" dirty="0"/>
              <a:t>Same drop occurs with 14x14 to 10x10 drop S2 to C3</a:t>
            </a:r>
            <a:endParaRPr lang="en-US" dirty="0"/>
          </a:p>
          <a:p>
            <a:r>
              <a:rPr lang="en-US" dirty="0"/>
              <a:t>C1: 156 weights (26*6), 122,304 connections 26*28*28*6 – Parameter</a:t>
            </a:r>
            <a:r>
              <a:rPr lang="en-US" baseline="0" dirty="0"/>
              <a:t> sharing - regularization</a:t>
            </a:r>
            <a:endParaRPr lang="en-US" dirty="0"/>
          </a:p>
          <a:p>
            <a:r>
              <a:rPr lang="en-US" dirty="0"/>
              <a:t>S2: 12</a:t>
            </a:r>
            <a:r>
              <a:rPr lang="en-US" baseline="0" dirty="0"/>
              <a:t> weights (6*2). 5 (4 connections plus bias)*6*14*14 = 5880 connections, sampling is adding – the 4 inputs are added, then multiplied by weight, then add bias, then squash, non over-lapping</a:t>
            </a:r>
          </a:p>
          <a:p>
            <a:r>
              <a:rPr lang="en-US" baseline="0" dirty="0"/>
              <a:t>C3: 6 connect to 3, 9 to 4, and 1 to all 6, forces discovery of more diverse feature combinations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Table 1 only considers contiguous subsets of 3, and more mixed subsets of 4 feature maps, and one with all – heuristic explanation</a:t>
            </a:r>
          </a:p>
          <a:p>
            <a:r>
              <a:rPr lang="en-US" baseline="0" dirty="0"/>
              <a:t> 6*(25*3+1) +  9*(25*4+1) + 1*(25*6+1) =1516 total weights, total connections are 10*10 more than that for 151,600</a:t>
            </a:r>
          </a:p>
          <a:p>
            <a:r>
              <a:rPr lang="en-US" baseline="0" dirty="0"/>
              <a:t>S4: 16*2 = 32 weights, 16*5*5*5(4 connections plus bias) = 2000 connections</a:t>
            </a:r>
          </a:p>
          <a:p>
            <a:r>
              <a:rPr lang="en-US" baseline="0" dirty="0"/>
              <a:t>C5: 120*(5*5*16+1) = 48,120 weights and connections are the same since it is just a fully connected MLP at this point</a:t>
            </a:r>
          </a:p>
          <a:p>
            <a:r>
              <a:rPr lang="en-US" baseline="0" dirty="0"/>
              <a:t>F6: 84*(120+1) = 10,164</a:t>
            </a:r>
          </a:p>
          <a:p>
            <a:r>
              <a:rPr lang="en-US" baseline="0" dirty="0"/>
              <a:t>Output: 10*(84+1) = 850</a:t>
            </a:r>
          </a:p>
          <a:p>
            <a:r>
              <a:rPr lang="en-US" baseline="0" dirty="0"/>
              <a:t>He used a special RBF output approach in his LeCun-5 model.  Could commonly have just gone into an output layer at F6 with 10 output nodes. Then would have been 10*(120+1) = 1210 weights going to the last output layer</a:t>
            </a:r>
          </a:p>
          <a:p>
            <a:r>
              <a:rPr lang="en-US" dirty="0"/>
              <a:t>Total:</a:t>
            </a:r>
            <a:r>
              <a:rPr lang="en-US" baseline="0" dirty="0"/>
              <a:t> 340,908 connections, but 60,000 trainable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70E17A5-503D-AF40-9446-B33EB8126F24}" type="slidenum">
              <a:rPr lang="en-US" smtClean="0">
                <a:uFillTx/>
              </a:rPr>
              <a:pPr>
                <a:defRPr>
                  <a:uFillTx/>
                </a:defRPr>
              </a:pPr>
              <a:t>37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027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2.wmf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2.wmf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scs.ryerson.ca/~aharley/vis/conv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602.07261v2" TargetMode="External"/><Relationship Id="rId3" Type="http://schemas.openxmlformats.org/officeDocument/2006/relationships/hyperlink" Target="https://arxiv.org/pdf/1311.2901v3.pdf" TargetMode="External"/><Relationship Id="rId7" Type="http://schemas.openxmlformats.org/officeDocument/2006/relationships/hyperlink" Target="https://arxiv.org/pdf/1506.02025.pdf" TargetMode="External"/><Relationship Id="rId2" Type="http://schemas.openxmlformats.org/officeDocument/2006/relationships/hyperlink" Target="https://papers.nips.cc/paper/4824-imagenet-classification-with-deep-convolutional-neural-network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512.03385v1.pdf" TargetMode="External"/><Relationship Id="rId5" Type="http://schemas.openxmlformats.org/officeDocument/2006/relationships/hyperlink" Target="http://www.cv-foundation.org/openaccess/content_cvpr_2015/papers/Szegedy_Going_Deeper_With_2015_CVPR_paper.pdf" TargetMode="External"/><Relationship Id="rId10" Type="http://schemas.openxmlformats.org/officeDocument/2006/relationships/hyperlink" Target="https://arxiv.org/pdf/1702.01243v1.pdf" TargetMode="External"/><Relationship Id="rId4" Type="http://schemas.openxmlformats.org/officeDocument/2006/relationships/hyperlink" Target="https://arxiv.org/pdf/1409.1556v6.pdf" TargetMode="External"/><Relationship Id="rId9" Type="http://schemas.openxmlformats.org/officeDocument/2006/relationships/hyperlink" Target="https://arxiv.org/abs/1512.00567v3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8534400" cy="2917825"/>
          </a:xfrm>
        </p:spPr>
        <p:txBody>
          <a:bodyPr>
            <a:noAutofit/>
          </a:bodyPr>
          <a:lstStyle/>
          <a:p>
            <a:pPr algn="ctr" hangingPunct="0"/>
            <a:r>
              <a:rPr lang="en-US" sz="7200" b="1" dirty="0"/>
              <a:t>Convolutional Neural Networks</a:t>
            </a:r>
            <a:endParaRPr lang="en-US" sz="72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533400" y="3810000"/>
            <a:ext cx="7620000" cy="315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Monotype Sorts" charset="2"/>
              <a:buChar char="l"/>
              <a:defRPr kumimoji="1" sz="3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SzPct val="110000"/>
              <a:buFont typeface="Monotype Sorts" charset="2"/>
              <a:buChar char="å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SzPct val="75000"/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â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20000"/>
              </a:spcAft>
              <a:buClr>
                <a:schemeClr val="accent1"/>
              </a:buClr>
              <a:buFont typeface="Monotype Sorts" charset="2"/>
              <a:buChar char="Õ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dirty="0"/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dirty="0"/>
              <a:t>Dong Xu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200" dirty="0"/>
              <a:t> 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dirty="0"/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EECS Department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 C. S. Bond Life Sciences Center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Informatics Institute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University of Missouri, Columbia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600" i="1" dirty="0"/>
              <a:t>http://</a:t>
            </a:r>
            <a:r>
              <a:rPr kumimoji="0" lang="en-US" altLang="zh-CN" sz="2600" i="1" dirty="0" err="1"/>
              <a:t>digbio.missouri.edu</a:t>
            </a:r>
            <a:endParaRPr kumimoji="0" lang="en-US" altLang="zh-CN" sz="2600" i="1" dirty="0"/>
          </a:p>
          <a:p>
            <a:pPr algn="ctr">
              <a:lnSpc>
                <a:spcPct val="3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600" i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085" t="12436" r="14512" b="17620"/>
          <a:stretch/>
        </p:blipFill>
        <p:spPr>
          <a:xfrm>
            <a:off x="6553200" y="4495800"/>
            <a:ext cx="1905000" cy="20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0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49" y="1626677"/>
            <a:ext cx="6659291" cy="47672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67" y="696420"/>
            <a:ext cx="8936433" cy="7725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Mammalian Visual Cortex Inspires CNN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6800" y="4800600"/>
            <a:ext cx="596638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input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2595518"/>
            <a:ext cx="694421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output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67" y="2408958"/>
            <a:ext cx="1288292" cy="2833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296" y="1652077"/>
            <a:ext cx="1993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Convolutional Neural Net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1648258" y="3584210"/>
            <a:ext cx="775091" cy="363474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650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Are the horizontal lines straight?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19" y="1752600"/>
            <a:ext cx="8176281" cy="478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5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228600" y="838200"/>
            <a:ext cx="8691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4000" b="1" dirty="0">
                <a:solidFill>
                  <a:srgbClr val="0000FF"/>
                </a:solidFill>
              </a:rPr>
              <a:t>Is it moving?</a:t>
            </a:r>
          </a:p>
        </p:txBody>
      </p:sp>
    </p:spTree>
    <p:extLst>
      <p:ext uri="{BB962C8B-B14F-4D97-AF65-F5344CB8AC3E}">
        <p14:creationId xmlns:p14="http://schemas.microsoft.com/office/powerpoint/2010/main" val="9120257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CEB79F88-FC9E-2948-BF69-0ED4D2182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2716213"/>
            <a:ext cx="3967163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/>
              <a:t>A research from Yale University:</a:t>
            </a:r>
          </a:p>
          <a:p>
            <a:pPr>
              <a:spcBef>
                <a:spcPct val="50000"/>
              </a:spcBef>
            </a:pPr>
            <a:endParaRPr lang="en-US" altLang="en-US" b="1" dirty="0"/>
          </a:p>
          <a:p>
            <a:pPr>
              <a:spcBef>
                <a:spcPct val="50000"/>
              </a:spcBef>
            </a:pPr>
            <a:r>
              <a:rPr lang="en-US" altLang="en-US" b="1" dirty="0"/>
              <a:t>Do you see her rotate 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Clockwise or counter-clockwise?</a:t>
            </a:r>
          </a:p>
        </p:txBody>
      </p:sp>
      <p:pic>
        <p:nvPicPr>
          <p:cNvPr id="4" name="Picture 4" descr="image001121">
            <a:extLst>
              <a:ext uri="{FF2B5EF4-FFF2-40B4-BE49-F238E27FC236}">
                <a16:creationId xmlns:a16="http://schemas.microsoft.com/office/drawing/2014/main" id="{E9B92C54-3E4A-6948-8891-801C5EF86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66" y="123201"/>
            <a:ext cx="5043487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56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>
            <a:extLst>
              <a:ext uri="{FF2B5EF4-FFF2-40B4-BE49-F238E27FC236}">
                <a16:creationId xmlns:a16="http://schemas.microsoft.com/office/drawing/2014/main" id="{20DA0AC1-A30C-624F-B3E4-3130FDEC5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038" y="1295400"/>
            <a:ext cx="66500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0000FF"/>
                </a:solidFill>
              </a:rPr>
              <a:t>Our brains are different </a:t>
            </a:r>
            <a:endParaRPr lang="en-US" altLang="en-US" sz="3600">
              <a:solidFill>
                <a:srgbClr val="0000FF"/>
              </a:solidFill>
            </a:endParaRPr>
          </a:p>
        </p:txBody>
      </p:sp>
      <p:sp>
        <p:nvSpPr>
          <p:cNvPr id="21506" name="Text Box 3">
            <a:extLst>
              <a:ext uri="{FF2B5EF4-FFF2-40B4-BE49-F238E27FC236}">
                <a16:creationId xmlns:a16="http://schemas.microsoft.com/office/drawing/2014/main" id="{C7507600-ACBF-EB4E-9B11-46AA30304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479675"/>
            <a:ext cx="7620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/>
              <a:t>Clockwise: use right brain, picture, creativity, art</a:t>
            </a:r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6F737CA4-5384-8C48-8314-1572ADD9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800600"/>
            <a:ext cx="7869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/>
              <a:t>14% can see both</a:t>
            </a:r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CC82E4A2-5CE0-4444-8BA1-D204FF371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525838"/>
            <a:ext cx="7620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/>
              <a:t>Count-clockwise: use left brain, language, logic, judgment</a:t>
            </a:r>
          </a:p>
        </p:txBody>
      </p:sp>
    </p:spTree>
    <p:extLst>
      <p:ext uri="{BB962C8B-B14F-4D97-AF65-F5344CB8AC3E}">
        <p14:creationId xmlns:p14="http://schemas.microsoft.com/office/powerpoint/2010/main" val="13786700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6" y="641216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CNN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8016"/>
            <a:ext cx="8479536" cy="3886200"/>
          </a:xfrm>
        </p:spPr>
        <p:txBody>
          <a:bodyPr>
            <a:noAutofit/>
          </a:bodyPr>
          <a:lstStyle/>
          <a:p>
            <a:r>
              <a:rPr lang="en-US" dirty="0"/>
              <a:t>Intuition: Neural network with specialized connectivity structure,</a:t>
            </a:r>
          </a:p>
          <a:p>
            <a:pPr lvl="1"/>
            <a:r>
              <a:rPr lang="en-US" sz="2400" dirty="0"/>
              <a:t>Stacking multiple layers of feature extractors</a:t>
            </a:r>
          </a:p>
          <a:p>
            <a:pPr lvl="1"/>
            <a:r>
              <a:rPr lang="en-US" sz="2400" dirty="0"/>
              <a:t>Low-level layers extract local features.</a:t>
            </a:r>
          </a:p>
          <a:p>
            <a:pPr lvl="1"/>
            <a:r>
              <a:rPr lang="en-US" sz="2400" dirty="0"/>
              <a:t>High-level layers extract global patterns.</a:t>
            </a:r>
          </a:p>
          <a:p>
            <a:pPr lvl="1"/>
            <a:endParaRPr lang="en-US" sz="2400" dirty="0"/>
          </a:p>
          <a:p>
            <a:r>
              <a:rPr lang="en-US" dirty="0"/>
              <a:t>A CNN is a list of layers that transform the input data into an output class/prediction:</a:t>
            </a:r>
          </a:p>
          <a:p>
            <a:pPr lvl="1"/>
            <a:r>
              <a:rPr lang="en-US" sz="2400" dirty="0"/>
              <a:t>Convolutional layer</a:t>
            </a:r>
          </a:p>
          <a:p>
            <a:pPr lvl="1"/>
            <a:r>
              <a:rPr lang="en-US" sz="2400" dirty="0"/>
              <a:t>Non-linear layer</a:t>
            </a:r>
          </a:p>
          <a:p>
            <a:pPr lvl="1"/>
            <a:r>
              <a:rPr lang="en-US" sz="2400" dirty="0"/>
              <a:t>Pooling layer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4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8918455" cy="3013088"/>
          </a:xfrm>
          <a:prstGeom prst="rect">
            <a:avLst/>
          </a:prstGeom>
        </p:spPr>
      </p:pic>
      <p:sp>
        <p:nvSpPr>
          <p:cNvPr id="6" name="内容占位符 4"/>
          <p:cNvSpPr txBox="1">
            <a:spLocks/>
          </p:cNvSpPr>
          <p:nvPr/>
        </p:nvSpPr>
        <p:spPr>
          <a:xfrm>
            <a:off x="0" y="4648200"/>
            <a:ext cx="8763000" cy="22860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Convolution stage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Nonlinearity: a nonlinear transform such as </a:t>
            </a:r>
            <a:r>
              <a:rPr kumimoji="1" lang="en-US" altLang="zh-CN" dirty="0" err="1"/>
              <a:t>ReLU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Pooling: output a summary statistics of local input, such as max pooling and average pooling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19836" y="641216"/>
            <a:ext cx="8229600" cy="10668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CNN Architecture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7645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6858000" cy="990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Convolutional Networks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1828800"/>
            <a:ext cx="7696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Scale up neural networks to process very large images / video sequences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Sparse connections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Parameter sharing</a:t>
            </a:r>
          </a:p>
          <a:p>
            <a:pPr marL="742950" lvl="1" indent="-285750">
              <a:buFont typeface="Arial" charset="0"/>
              <a:buChar char="•"/>
            </a:pPr>
            <a:endParaRPr lang="en-US" sz="2800" dirty="0">
              <a:solidFill>
                <a:srgbClr val="000000"/>
              </a:solidFill>
              <a:latin typeface="Helvetica" charset="0"/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Automatically generalize across spatial translations of inputs</a:t>
            </a:r>
          </a:p>
          <a:p>
            <a:pPr>
              <a:buFont typeface="Arial" charset="0"/>
              <a:buChar char="•"/>
            </a:pPr>
            <a:endParaRPr lang="en-US" sz="2800" dirty="0">
              <a:solidFill>
                <a:srgbClr val="000000"/>
              </a:solidFill>
              <a:latin typeface="Helvetica" charset="0"/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Helvetica" charset="0"/>
              </a:rPr>
              <a:t>Applicable to any input that is laid out on a grid (1-D, 2-D, 3-D, …)</a:t>
            </a:r>
            <a:endParaRPr lang="en-US" sz="280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25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609600"/>
            <a:ext cx="2895600" cy="990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Calibri"/>
                <a:cs typeface="Calibri"/>
              </a:rPr>
              <a:t>Key Ideas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600200"/>
            <a:ext cx="83820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Replace weight summation in neural nets with convolution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Everything else stays the same, e.g., back-propagation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Helvetica" charset="0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Convolution: like matrix multiplication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Take an input, produce an output (hidden layer)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“Deconvolution”: like multiplication by transpose of a matrix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Used to back-propagate error from output to input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Reconstruction in </a:t>
            </a:r>
            <a:r>
              <a:rPr lang="en-US" sz="2400" dirty="0" err="1">
                <a:solidFill>
                  <a:srgbClr val="000000"/>
                </a:solidFill>
                <a:latin typeface="Helvetica" charset="0"/>
              </a:rPr>
              <a:t>autoencoder</a:t>
            </a: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 / RBM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Weight gradient computation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Used to back-propagate error from output to weights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charset="0"/>
              </a:rPr>
              <a:t>Accounts for the parameter sharing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70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5969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Convolutional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689100"/>
            <a:ext cx="8686800" cy="48768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300" dirty="0"/>
              <a:t>The core layer of CNNs</a:t>
            </a:r>
          </a:p>
          <a:p>
            <a:pPr>
              <a:spcAft>
                <a:spcPts val="600"/>
              </a:spcAft>
            </a:pPr>
            <a:r>
              <a:rPr lang="en-US" sz="2300" dirty="0"/>
              <a:t>The convolutional layer consists of a set of filters.</a:t>
            </a:r>
          </a:p>
          <a:p>
            <a:pPr lvl="1">
              <a:spcAft>
                <a:spcPts val="600"/>
              </a:spcAft>
            </a:pPr>
            <a:r>
              <a:rPr lang="en-US" sz="2300" dirty="0"/>
              <a:t>Each filter covers a spatially small portion of the input data.</a:t>
            </a:r>
          </a:p>
          <a:p>
            <a:pPr>
              <a:spcAft>
                <a:spcPts val="600"/>
              </a:spcAft>
            </a:pPr>
            <a:r>
              <a:rPr lang="en-US" sz="2300" dirty="0"/>
              <a:t>Each filter is convolved across dimensions of input data, producing a multidimensional feature map.</a:t>
            </a:r>
          </a:p>
          <a:p>
            <a:pPr lvl="1">
              <a:spcAft>
                <a:spcPts val="600"/>
              </a:spcAft>
            </a:pPr>
            <a:r>
              <a:rPr lang="en-US" sz="2300" dirty="0"/>
              <a:t>As we convolve the filter, we are computing the dot product between the parameters of the filter and the input.</a:t>
            </a:r>
          </a:p>
          <a:p>
            <a:pPr>
              <a:spcAft>
                <a:spcPts val="600"/>
              </a:spcAft>
            </a:pPr>
            <a:r>
              <a:rPr lang="en-US" sz="2300" dirty="0"/>
              <a:t>Intuition: network will learn filters that activate when they see some specific type of feature at some spatial position in input.</a:t>
            </a:r>
          </a:p>
          <a:p>
            <a:pPr>
              <a:spcAft>
                <a:spcPts val="600"/>
              </a:spcAft>
            </a:pPr>
            <a:r>
              <a:rPr lang="en-US" sz="2300" dirty="0"/>
              <a:t>The key architectural characteristics is local connectivity and shared weights.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3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086600" cy="1143000"/>
          </a:xfrm>
        </p:spPr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Coverage</a:t>
            </a:r>
          </a:p>
        </p:txBody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305800" cy="5486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zh-CN" altLang="en-US" sz="4000" dirty="0">
              <a:ea typeface="宋体" charset="-122"/>
            </a:endParaRPr>
          </a:p>
          <a:p>
            <a:pPr>
              <a:lnSpc>
                <a:spcPct val="150000"/>
              </a:lnSpc>
            </a:pPr>
            <a:r>
              <a:rPr lang="en-US" sz="3200" dirty="0"/>
              <a:t>Concept of CNN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Convolution operation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Pooling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Pro and cons</a:t>
            </a:r>
          </a:p>
        </p:txBody>
      </p:sp>
    </p:spTree>
    <p:extLst>
      <p:ext uri="{BB962C8B-B14F-4D97-AF65-F5344CB8AC3E}">
        <p14:creationId xmlns:p14="http://schemas.microsoft.com/office/powerpoint/2010/main" val="48964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71689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Camera Filters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49" y="1409700"/>
            <a:ext cx="28575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814" y="4267200"/>
            <a:ext cx="4898622" cy="2449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98" y="838200"/>
            <a:ext cx="4867238" cy="323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48" y="4397990"/>
            <a:ext cx="2468102" cy="246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8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609600"/>
            <a:ext cx="8229600" cy="1066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Local </a:t>
            </a:r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Connectivity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86" y="1676400"/>
            <a:ext cx="5422899" cy="4978400"/>
          </a:xfrm>
        </p:spPr>
        <p:txBody>
          <a:bodyPr>
            <a:noAutofit/>
          </a:bodyPr>
          <a:lstStyle/>
          <a:p>
            <a:pPr marL="214313" indent="-214313"/>
            <a:r>
              <a:rPr lang="en-US" sz="2400" dirty="0"/>
              <a:t>Neurons in layer </a:t>
            </a:r>
            <a:r>
              <a:rPr lang="en-US" sz="2400" b="1" dirty="0"/>
              <a:t>m</a:t>
            </a:r>
            <a:r>
              <a:rPr lang="en-US" sz="2400" dirty="0"/>
              <a:t> are only connected to 3 adjacent neurons in the </a:t>
            </a:r>
            <a:r>
              <a:rPr lang="en-US" sz="2400" b="1" dirty="0"/>
              <a:t>m-1</a:t>
            </a:r>
            <a:r>
              <a:rPr lang="en-US" sz="2400" dirty="0"/>
              <a:t> layer.</a:t>
            </a:r>
          </a:p>
          <a:p>
            <a:pPr marL="214313" indent="-214313"/>
            <a:r>
              <a:rPr lang="en-US" sz="2400" dirty="0"/>
              <a:t>Neurons in layer </a:t>
            </a:r>
            <a:r>
              <a:rPr lang="en-US" sz="2400" b="1" dirty="0"/>
              <a:t>m+1</a:t>
            </a:r>
            <a:r>
              <a:rPr lang="en-US" sz="2400" dirty="0"/>
              <a:t> have a similar connectivity with the layer below. </a:t>
            </a:r>
          </a:p>
          <a:p>
            <a:pPr marL="214313" indent="-214313"/>
            <a:r>
              <a:rPr lang="en-US" sz="2400" dirty="0"/>
              <a:t>Each neuron is unresponsive to variations outside of its </a:t>
            </a:r>
            <a:r>
              <a:rPr lang="en-US" sz="2400" i="1" dirty="0"/>
              <a:t>receptive field</a:t>
            </a:r>
            <a:r>
              <a:rPr lang="en-US" sz="2400" dirty="0"/>
              <a:t> with respect to the input. </a:t>
            </a:r>
          </a:p>
          <a:p>
            <a:pPr marL="557213" lvl="1" indent="-214313"/>
            <a:r>
              <a:rPr lang="en-US" sz="2000" dirty="0"/>
              <a:t>Receptive field: small neuron collections which process portions of the input data</a:t>
            </a:r>
          </a:p>
          <a:p>
            <a:pPr marL="214313" indent="-214313"/>
            <a:r>
              <a:rPr lang="en-US" sz="2400" dirty="0"/>
              <a:t>Ensures the learnt feature extractors produce the strongest response to a spatially local input pattern.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85" y="3200400"/>
            <a:ext cx="3239851" cy="152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42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36" y="884134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Shared Weights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80400" cy="505577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3 hidden neurons belong to the same feature map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Weights of the same color are constrained to be identical.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Gradient descent can still be used to learn such shared parameters, with a small change to the algorithm.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The gradient of a shared weight is simply the sum of the gradients of the parameters being shared.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Replicating neurons in this way allows for features to be detected regardless of their position in the input.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Weight sharing increases learning efficiency by greatly reducing the number of free parameters being learnt.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864" y="853868"/>
            <a:ext cx="3122841" cy="11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25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-76200"/>
            <a:ext cx="7074247" cy="701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724400"/>
            <a:ext cx="2895600" cy="9906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Calibri"/>
                <a:cs typeface="Calibri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648242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685800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Convolution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93AB152-2227-4B45-9010-C68F73A2215D}" type="slidenum">
              <a:rPr lang="en-US" smtClean="0">
                <a:uFillTx/>
              </a:rPr>
              <a:pPr>
                <a:defRPr>
                  <a:uFillTx/>
                </a:defRPr>
              </a:pPr>
              <a:t>24</a:t>
            </a:fld>
            <a:endParaRPr lang="en-US">
              <a:uFillTx/>
            </a:endParaRPr>
          </a:p>
        </p:txBody>
      </p:sp>
      <p:pic>
        <p:nvPicPr>
          <p:cNvPr id="6" name="Picture 5" descr="Convolution_schemati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74800"/>
            <a:ext cx="6680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17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804" y="304800"/>
            <a:ext cx="7886700" cy="1325563"/>
          </a:xfrm>
        </p:spPr>
        <p:txBody>
          <a:bodyPr/>
          <a:lstStyle/>
          <a:p>
            <a:r>
              <a:rPr lang="en-US" altLang="zh-CN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Small Number of Parameters</a:t>
            </a:r>
            <a:endParaRPr lang="zh-CN" alt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411143"/>
            <a:ext cx="7886700" cy="255033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/>
              <a:t>Input can have very high dimension. Using a fully-connected neural network would need a large amount of parameters.</a:t>
            </a:r>
          </a:p>
          <a:p>
            <a:pPr>
              <a:lnSpc>
                <a:spcPct val="120000"/>
              </a:lnSpc>
            </a:pPr>
            <a:r>
              <a:rPr lang="en-US" altLang="zh-CN" sz="2400" dirty="0"/>
              <a:t>CNNs’ hidden units are only connected to local receptive field. The number of parameters needed by CNNs is much smaller.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"/>
          <a:stretch/>
        </p:blipFill>
        <p:spPr>
          <a:xfrm>
            <a:off x="302308" y="3933061"/>
            <a:ext cx="4437446" cy="258639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99138" y="3933061"/>
            <a:ext cx="4132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Example: 200x200 image</a:t>
            </a:r>
          </a:p>
          <a:p>
            <a:pPr marL="342900" indent="-342900">
              <a:buAutoNum type="alphaLcParenR"/>
            </a:pPr>
            <a:r>
              <a:rPr lang="en-US" altLang="zh-CN" sz="2400" dirty="0">
                <a:solidFill>
                  <a:srgbClr val="FF0000"/>
                </a:solidFill>
              </a:rPr>
              <a:t>fully connected: 40,000 hidden units =&gt; 1.6 billion parameters</a:t>
            </a:r>
          </a:p>
          <a:p>
            <a:pPr marL="342900" indent="-342900">
              <a:buAutoNum type="alphaLcParenR"/>
            </a:pPr>
            <a:r>
              <a:rPr lang="en-US" altLang="zh-CN" sz="2400" dirty="0">
                <a:solidFill>
                  <a:srgbClr val="FF0000"/>
                </a:solidFill>
              </a:rPr>
              <a:t>CNN: 5x5 kernel, 100 feature maps =&gt; 2,500 parameters</a:t>
            </a:r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499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61537-D4C8-304D-BD68-229FB5D2E782}" type="slidenum">
              <a:rPr lang="en-US" altLang="x-none"/>
              <a:pPr/>
              <a:t>26</a:t>
            </a:fld>
            <a:endParaRPr lang="en-US" altLang="x-none"/>
          </a:p>
        </p:txBody>
      </p:sp>
      <p:sp>
        <p:nvSpPr>
          <p:cNvPr id="320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5300"/>
            <a:ext cx="4419600" cy="927100"/>
          </a:xfrm>
        </p:spPr>
        <p:txBody>
          <a:bodyPr>
            <a:normAutofit/>
          </a:bodyPr>
          <a:lstStyle/>
          <a:p>
            <a:r>
              <a:rPr lang="en-US" altLang="x-none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CNN’s Topology</a:t>
            </a:r>
          </a:p>
        </p:txBody>
      </p:sp>
      <p:pic>
        <p:nvPicPr>
          <p:cNvPr id="320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81250"/>
            <a:ext cx="7261225" cy="17145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09228" name="Line 12"/>
          <p:cNvSpPr>
            <a:spLocks noChangeShapeType="1"/>
          </p:cNvSpPr>
          <p:nvPr/>
        </p:nvSpPr>
        <p:spPr bwMode="auto">
          <a:xfrm>
            <a:off x="3429000" y="3930650"/>
            <a:ext cx="0" cy="381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9229" name="Text Box 13"/>
          <p:cNvSpPr txBox="1">
            <a:spLocks noChangeArrowheads="1"/>
          </p:cNvSpPr>
          <p:nvPr/>
        </p:nvSpPr>
        <p:spPr bwMode="auto">
          <a:xfrm>
            <a:off x="2133600" y="4464050"/>
            <a:ext cx="258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Feature extraction layer</a:t>
            </a:r>
          </a:p>
          <a:p>
            <a:pPr algn="ctr"/>
            <a:r>
              <a:rPr lang="en-US" altLang="x-none">
                <a:solidFill>
                  <a:srgbClr val="FF0000"/>
                </a:solidFill>
              </a:rPr>
              <a:t>C</a:t>
            </a:r>
            <a:r>
              <a:rPr lang="en-US" altLang="x-none"/>
              <a:t>onvolution layer</a:t>
            </a:r>
          </a:p>
        </p:txBody>
      </p:sp>
      <p:sp>
        <p:nvSpPr>
          <p:cNvPr id="3209232" name="Line 16"/>
          <p:cNvSpPr>
            <a:spLocks noChangeShapeType="1"/>
          </p:cNvSpPr>
          <p:nvPr/>
        </p:nvSpPr>
        <p:spPr bwMode="auto">
          <a:xfrm flipH="1">
            <a:off x="4724400" y="3625850"/>
            <a:ext cx="15875" cy="20574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9233" name="Text Box 17"/>
          <p:cNvSpPr txBox="1">
            <a:spLocks noChangeArrowheads="1"/>
          </p:cNvSpPr>
          <p:nvPr/>
        </p:nvSpPr>
        <p:spPr bwMode="auto">
          <a:xfrm>
            <a:off x="2997200" y="5683250"/>
            <a:ext cx="344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/>
              <a:t>Shift and distortion invariance or</a:t>
            </a:r>
            <a:endParaRPr lang="en-US" altLang="x-none"/>
          </a:p>
          <a:p>
            <a:pPr algn="ctr"/>
            <a:r>
              <a:rPr lang="en-US" altLang="x-none">
                <a:solidFill>
                  <a:srgbClr val="FF0000"/>
                </a:solidFill>
              </a:rPr>
              <a:t>S</a:t>
            </a:r>
            <a:r>
              <a:rPr lang="en-US" altLang="x-none"/>
              <a:t>ubsampling layer</a:t>
            </a:r>
          </a:p>
        </p:txBody>
      </p:sp>
      <p:sp>
        <p:nvSpPr>
          <p:cNvPr id="3209234" name="Line 18"/>
          <p:cNvSpPr>
            <a:spLocks noChangeShapeType="1"/>
          </p:cNvSpPr>
          <p:nvPr/>
        </p:nvSpPr>
        <p:spPr bwMode="auto">
          <a:xfrm>
            <a:off x="6311900" y="3968750"/>
            <a:ext cx="0" cy="381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9235" name="Line 19"/>
          <p:cNvSpPr>
            <a:spLocks noChangeShapeType="1"/>
          </p:cNvSpPr>
          <p:nvPr/>
        </p:nvSpPr>
        <p:spPr bwMode="auto">
          <a:xfrm flipH="1">
            <a:off x="7315200" y="3854450"/>
            <a:ext cx="15875" cy="19050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9236" name="Text Box 20"/>
          <p:cNvSpPr txBox="1">
            <a:spLocks noChangeArrowheads="1"/>
          </p:cNvSpPr>
          <p:nvPr/>
        </p:nvSpPr>
        <p:spPr bwMode="auto">
          <a:xfrm>
            <a:off x="6134100" y="431165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>
                <a:solidFill>
                  <a:srgbClr val="FF0000"/>
                </a:solidFill>
              </a:rPr>
              <a:t>C</a:t>
            </a:r>
            <a:endParaRPr lang="en-US" altLang="x-none"/>
          </a:p>
        </p:txBody>
      </p:sp>
      <p:sp>
        <p:nvSpPr>
          <p:cNvPr id="3209237" name="Text Box 21"/>
          <p:cNvSpPr txBox="1">
            <a:spLocks noChangeArrowheads="1"/>
          </p:cNvSpPr>
          <p:nvPr/>
        </p:nvSpPr>
        <p:spPr bwMode="auto">
          <a:xfrm>
            <a:off x="7169150" y="575945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>
                <a:solidFill>
                  <a:srgbClr val="FF0000"/>
                </a:solidFill>
              </a:rPr>
              <a:t>S</a:t>
            </a:r>
            <a:endParaRPr lang="en-US" altLang="x-none"/>
          </a:p>
        </p:txBody>
      </p:sp>
      <p:sp>
        <p:nvSpPr>
          <p:cNvPr id="3209238" name="Line 22"/>
          <p:cNvSpPr>
            <a:spLocks noChangeShapeType="1"/>
          </p:cNvSpPr>
          <p:nvPr/>
        </p:nvSpPr>
        <p:spPr bwMode="auto">
          <a:xfrm flipH="1" flipV="1">
            <a:off x="2795588" y="1916113"/>
            <a:ext cx="557212" cy="1023937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9239" name="Text Box 23"/>
          <p:cNvSpPr txBox="1">
            <a:spLocks noChangeArrowheads="1"/>
          </p:cNvSpPr>
          <p:nvPr/>
        </p:nvSpPr>
        <p:spPr bwMode="auto">
          <a:xfrm>
            <a:off x="1924050" y="156845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/>
              <a:t>Feature maps</a:t>
            </a:r>
          </a:p>
        </p:txBody>
      </p:sp>
      <p:sp>
        <p:nvSpPr>
          <p:cNvPr id="3209240" name="Line 24"/>
          <p:cNvSpPr>
            <a:spLocks noChangeShapeType="1"/>
          </p:cNvSpPr>
          <p:nvPr/>
        </p:nvSpPr>
        <p:spPr bwMode="auto">
          <a:xfrm flipH="1" flipV="1">
            <a:off x="2794000" y="1911350"/>
            <a:ext cx="803275" cy="53975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05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32387"/>
            <a:ext cx="8153400" cy="609600"/>
          </a:xfrm>
        </p:spPr>
        <p:txBody>
          <a:bodyPr>
            <a:noAutofit/>
          </a:bodyPr>
          <a:lstStyle/>
          <a:p>
            <a:r>
              <a:rPr lang="en-US" altLang="x-none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Feature Extraction</a:t>
            </a:r>
            <a:endParaRPr lang="en-US" altLang="ko-KR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41016" name="Picture 56" descr="what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65575"/>
            <a:ext cx="3657600" cy="237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41040" name="Group 80"/>
          <p:cNvGrpSpPr>
            <a:grpSpLocks/>
          </p:cNvGrpSpPr>
          <p:nvPr/>
        </p:nvGrpSpPr>
        <p:grpSpPr bwMode="auto">
          <a:xfrm>
            <a:off x="5181600" y="2136775"/>
            <a:ext cx="3376613" cy="4568825"/>
            <a:chOff x="3264" y="672"/>
            <a:chExt cx="2179" cy="3214"/>
          </a:xfrm>
        </p:grpSpPr>
        <p:grpSp>
          <p:nvGrpSpPr>
            <p:cNvPr id="3241031" name="Group 71"/>
            <p:cNvGrpSpPr>
              <a:grpSpLocks/>
            </p:cNvGrpSpPr>
            <p:nvPr/>
          </p:nvGrpSpPr>
          <p:grpSpPr bwMode="auto">
            <a:xfrm>
              <a:off x="4800" y="912"/>
              <a:ext cx="576" cy="2974"/>
              <a:chOff x="2634" y="852"/>
              <a:chExt cx="576" cy="2974"/>
            </a:xfrm>
          </p:grpSpPr>
          <p:pic>
            <p:nvPicPr>
              <p:cNvPr id="3241017" name="Picture 5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" y="852"/>
                <a:ext cx="576" cy="53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10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" y="1428"/>
                <a:ext cx="576" cy="58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1019" name="Picture 59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" y="2658"/>
                <a:ext cx="576" cy="54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1020" name="Picture 60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" y="2056"/>
                <a:ext cx="576" cy="5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1021" name="Picture 6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4" y="3252"/>
                <a:ext cx="576" cy="57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41030" name="Picture 70" descr="Anf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776"/>
              <a:ext cx="948" cy="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41032" name="Line 72"/>
            <p:cNvSpPr>
              <a:spLocks noChangeShapeType="1"/>
            </p:cNvSpPr>
            <p:nvPr/>
          </p:nvSpPr>
          <p:spPr bwMode="auto">
            <a:xfrm flipV="1">
              <a:off x="4176" y="1152"/>
              <a:ext cx="624" cy="1008"/>
            </a:xfrm>
            <a:prstGeom prst="line">
              <a:avLst/>
            </a:prstGeom>
            <a:noFill/>
            <a:ln w="31750" cap="sq">
              <a:solidFill>
                <a:srgbClr val="0066CC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1033" name="Line 73"/>
            <p:cNvSpPr>
              <a:spLocks noChangeShapeType="1"/>
            </p:cNvSpPr>
            <p:nvPr/>
          </p:nvSpPr>
          <p:spPr bwMode="auto">
            <a:xfrm flipV="1">
              <a:off x="4176" y="1872"/>
              <a:ext cx="624" cy="336"/>
            </a:xfrm>
            <a:prstGeom prst="line">
              <a:avLst/>
            </a:prstGeom>
            <a:noFill/>
            <a:ln w="31750" cap="sq">
              <a:solidFill>
                <a:srgbClr val="0066CC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1034" name="Line 74"/>
            <p:cNvSpPr>
              <a:spLocks noChangeShapeType="1"/>
            </p:cNvSpPr>
            <p:nvPr/>
          </p:nvSpPr>
          <p:spPr bwMode="auto">
            <a:xfrm>
              <a:off x="4176" y="2256"/>
              <a:ext cx="576" cy="144"/>
            </a:xfrm>
            <a:prstGeom prst="line">
              <a:avLst/>
            </a:prstGeom>
            <a:noFill/>
            <a:ln w="31750" cap="sq">
              <a:solidFill>
                <a:srgbClr val="0066CC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1035" name="Line 75"/>
            <p:cNvSpPr>
              <a:spLocks noChangeShapeType="1"/>
            </p:cNvSpPr>
            <p:nvPr/>
          </p:nvSpPr>
          <p:spPr bwMode="auto">
            <a:xfrm>
              <a:off x="4176" y="2304"/>
              <a:ext cx="576" cy="672"/>
            </a:xfrm>
            <a:prstGeom prst="line">
              <a:avLst/>
            </a:prstGeom>
            <a:noFill/>
            <a:ln w="31750" cap="sq">
              <a:solidFill>
                <a:srgbClr val="0066CC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1036" name="Line 76"/>
            <p:cNvSpPr>
              <a:spLocks noChangeShapeType="1"/>
            </p:cNvSpPr>
            <p:nvPr/>
          </p:nvSpPr>
          <p:spPr bwMode="auto">
            <a:xfrm>
              <a:off x="4176" y="2400"/>
              <a:ext cx="576" cy="1152"/>
            </a:xfrm>
            <a:prstGeom prst="line">
              <a:avLst/>
            </a:prstGeom>
            <a:noFill/>
            <a:ln w="31750" cap="sq">
              <a:solidFill>
                <a:srgbClr val="0066CC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1037" name="Text Box 77"/>
            <p:cNvSpPr txBox="1">
              <a:spLocks noChangeArrowheads="1"/>
            </p:cNvSpPr>
            <p:nvPr/>
          </p:nvSpPr>
          <p:spPr bwMode="auto">
            <a:xfrm>
              <a:off x="4792" y="672"/>
              <a:ext cx="651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>
                  <a:solidFill>
                    <a:srgbClr val="0066CC"/>
                  </a:solidFill>
                </a:rPr>
                <a:t>features</a:t>
              </a:r>
            </a:p>
          </p:txBody>
        </p:sp>
      </p:grpSp>
      <p:pic>
        <p:nvPicPr>
          <p:cNvPr id="3241039" name="Picture 7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7" y="2716617"/>
            <a:ext cx="4572000" cy="10795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41041" name="Rectangle 81"/>
          <p:cNvSpPr>
            <a:spLocks noGrp="1" noChangeArrowheads="1"/>
          </p:cNvSpPr>
          <p:nvPr>
            <p:ph type="body" idx="1"/>
          </p:nvPr>
        </p:nvSpPr>
        <p:spPr>
          <a:xfrm>
            <a:off x="228600" y="1515214"/>
            <a:ext cx="8915400" cy="4325112"/>
          </a:xfrm>
          <a:noFill/>
          <a:ln/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x-none" b="0" dirty="0">
                <a:sym typeface="Symbol" charset="2"/>
              </a:rPr>
              <a:t>Detect the same feature at different positions in input image.</a:t>
            </a:r>
            <a:endParaRPr lang="en-GB" altLang="ko-KR" b="0" dirty="0"/>
          </a:p>
          <a:p>
            <a:pPr>
              <a:buFont typeface="Arial" charset="0"/>
              <a:buChar char="•"/>
            </a:pPr>
            <a:endParaRPr lang="en-GB" altLang="ko-KR" b="0" dirty="0"/>
          </a:p>
        </p:txBody>
      </p:sp>
    </p:spTree>
    <p:extLst>
      <p:ext uri="{BB962C8B-B14F-4D97-AF65-F5344CB8AC3E}">
        <p14:creationId xmlns:p14="http://schemas.microsoft.com/office/powerpoint/2010/main" val="1884779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04E59-4D3B-7141-91AF-F0A56A532E35}" type="slidenum">
              <a:rPr lang="en-US" altLang="x-none"/>
              <a:pPr/>
              <a:t>28</a:t>
            </a:fld>
            <a:endParaRPr lang="en-US" altLang="x-none"/>
          </a:p>
        </p:txBody>
      </p:sp>
      <p:grpSp>
        <p:nvGrpSpPr>
          <p:cNvPr id="3246315" name="Group 235"/>
          <p:cNvGrpSpPr>
            <a:grpSpLocks/>
          </p:cNvGrpSpPr>
          <p:nvPr/>
        </p:nvGrpSpPr>
        <p:grpSpPr bwMode="auto">
          <a:xfrm>
            <a:off x="4038600" y="3200400"/>
            <a:ext cx="2157413" cy="1781175"/>
            <a:chOff x="624" y="1488"/>
            <a:chExt cx="1359" cy="1122"/>
          </a:xfrm>
        </p:grpSpPr>
        <p:sp>
          <p:nvSpPr>
            <p:cNvPr id="3246316" name="Rectangle 236"/>
            <p:cNvSpPr>
              <a:spLocks noChangeArrowheads="1"/>
            </p:cNvSpPr>
            <p:nvPr/>
          </p:nvSpPr>
          <p:spPr bwMode="auto">
            <a:xfrm>
              <a:off x="816" y="1696"/>
              <a:ext cx="720" cy="720"/>
            </a:xfrm>
            <a:prstGeom prst="rect">
              <a:avLst/>
            </a:prstGeom>
            <a:solidFill>
              <a:srgbClr val="C0C0C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17" name="Oval 237"/>
            <p:cNvSpPr>
              <a:spLocks noChangeArrowheads="1"/>
            </p:cNvSpPr>
            <p:nvPr/>
          </p:nvSpPr>
          <p:spPr bwMode="auto">
            <a:xfrm>
              <a:off x="1823" y="1488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18" name="Oval 238"/>
            <p:cNvSpPr>
              <a:spLocks noChangeArrowheads="1"/>
            </p:cNvSpPr>
            <p:nvPr/>
          </p:nvSpPr>
          <p:spPr bwMode="auto">
            <a:xfrm>
              <a:off x="1583" y="1488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19" name="Oval 239"/>
            <p:cNvSpPr>
              <a:spLocks noChangeArrowheads="1"/>
            </p:cNvSpPr>
            <p:nvPr/>
          </p:nvSpPr>
          <p:spPr bwMode="auto">
            <a:xfrm>
              <a:off x="1344" y="1488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20" name="Oval 240"/>
            <p:cNvSpPr>
              <a:spLocks noChangeArrowheads="1"/>
            </p:cNvSpPr>
            <p:nvPr/>
          </p:nvSpPr>
          <p:spPr bwMode="auto">
            <a:xfrm>
              <a:off x="1104" y="1488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21" name="Oval 241"/>
            <p:cNvSpPr>
              <a:spLocks noChangeArrowheads="1"/>
            </p:cNvSpPr>
            <p:nvPr/>
          </p:nvSpPr>
          <p:spPr bwMode="auto">
            <a:xfrm>
              <a:off x="864" y="1488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22" name="Oval 242"/>
            <p:cNvSpPr>
              <a:spLocks noChangeArrowheads="1"/>
            </p:cNvSpPr>
            <p:nvPr/>
          </p:nvSpPr>
          <p:spPr bwMode="auto">
            <a:xfrm>
              <a:off x="624" y="1488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23" name="Line 243"/>
            <p:cNvSpPr>
              <a:spLocks noChangeShapeType="1"/>
            </p:cNvSpPr>
            <p:nvPr/>
          </p:nvSpPr>
          <p:spPr bwMode="auto">
            <a:xfrm>
              <a:off x="784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24" name="Line 244"/>
            <p:cNvSpPr>
              <a:spLocks noChangeShapeType="1"/>
            </p:cNvSpPr>
            <p:nvPr/>
          </p:nvSpPr>
          <p:spPr bwMode="auto">
            <a:xfrm>
              <a:off x="1025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25" name="Line 245"/>
            <p:cNvSpPr>
              <a:spLocks noChangeShapeType="1"/>
            </p:cNvSpPr>
            <p:nvPr/>
          </p:nvSpPr>
          <p:spPr bwMode="auto">
            <a:xfrm>
              <a:off x="1264" y="1568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26" name="Line 246"/>
            <p:cNvSpPr>
              <a:spLocks noChangeShapeType="1"/>
            </p:cNvSpPr>
            <p:nvPr/>
          </p:nvSpPr>
          <p:spPr bwMode="auto">
            <a:xfrm>
              <a:off x="1504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27" name="Line 247"/>
            <p:cNvSpPr>
              <a:spLocks noChangeShapeType="1"/>
            </p:cNvSpPr>
            <p:nvPr/>
          </p:nvSpPr>
          <p:spPr bwMode="auto">
            <a:xfrm>
              <a:off x="1744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28" name="Oval 248"/>
            <p:cNvSpPr>
              <a:spLocks noChangeArrowheads="1"/>
            </p:cNvSpPr>
            <p:nvPr/>
          </p:nvSpPr>
          <p:spPr bwMode="auto">
            <a:xfrm>
              <a:off x="1823" y="172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29" name="Oval 249"/>
            <p:cNvSpPr>
              <a:spLocks noChangeArrowheads="1"/>
            </p:cNvSpPr>
            <p:nvPr/>
          </p:nvSpPr>
          <p:spPr bwMode="auto">
            <a:xfrm>
              <a:off x="1583" y="172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30" name="Oval 250"/>
            <p:cNvSpPr>
              <a:spLocks noChangeArrowheads="1"/>
            </p:cNvSpPr>
            <p:nvPr/>
          </p:nvSpPr>
          <p:spPr bwMode="auto">
            <a:xfrm>
              <a:off x="1344" y="172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31" name="Oval 251"/>
            <p:cNvSpPr>
              <a:spLocks noChangeArrowheads="1"/>
            </p:cNvSpPr>
            <p:nvPr/>
          </p:nvSpPr>
          <p:spPr bwMode="auto">
            <a:xfrm>
              <a:off x="1104" y="172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32" name="Oval 252"/>
            <p:cNvSpPr>
              <a:spLocks noChangeArrowheads="1"/>
            </p:cNvSpPr>
            <p:nvPr/>
          </p:nvSpPr>
          <p:spPr bwMode="auto">
            <a:xfrm>
              <a:off x="864" y="172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33" name="Oval 253"/>
            <p:cNvSpPr>
              <a:spLocks noChangeArrowheads="1"/>
            </p:cNvSpPr>
            <p:nvPr/>
          </p:nvSpPr>
          <p:spPr bwMode="auto">
            <a:xfrm>
              <a:off x="624" y="172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34" name="Line 254"/>
            <p:cNvSpPr>
              <a:spLocks noChangeShapeType="1"/>
            </p:cNvSpPr>
            <p:nvPr/>
          </p:nvSpPr>
          <p:spPr bwMode="auto">
            <a:xfrm>
              <a:off x="784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35" name="Line 255"/>
            <p:cNvSpPr>
              <a:spLocks noChangeShapeType="1"/>
            </p:cNvSpPr>
            <p:nvPr/>
          </p:nvSpPr>
          <p:spPr bwMode="auto">
            <a:xfrm>
              <a:off x="1025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36" name="Line 256"/>
            <p:cNvSpPr>
              <a:spLocks noChangeShapeType="1"/>
            </p:cNvSpPr>
            <p:nvPr/>
          </p:nvSpPr>
          <p:spPr bwMode="auto">
            <a:xfrm>
              <a:off x="1264" y="181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37" name="Line 257"/>
            <p:cNvSpPr>
              <a:spLocks noChangeShapeType="1"/>
            </p:cNvSpPr>
            <p:nvPr/>
          </p:nvSpPr>
          <p:spPr bwMode="auto">
            <a:xfrm>
              <a:off x="1504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38" name="Line 258"/>
            <p:cNvSpPr>
              <a:spLocks noChangeShapeType="1"/>
            </p:cNvSpPr>
            <p:nvPr/>
          </p:nvSpPr>
          <p:spPr bwMode="auto">
            <a:xfrm>
              <a:off x="1744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39" name="Line 259"/>
            <p:cNvSpPr>
              <a:spLocks noChangeShapeType="1"/>
            </p:cNvSpPr>
            <p:nvPr/>
          </p:nvSpPr>
          <p:spPr bwMode="auto">
            <a:xfrm flipV="1">
              <a:off x="704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40" name="Line 260"/>
            <p:cNvSpPr>
              <a:spLocks noChangeShapeType="1"/>
            </p:cNvSpPr>
            <p:nvPr/>
          </p:nvSpPr>
          <p:spPr bwMode="auto">
            <a:xfrm flipV="1">
              <a:off x="944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41" name="Line 261"/>
            <p:cNvSpPr>
              <a:spLocks noChangeShapeType="1"/>
            </p:cNvSpPr>
            <p:nvPr/>
          </p:nvSpPr>
          <p:spPr bwMode="auto">
            <a:xfrm flipV="1">
              <a:off x="1183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42" name="Line 262"/>
            <p:cNvSpPr>
              <a:spLocks noChangeShapeType="1"/>
            </p:cNvSpPr>
            <p:nvPr/>
          </p:nvSpPr>
          <p:spPr bwMode="auto">
            <a:xfrm flipV="1">
              <a:off x="1423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43" name="Line 263"/>
            <p:cNvSpPr>
              <a:spLocks noChangeShapeType="1"/>
            </p:cNvSpPr>
            <p:nvPr/>
          </p:nvSpPr>
          <p:spPr bwMode="auto">
            <a:xfrm flipV="1">
              <a:off x="1664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44" name="Line 264"/>
            <p:cNvSpPr>
              <a:spLocks noChangeShapeType="1"/>
            </p:cNvSpPr>
            <p:nvPr/>
          </p:nvSpPr>
          <p:spPr bwMode="auto">
            <a:xfrm flipV="1">
              <a:off x="1903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45" name="Oval 265"/>
            <p:cNvSpPr>
              <a:spLocks noChangeArrowheads="1"/>
            </p:cNvSpPr>
            <p:nvPr/>
          </p:nvSpPr>
          <p:spPr bwMode="auto">
            <a:xfrm>
              <a:off x="1823" y="196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46" name="Oval 266"/>
            <p:cNvSpPr>
              <a:spLocks noChangeArrowheads="1"/>
            </p:cNvSpPr>
            <p:nvPr/>
          </p:nvSpPr>
          <p:spPr bwMode="auto">
            <a:xfrm>
              <a:off x="1583" y="196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47" name="Oval 267"/>
            <p:cNvSpPr>
              <a:spLocks noChangeArrowheads="1"/>
            </p:cNvSpPr>
            <p:nvPr/>
          </p:nvSpPr>
          <p:spPr bwMode="auto">
            <a:xfrm>
              <a:off x="1344" y="196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48" name="Oval 268"/>
            <p:cNvSpPr>
              <a:spLocks noChangeArrowheads="1"/>
            </p:cNvSpPr>
            <p:nvPr/>
          </p:nvSpPr>
          <p:spPr bwMode="auto">
            <a:xfrm>
              <a:off x="1104" y="1969"/>
              <a:ext cx="159" cy="16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49" name="Oval 269"/>
            <p:cNvSpPr>
              <a:spLocks noChangeArrowheads="1"/>
            </p:cNvSpPr>
            <p:nvPr/>
          </p:nvSpPr>
          <p:spPr bwMode="auto">
            <a:xfrm>
              <a:off x="864" y="196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50" name="Oval 270"/>
            <p:cNvSpPr>
              <a:spLocks noChangeArrowheads="1"/>
            </p:cNvSpPr>
            <p:nvPr/>
          </p:nvSpPr>
          <p:spPr bwMode="auto">
            <a:xfrm>
              <a:off x="624" y="196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51" name="Line 271"/>
            <p:cNvSpPr>
              <a:spLocks noChangeShapeType="1"/>
            </p:cNvSpPr>
            <p:nvPr/>
          </p:nvSpPr>
          <p:spPr bwMode="auto">
            <a:xfrm>
              <a:off x="784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2" name="Line 272"/>
            <p:cNvSpPr>
              <a:spLocks noChangeShapeType="1"/>
            </p:cNvSpPr>
            <p:nvPr/>
          </p:nvSpPr>
          <p:spPr bwMode="auto">
            <a:xfrm>
              <a:off x="1025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3" name="Line 273"/>
            <p:cNvSpPr>
              <a:spLocks noChangeShapeType="1"/>
            </p:cNvSpPr>
            <p:nvPr/>
          </p:nvSpPr>
          <p:spPr bwMode="auto">
            <a:xfrm>
              <a:off x="1264" y="205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4" name="Line 274"/>
            <p:cNvSpPr>
              <a:spLocks noChangeShapeType="1"/>
            </p:cNvSpPr>
            <p:nvPr/>
          </p:nvSpPr>
          <p:spPr bwMode="auto">
            <a:xfrm>
              <a:off x="1504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5" name="Line 275"/>
            <p:cNvSpPr>
              <a:spLocks noChangeShapeType="1"/>
            </p:cNvSpPr>
            <p:nvPr/>
          </p:nvSpPr>
          <p:spPr bwMode="auto">
            <a:xfrm>
              <a:off x="1744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6" name="Line 276"/>
            <p:cNvSpPr>
              <a:spLocks noChangeShapeType="1"/>
            </p:cNvSpPr>
            <p:nvPr/>
          </p:nvSpPr>
          <p:spPr bwMode="auto">
            <a:xfrm flipV="1">
              <a:off x="704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7" name="Line 277"/>
            <p:cNvSpPr>
              <a:spLocks noChangeShapeType="1"/>
            </p:cNvSpPr>
            <p:nvPr/>
          </p:nvSpPr>
          <p:spPr bwMode="auto">
            <a:xfrm flipV="1">
              <a:off x="944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8" name="Line 278"/>
            <p:cNvSpPr>
              <a:spLocks noChangeShapeType="1"/>
            </p:cNvSpPr>
            <p:nvPr/>
          </p:nvSpPr>
          <p:spPr bwMode="auto">
            <a:xfrm flipV="1">
              <a:off x="1183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59" name="Line 279"/>
            <p:cNvSpPr>
              <a:spLocks noChangeShapeType="1"/>
            </p:cNvSpPr>
            <p:nvPr/>
          </p:nvSpPr>
          <p:spPr bwMode="auto">
            <a:xfrm flipV="1">
              <a:off x="1423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60" name="Line 280"/>
            <p:cNvSpPr>
              <a:spLocks noChangeShapeType="1"/>
            </p:cNvSpPr>
            <p:nvPr/>
          </p:nvSpPr>
          <p:spPr bwMode="auto">
            <a:xfrm flipV="1">
              <a:off x="1664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61" name="Line 281"/>
            <p:cNvSpPr>
              <a:spLocks noChangeShapeType="1"/>
            </p:cNvSpPr>
            <p:nvPr/>
          </p:nvSpPr>
          <p:spPr bwMode="auto">
            <a:xfrm flipV="1">
              <a:off x="1903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62" name="Oval 282"/>
            <p:cNvSpPr>
              <a:spLocks noChangeArrowheads="1"/>
            </p:cNvSpPr>
            <p:nvPr/>
          </p:nvSpPr>
          <p:spPr bwMode="auto">
            <a:xfrm>
              <a:off x="1823" y="221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63" name="Oval 283"/>
            <p:cNvSpPr>
              <a:spLocks noChangeArrowheads="1"/>
            </p:cNvSpPr>
            <p:nvPr/>
          </p:nvSpPr>
          <p:spPr bwMode="auto">
            <a:xfrm>
              <a:off x="1583" y="221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64" name="Oval 284"/>
            <p:cNvSpPr>
              <a:spLocks noChangeArrowheads="1"/>
            </p:cNvSpPr>
            <p:nvPr/>
          </p:nvSpPr>
          <p:spPr bwMode="auto">
            <a:xfrm>
              <a:off x="1344" y="221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65" name="Oval 285"/>
            <p:cNvSpPr>
              <a:spLocks noChangeArrowheads="1"/>
            </p:cNvSpPr>
            <p:nvPr/>
          </p:nvSpPr>
          <p:spPr bwMode="auto">
            <a:xfrm>
              <a:off x="1104" y="221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66" name="Oval 286"/>
            <p:cNvSpPr>
              <a:spLocks noChangeArrowheads="1"/>
            </p:cNvSpPr>
            <p:nvPr/>
          </p:nvSpPr>
          <p:spPr bwMode="auto">
            <a:xfrm>
              <a:off x="864" y="221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67" name="Oval 287"/>
            <p:cNvSpPr>
              <a:spLocks noChangeArrowheads="1"/>
            </p:cNvSpPr>
            <p:nvPr/>
          </p:nvSpPr>
          <p:spPr bwMode="auto">
            <a:xfrm>
              <a:off x="624" y="221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68" name="Line 288"/>
            <p:cNvSpPr>
              <a:spLocks noChangeShapeType="1"/>
            </p:cNvSpPr>
            <p:nvPr/>
          </p:nvSpPr>
          <p:spPr bwMode="auto">
            <a:xfrm>
              <a:off x="784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69" name="Line 289"/>
            <p:cNvSpPr>
              <a:spLocks noChangeShapeType="1"/>
            </p:cNvSpPr>
            <p:nvPr/>
          </p:nvSpPr>
          <p:spPr bwMode="auto">
            <a:xfrm>
              <a:off x="1025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0" name="Line 290"/>
            <p:cNvSpPr>
              <a:spLocks noChangeShapeType="1"/>
            </p:cNvSpPr>
            <p:nvPr/>
          </p:nvSpPr>
          <p:spPr bwMode="auto">
            <a:xfrm>
              <a:off x="1264" y="229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1" name="Line 291"/>
            <p:cNvSpPr>
              <a:spLocks noChangeShapeType="1"/>
            </p:cNvSpPr>
            <p:nvPr/>
          </p:nvSpPr>
          <p:spPr bwMode="auto">
            <a:xfrm>
              <a:off x="1504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2" name="Line 292"/>
            <p:cNvSpPr>
              <a:spLocks noChangeShapeType="1"/>
            </p:cNvSpPr>
            <p:nvPr/>
          </p:nvSpPr>
          <p:spPr bwMode="auto">
            <a:xfrm>
              <a:off x="1744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3" name="Line 293"/>
            <p:cNvSpPr>
              <a:spLocks noChangeShapeType="1"/>
            </p:cNvSpPr>
            <p:nvPr/>
          </p:nvSpPr>
          <p:spPr bwMode="auto">
            <a:xfrm flipV="1">
              <a:off x="704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4" name="Line 294"/>
            <p:cNvSpPr>
              <a:spLocks noChangeShapeType="1"/>
            </p:cNvSpPr>
            <p:nvPr/>
          </p:nvSpPr>
          <p:spPr bwMode="auto">
            <a:xfrm flipV="1">
              <a:off x="944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5" name="Line 295"/>
            <p:cNvSpPr>
              <a:spLocks noChangeShapeType="1"/>
            </p:cNvSpPr>
            <p:nvPr/>
          </p:nvSpPr>
          <p:spPr bwMode="auto">
            <a:xfrm flipV="1">
              <a:off x="1183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6" name="Line 296"/>
            <p:cNvSpPr>
              <a:spLocks noChangeShapeType="1"/>
            </p:cNvSpPr>
            <p:nvPr/>
          </p:nvSpPr>
          <p:spPr bwMode="auto">
            <a:xfrm flipV="1">
              <a:off x="1423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7" name="Line 297"/>
            <p:cNvSpPr>
              <a:spLocks noChangeShapeType="1"/>
            </p:cNvSpPr>
            <p:nvPr/>
          </p:nvSpPr>
          <p:spPr bwMode="auto">
            <a:xfrm flipV="1">
              <a:off x="1664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8" name="Line 298"/>
            <p:cNvSpPr>
              <a:spLocks noChangeShapeType="1"/>
            </p:cNvSpPr>
            <p:nvPr/>
          </p:nvSpPr>
          <p:spPr bwMode="auto">
            <a:xfrm flipV="1">
              <a:off x="1903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79" name="Oval 299"/>
            <p:cNvSpPr>
              <a:spLocks noChangeArrowheads="1"/>
            </p:cNvSpPr>
            <p:nvPr/>
          </p:nvSpPr>
          <p:spPr bwMode="auto">
            <a:xfrm>
              <a:off x="1823" y="245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80" name="Oval 300"/>
            <p:cNvSpPr>
              <a:spLocks noChangeArrowheads="1"/>
            </p:cNvSpPr>
            <p:nvPr/>
          </p:nvSpPr>
          <p:spPr bwMode="auto">
            <a:xfrm>
              <a:off x="1583" y="245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81" name="Oval 301"/>
            <p:cNvSpPr>
              <a:spLocks noChangeArrowheads="1"/>
            </p:cNvSpPr>
            <p:nvPr/>
          </p:nvSpPr>
          <p:spPr bwMode="auto">
            <a:xfrm>
              <a:off x="1344" y="245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82" name="Oval 302"/>
            <p:cNvSpPr>
              <a:spLocks noChangeArrowheads="1"/>
            </p:cNvSpPr>
            <p:nvPr/>
          </p:nvSpPr>
          <p:spPr bwMode="auto">
            <a:xfrm>
              <a:off x="1104" y="245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83" name="Oval 303"/>
            <p:cNvSpPr>
              <a:spLocks noChangeArrowheads="1"/>
            </p:cNvSpPr>
            <p:nvPr/>
          </p:nvSpPr>
          <p:spPr bwMode="auto">
            <a:xfrm>
              <a:off x="864" y="245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84" name="Oval 304"/>
            <p:cNvSpPr>
              <a:spLocks noChangeArrowheads="1"/>
            </p:cNvSpPr>
            <p:nvPr/>
          </p:nvSpPr>
          <p:spPr bwMode="auto">
            <a:xfrm>
              <a:off x="624" y="245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385" name="Line 305"/>
            <p:cNvSpPr>
              <a:spLocks noChangeShapeType="1"/>
            </p:cNvSpPr>
            <p:nvPr/>
          </p:nvSpPr>
          <p:spPr bwMode="auto">
            <a:xfrm>
              <a:off x="784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86" name="Line 306"/>
            <p:cNvSpPr>
              <a:spLocks noChangeShapeType="1"/>
            </p:cNvSpPr>
            <p:nvPr/>
          </p:nvSpPr>
          <p:spPr bwMode="auto">
            <a:xfrm>
              <a:off x="1025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87" name="Line 307"/>
            <p:cNvSpPr>
              <a:spLocks noChangeShapeType="1"/>
            </p:cNvSpPr>
            <p:nvPr/>
          </p:nvSpPr>
          <p:spPr bwMode="auto">
            <a:xfrm>
              <a:off x="1264" y="253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88" name="Line 308"/>
            <p:cNvSpPr>
              <a:spLocks noChangeShapeType="1"/>
            </p:cNvSpPr>
            <p:nvPr/>
          </p:nvSpPr>
          <p:spPr bwMode="auto">
            <a:xfrm>
              <a:off x="1504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89" name="Line 309"/>
            <p:cNvSpPr>
              <a:spLocks noChangeShapeType="1"/>
            </p:cNvSpPr>
            <p:nvPr/>
          </p:nvSpPr>
          <p:spPr bwMode="auto">
            <a:xfrm>
              <a:off x="1744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90" name="Line 310"/>
            <p:cNvSpPr>
              <a:spLocks noChangeShapeType="1"/>
            </p:cNvSpPr>
            <p:nvPr/>
          </p:nvSpPr>
          <p:spPr bwMode="auto">
            <a:xfrm flipV="1">
              <a:off x="704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91" name="Line 311"/>
            <p:cNvSpPr>
              <a:spLocks noChangeShapeType="1"/>
            </p:cNvSpPr>
            <p:nvPr/>
          </p:nvSpPr>
          <p:spPr bwMode="auto">
            <a:xfrm flipV="1">
              <a:off x="944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92" name="Line 312"/>
            <p:cNvSpPr>
              <a:spLocks noChangeShapeType="1"/>
            </p:cNvSpPr>
            <p:nvPr/>
          </p:nvSpPr>
          <p:spPr bwMode="auto">
            <a:xfrm flipV="1">
              <a:off x="1183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93" name="Line 313"/>
            <p:cNvSpPr>
              <a:spLocks noChangeShapeType="1"/>
            </p:cNvSpPr>
            <p:nvPr/>
          </p:nvSpPr>
          <p:spPr bwMode="auto">
            <a:xfrm flipV="1">
              <a:off x="1423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94" name="Line 314"/>
            <p:cNvSpPr>
              <a:spLocks noChangeShapeType="1"/>
            </p:cNvSpPr>
            <p:nvPr/>
          </p:nvSpPr>
          <p:spPr bwMode="auto">
            <a:xfrm flipV="1">
              <a:off x="1664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395" name="Line 315"/>
            <p:cNvSpPr>
              <a:spLocks noChangeShapeType="1"/>
            </p:cNvSpPr>
            <p:nvPr/>
          </p:nvSpPr>
          <p:spPr bwMode="auto">
            <a:xfrm flipV="1">
              <a:off x="1903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246178" name="Group 98"/>
          <p:cNvGrpSpPr>
            <a:grpSpLocks/>
          </p:cNvGrpSpPr>
          <p:nvPr/>
        </p:nvGrpSpPr>
        <p:grpSpPr bwMode="auto">
          <a:xfrm>
            <a:off x="533400" y="3276600"/>
            <a:ext cx="2157413" cy="1781175"/>
            <a:chOff x="624" y="1488"/>
            <a:chExt cx="1359" cy="1122"/>
          </a:xfrm>
        </p:grpSpPr>
        <p:sp>
          <p:nvSpPr>
            <p:cNvPr id="3246098" name="Rectangle 18"/>
            <p:cNvSpPr>
              <a:spLocks noChangeArrowheads="1"/>
            </p:cNvSpPr>
            <p:nvPr/>
          </p:nvSpPr>
          <p:spPr bwMode="auto">
            <a:xfrm>
              <a:off x="816" y="1696"/>
              <a:ext cx="720" cy="720"/>
            </a:xfrm>
            <a:prstGeom prst="rect">
              <a:avLst/>
            </a:prstGeom>
            <a:solidFill>
              <a:srgbClr val="C0C0C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099" name="Oval 19"/>
            <p:cNvSpPr>
              <a:spLocks noChangeArrowheads="1"/>
            </p:cNvSpPr>
            <p:nvPr/>
          </p:nvSpPr>
          <p:spPr bwMode="auto">
            <a:xfrm>
              <a:off x="1823" y="1488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00" name="Oval 20"/>
            <p:cNvSpPr>
              <a:spLocks noChangeArrowheads="1"/>
            </p:cNvSpPr>
            <p:nvPr/>
          </p:nvSpPr>
          <p:spPr bwMode="auto">
            <a:xfrm>
              <a:off x="1583" y="1488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01" name="Oval 21"/>
            <p:cNvSpPr>
              <a:spLocks noChangeArrowheads="1"/>
            </p:cNvSpPr>
            <p:nvPr/>
          </p:nvSpPr>
          <p:spPr bwMode="auto">
            <a:xfrm>
              <a:off x="1344" y="1488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02" name="Oval 22"/>
            <p:cNvSpPr>
              <a:spLocks noChangeArrowheads="1"/>
            </p:cNvSpPr>
            <p:nvPr/>
          </p:nvSpPr>
          <p:spPr bwMode="auto">
            <a:xfrm>
              <a:off x="1104" y="1488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03" name="Oval 23"/>
            <p:cNvSpPr>
              <a:spLocks noChangeArrowheads="1"/>
            </p:cNvSpPr>
            <p:nvPr/>
          </p:nvSpPr>
          <p:spPr bwMode="auto">
            <a:xfrm>
              <a:off x="864" y="1488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04" name="Oval 24"/>
            <p:cNvSpPr>
              <a:spLocks noChangeArrowheads="1"/>
            </p:cNvSpPr>
            <p:nvPr/>
          </p:nvSpPr>
          <p:spPr bwMode="auto">
            <a:xfrm>
              <a:off x="624" y="1488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05" name="Line 25"/>
            <p:cNvSpPr>
              <a:spLocks noChangeShapeType="1"/>
            </p:cNvSpPr>
            <p:nvPr/>
          </p:nvSpPr>
          <p:spPr bwMode="auto">
            <a:xfrm>
              <a:off x="784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06" name="Line 26"/>
            <p:cNvSpPr>
              <a:spLocks noChangeShapeType="1"/>
            </p:cNvSpPr>
            <p:nvPr/>
          </p:nvSpPr>
          <p:spPr bwMode="auto">
            <a:xfrm>
              <a:off x="1025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07" name="Line 27"/>
            <p:cNvSpPr>
              <a:spLocks noChangeShapeType="1"/>
            </p:cNvSpPr>
            <p:nvPr/>
          </p:nvSpPr>
          <p:spPr bwMode="auto">
            <a:xfrm>
              <a:off x="1264" y="1568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08" name="Line 28"/>
            <p:cNvSpPr>
              <a:spLocks noChangeShapeType="1"/>
            </p:cNvSpPr>
            <p:nvPr/>
          </p:nvSpPr>
          <p:spPr bwMode="auto">
            <a:xfrm>
              <a:off x="1504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09" name="Line 29"/>
            <p:cNvSpPr>
              <a:spLocks noChangeShapeType="1"/>
            </p:cNvSpPr>
            <p:nvPr/>
          </p:nvSpPr>
          <p:spPr bwMode="auto">
            <a:xfrm>
              <a:off x="1744" y="1568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10" name="Oval 30"/>
            <p:cNvSpPr>
              <a:spLocks noChangeArrowheads="1"/>
            </p:cNvSpPr>
            <p:nvPr/>
          </p:nvSpPr>
          <p:spPr bwMode="auto">
            <a:xfrm>
              <a:off x="1823" y="172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11" name="Oval 31"/>
            <p:cNvSpPr>
              <a:spLocks noChangeArrowheads="1"/>
            </p:cNvSpPr>
            <p:nvPr/>
          </p:nvSpPr>
          <p:spPr bwMode="auto">
            <a:xfrm>
              <a:off x="1583" y="172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12" name="Oval 32"/>
            <p:cNvSpPr>
              <a:spLocks noChangeArrowheads="1"/>
            </p:cNvSpPr>
            <p:nvPr/>
          </p:nvSpPr>
          <p:spPr bwMode="auto">
            <a:xfrm>
              <a:off x="1344" y="172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13" name="Oval 33"/>
            <p:cNvSpPr>
              <a:spLocks noChangeArrowheads="1"/>
            </p:cNvSpPr>
            <p:nvPr/>
          </p:nvSpPr>
          <p:spPr bwMode="auto">
            <a:xfrm>
              <a:off x="1104" y="172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14" name="Oval 34"/>
            <p:cNvSpPr>
              <a:spLocks noChangeArrowheads="1"/>
            </p:cNvSpPr>
            <p:nvPr/>
          </p:nvSpPr>
          <p:spPr bwMode="auto">
            <a:xfrm>
              <a:off x="864" y="172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15" name="Oval 35"/>
            <p:cNvSpPr>
              <a:spLocks noChangeArrowheads="1"/>
            </p:cNvSpPr>
            <p:nvPr/>
          </p:nvSpPr>
          <p:spPr bwMode="auto">
            <a:xfrm>
              <a:off x="624" y="172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16" name="Line 36"/>
            <p:cNvSpPr>
              <a:spLocks noChangeShapeType="1"/>
            </p:cNvSpPr>
            <p:nvPr/>
          </p:nvSpPr>
          <p:spPr bwMode="auto">
            <a:xfrm>
              <a:off x="784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17" name="Line 37"/>
            <p:cNvSpPr>
              <a:spLocks noChangeShapeType="1"/>
            </p:cNvSpPr>
            <p:nvPr/>
          </p:nvSpPr>
          <p:spPr bwMode="auto">
            <a:xfrm>
              <a:off x="1025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18" name="Line 38"/>
            <p:cNvSpPr>
              <a:spLocks noChangeShapeType="1"/>
            </p:cNvSpPr>
            <p:nvPr/>
          </p:nvSpPr>
          <p:spPr bwMode="auto">
            <a:xfrm>
              <a:off x="1264" y="181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19" name="Line 39"/>
            <p:cNvSpPr>
              <a:spLocks noChangeShapeType="1"/>
            </p:cNvSpPr>
            <p:nvPr/>
          </p:nvSpPr>
          <p:spPr bwMode="auto">
            <a:xfrm>
              <a:off x="1504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0" name="Line 40"/>
            <p:cNvSpPr>
              <a:spLocks noChangeShapeType="1"/>
            </p:cNvSpPr>
            <p:nvPr/>
          </p:nvSpPr>
          <p:spPr bwMode="auto">
            <a:xfrm>
              <a:off x="1744" y="181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1" name="Line 41"/>
            <p:cNvSpPr>
              <a:spLocks noChangeShapeType="1"/>
            </p:cNvSpPr>
            <p:nvPr/>
          </p:nvSpPr>
          <p:spPr bwMode="auto">
            <a:xfrm flipV="1">
              <a:off x="704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2" name="Line 42"/>
            <p:cNvSpPr>
              <a:spLocks noChangeShapeType="1"/>
            </p:cNvSpPr>
            <p:nvPr/>
          </p:nvSpPr>
          <p:spPr bwMode="auto">
            <a:xfrm flipV="1">
              <a:off x="944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3" name="Line 43"/>
            <p:cNvSpPr>
              <a:spLocks noChangeShapeType="1"/>
            </p:cNvSpPr>
            <p:nvPr/>
          </p:nvSpPr>
          <p:spPr bwMode="auto">
            <a:xfrm flipV="1">
              <a:off x="1183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4" name="Line 44"/>
            <p:cNvSpPr>
              <a:spLocks noChangeShapeType="1"/>
            </p:cNvSpPr>
            <p:nvPr/>
          </p:nvSpPr>
          <p:spPr bwMode="auto">
            <a:xfrm flipV="1">
              <a:off x="1423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5" name="Line 45"/>
            <p:cNvSpPr>
              <a:spLocks noChangeShapeType="1"/>
            </p:cNvSpPr>
            <p:nvPr/>
          </p:nvSpPr>
          <p:spPr bwMode="auto">
            <a:xfrm flipV="1">
              <a:off x="1664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6" name="Line 46"/>
            <p:cNvSpPr>
              <a:spLocks noChangeShapeType="1"/>
            </p:cNvSpPr>
            <p:nvPr/>
          </p:nvSpPr>
          <p:spPr bwMode="auto">
            <a:xfrm flipV="1">
              <a:off x="1903" y="1649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27" name="Oval 47"/>
            <p:cNvSpPr>
              <a:spLocks noChangeArrowheads="1"/>
            </p:cNvSpPr>
            <p:nvPr/>
          </p:nvSpPr>
          <p:spPr bwMode="auto">
            <a:xfrm>
              <a:off x="1823" y="196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28" name="Oval 48"/>
            <p:cNvSpPr>
              <a:spLocks noChangeArrowheads="1"/>
            </p:cNvSpPr>
            <p:nvPr/>
          </p:nvSpPr>
          <p:spPr bwMode="auto">
            <a:xfrm>
              <a:off x="1583" y="196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29" name="Oval 49"/>
            <p:cNvSpPr>
              <a:spLocks noChangeArrowheads="1"/>
            </p:cNvSpPr>
            <p:nvPr/>
          </p:nvSpPr>
          <p:spPr bwMode="auto">
            <a:xfrm>
              <a:off x="1344" y="196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30" name="Oval 50"/>
            <p:cNvSpPr>
              <a:spLocks noChangeArrowheads="1"/>
            </p:cNvSpPr>
            <p:nvPr/>
          </p:nvSpPr>
          <p:spPr bwMode="auto">
            <a:xfrm>
              <a:off x="1104" y="1969"/>
              <a:ext cx="159" cy="16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31" name="Oval 51"/>
            <p:cNvSpPr>
              <a:spLocks noChangeArrowheads="1"/>
            </p:cNvSpPr>
            <p:nvPr/>
          </p:nvSpPr>
          <p:spPr bwMode="auto">
            <a:xfrm>
              <a:off x="864" y="1969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32" name="Oval 52"/>
            <p:cNvSpPr>
              <a:spLocks noChangeArrowheads="1"/>
            </p:cNvSpPr>
            <p:nvPr/>
          </p:nvSpPr>
          <p:spPr bwMode="auto">
            <a:xfrm>
              <a:off x="624" y="1969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33" name="Line 53"/>
            <p:cNvSpPr>
              <a:spLocks noChangeShapeType="1"/>
            </p:cNvSpPr>
            <p:nvPr/>
          </p:nvSpPr>
          <p:spPr bwMode="auto">
            <a:xfrm>
              <a:off x="784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34" name="Line 54"/>
            <p:cNvSpPr>
              <a:spLocks noChangeShapeType="1"/>
            </p:cNvSpPr>
            <p:nvPr/>
          </p:nvSpPr>
          <p:spPr bwMode="auto">
            <a:xfrm>
              <a:off x="1025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35" name="Line 55"/>
            <p:cNvSpPr>
              <a:spLocks noChangeShapeType="1"/>
            </p:cNvSpPr>
            <p:nvPr/>
          </p:nvSpPr>
          <p:spPr bwMode="auto">
            <a:xfrm>
              <a:off x="1264" y="205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36" name="Line 56"/>
            <p:cNvSpPr>
              <a:spLocks noChangeShapeType="1"/>
            </p:cNvSpPr>
            <p:nvPr/>
          </p:nvSpPr>
          <p:spPr bwMode="auto">
            <a:xfrm>
              <a:off x="1504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37" name="Line 57"/>
            <p:cNvSpPr>
              <a:spLocks noChangeShapeType="1"/>
            </p:cNvSpPr>
            <p:nvPr/>
          </p:nvSpPr>
          <p:spPr bwMode="auto">
            <a:xfrm>
              <a:off x="1744" y="205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38" name="Line 58"/>
            <p:cNvSpPr>
              <a:spLocks noChangeShapeType="1"/>
            </p:cNvSpPr>
            <p:nvPr/>
          </p:nvSpPr>
          <p:spPr bwMode="auto">
            <a:xfrm flipV="1">
              <a:off x="704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39" name="Line 59"/>
            <p:cNvSpPr>
              <a:spLocks noChangeShapeType="1"/>
            </p:cNvSpPr>
            <p:nvPr/>
          </p:nvSpPr>
          <p:spPr bwMode="auto">
            <a:xfrm flipV="1">
              <a:off x="944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40" name="Line 60"/>
            <p:cNvSpPr>
              <a:spLocks noChangeShapeType="1"/>
            </p:cNvSpPr>
            <p:nvPr/>
          </p:nvSpPr>
          <p:spPr bwMode="auto">
            <a:xfrm flipV="1">
              <a:off x="1183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41" name="Line 61"/>
            <p:cNvSpPr>
              <a:spLocks noChangeShapeType="1"/>
            </p:cNvSpPr>
            <p:nvPr/>
          </p:nvSpPr>
          <p:spPr bwMode="auto">
            <a:xfrm flipV="1">
              <a:off x="1423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42" name="Line 62"/>
            <p:cNvSpPr>
              <a:spLocks noChangeShapeType="1"/>
            </p:cNvSpPr>
            <p:nvPr/>
          </p:nvSpPr>
          <p:spPr bwMode="auto">
            <a:xfrm flipV="1">
              <a:off x="1664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43" name="Line 63"/>
            <p:cNvSpPr>
              <a:spLocks noChangeShapeType="1"/>
            </p:cNvSpPr>
            <p:nvPr/>
          </p:nvSpPr>
          <p:spPr bwMode="auto">
            <a:xfrm flipV="1">
              <a:off x="1903" y="188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44" name="Oval 64"/>
            <p:cNvSpPr>
              <a:spLocks noChangeArrowheads="1"/>
            </p:cNvSpPr>
            <p:nvPr/>
          </p:nvSpPr>
          <p:spPr bwMode="auto">
            <a:xfrm>
              <a:off x="1823" y="221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45" name="Oval 65"/>
            <p:cNvSpPr>
              <a:spLocks noChangeArrowheads="1"/>
            </p:cNvSpPr>
            <p:nvPr/>
          </p:nvSpPr>
          <p:spPr bwMode="auto">
            <a:xfrm>
              <a:off x="1583" y="221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46" name="Oval 66"/>
            <p:cNvSpPr>
              <a:spLocks noChangeArrowheads="1"/>
            </p:cNvSpPr>
            <p:nvPr/>
          </p:nvSpPr>
          <p:spPr bwMode="auto">
            <a:xfrm>
              <a:off x="1344" y="221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47" name="Oval 67"/>
            <p:cNvSpPr>
              <a:spLocks noChangeArrowheads="1"/>
            </p:cNvSpPr>
            <p:nvPr/>
          </p:nvSpPr>
          <p:spPr bwMode="auto">
            <a:xfrm>
              <a:off x="1104" y="221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48" name="Oval 68"/>
            <p:cNvSpPr>
              <a:spLocks noChangeArrowheads="1"/>
            </p:cNvSpPr>
            <p:nvPr/>
          </p:nvSpPr>
          <p:spPr bwMode="auto">
            <a:xfrm>
              <a:off x="864" y="221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49" name="Oval 69"/>
            <p:cNvSpPr>
              <a:spLocks noChangeArrowheads="1"/>
            </p:cNvSpPr>
            <p:nvPr/>
          </p:nvSpPr>
          <p:spPr bwMode="auto">
            <a:xfrm>
              <a:off x="624" y="221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50" name="Line 70"/>
            <p:cNvSpPr>
              <a:spLocks noChangeShapeType="1"/>
            </p:cNvSpPr>
            <p:nvPr/>
          </p:nvSpPr>
          <p:spPr bwMode="auto">
            <a:xfrm>
              <a:off x="784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1" name="Line 71"/>
            <p:cNvSpPr>
              <a:spLocks noChangeShapeType="1"/>
            </p:cNvSpPr>
            <p:nvPr/>
          </p:nvSpPr>
          <p:spPr bwMode="auto">
            <a:xfrm>
              <a:off x="1025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2" name="Line 72"/>
            <p:cNvSpPr>
              <a:spLocks noChangeShapeType="1"/>
            </p:cNvSpPr>
            <p:nvPr/>
          </p:nvSpPr>
          <p:spPr bwMode="auto">
            <a:xfrm>
              <a:off x="1264" y="229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3" name="Line 73"/>
            <p:cNvSpPr>
              <a:spLocks noChangeShapeType="1"/>
            </p:cNvSpPr>
            <p:nvPr/>
          </p:nvSpPr>
          <p:spPr bwMode="auto">
            <a:xfrm>
              <a:off x="1504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4" name="Line 74"/>
            <p:cNvSpPr>
              <a:spLocks noChangeShapeType="1"/>
            </p:cNvSpPr>
            <p:nvPr/>
          </p:nvSpPr>
          <p:spPr bwMode="auto">
            <a:xfrm>
              <a:off x="1744" y="229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5" name="Line 75"/>
            <p:cNvSpPr>
              <a:spLocks noChangeShapeType="1"/>
            </p:cNvSpPr>
            <p:nvPr/>
          </p:nvSpPr>
          <p:spPr bwMode="auto">
            <a:xfrm flipV="1">
              <a:off x="704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6" name="Line 76"/>
            <p:cNvSpPr>
              <a:spLocks noChangeShapeType="1"/>
            </p:cNvSpPr>
            <p:nvPr/>
          </p:nvSpPr>
          <p:spPr bwMode="auto">
            <a:xfrm flipV="1">
              <a:off x="944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7" name="Line 77"/>
            <p:cNvSpPr>
              <a:spLocks noChangeShapeType="1"/>
            </p:cNvSpPr>
            <p:nvPr/>
          </p:nvSpPr>
          <p:spPr bwMode="auto">
            <a:xfrm flipV="1">
              <a:off x="1183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8" name="Line 78"/>
            <p:cNvSpPr>
              <a:spLocks noChangeShapeType="1"/>
            </p:cNvSpPr>
            <p:nvPr/>
          </p:nvSpPr>
          <p:spPr bwMode="auto">
            <a:xfrm flipV="1">
              <a:off x="1423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59" name="Line 79"/>
            <p:cNvSpPr>
              <a:spLocks noChangeShapeType="1"/>
            </p:cNvSpPr>
            <p:nvPr/>
          </p:nvSpPr>
          <p:spPr bwMode="auto">
            <a:xfrm flipV="1">
              <a:off x="1664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60" name="Line 80"/>
            <p:cNvSpPr>
              <a:spLocks noChangeShapeType="1"/>
            </p:cNvSpPr>
            <p:nvPr/>
          </p:nvSpPr>
          <p:spPr bwMode="auto">
            <a:xfrm flipV="1">
              <a:off x="1903" y="2129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61" name="Oval 81"/>
            <p:cNvSpPr>
              <a:spLocks noChangeArrowheads="1"/>
            </p:cNvSpPr>
            <p:nvPr/>
          </p:nvSpPr>
          <p:spPr bwMode="auto">
            <a:xfrm>
              <a:off x="1823" y="245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62" name="Oval 82"/>
            <p:cNvSpPr>
              <a:spLocks noChangeArrowheads="1"/>
            </p:cNvSpPr>
            <p:nvPr/>
          </p:nvSpPr>
          <p:spPr bwMode="auto">
            <a:xfrm>
              <a:off x="1583" y="245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63" name="Oval 83"/>
            <p:cNvSpPr>
              <a:spLocks noChangeArrowheads="1"/>
            </p:cNvSpPr>
            <p:nvPr/>
          </p:nvSpPr>
          <p:spPr bwMode="auto">
            <a:xfrm>
              <a:off x="1344" y="245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64" name="Oval 84"/>
            <p:cNvSpPr>
              <a:spLocks noChangeArrowheads="1"/>
            </p:cNvSpPr>
            <p:nvPr/>
          </p:nvSpPr>
          <p:spPr bwMode="auto">
            <a:xfrm>
              <a:off x="1104" y="245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65" name="Oval 85"/>
            <p:cNvSpPr>
              <a:spLocks noChangeArrowheads="1"/>
            </p:cNvSpPr>
            <p:nvPr/>
          </p:nvSpPr>
          <p:spPr bwMode="auto">
            <a:xfrm>
              <a:off x="864" y="245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66" name="Oval 86"/>
            <p:cNvSpPr>
              <a:spLocks noChangeArrowheads="1"/>
            </p:cNvSpPr>
            <p:nvPr/>
          </p:nvSpPr>
          <p:spPr bwMode="auto">
            <a:xfrm>
              <a:off x="624" y="245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167" name="Line 87"/>
            <p:cNvSpPr>
              <a:spLocks noChangeShapeType="1"/>
            </p:cNvSpPr>
            <p:nvPr/>
          </p:nvSpPr>
          <p:spPr bwMode="auto">
            <a:xfrm>
              <a:off x="784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68" name="Line 88"/>
            <p:cNvSpPr>
              <a:spLocks noChangeShapeType="1"/>
            </p:cNvSpPr>
            <p:nvPr/>
          </p:nvSpPr>
          <p:spPr bwMode="auto">
            <a:xfrm>
              <a:off x="1025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69" name="Line 89"/>
            <p:cNvSpPr>
              <a:spLocks noChangeShapeType="1"/>
            </p:cNvSpPr>
            <p:nvPr/>
          </p:nvSpPr>
          <p:spPr bwMode="auto">
            <a:xfrm>
              <a:off x="1264" y="2530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0" name="Line 90"/>
            <p:cNvSpPr>
              <a:spLocks noChangeShapeType="1"/>
            </p:cNvSpPr>
            <p:nvPr/>
          </p:nvSpPr>
          <p:spPr bwMode="auto">
            <a:xfrm>
              <a:off x="1504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1" name="Line 91"/>
            <p:cNvSpPr>
              <a:spLocks noChangeShapeType="1"/>
            </p:cNvSpPr>
            <p:nvPr/>
          </p:nvSpPr>
          <p:spPr bwMode="auto">
            <a:xfrm>
              <a:off x="1744" y="2530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2" name="Line 92"/>
            <p:cNvSpPr>
              <a:spLocks noChangeShapeType="1"/>
            </p:cNvSpPr>
            <p:nvPr/>
          </p:nvSpPr>
          <p:spPr bwMode="auto">
            <a:xfrm flipV="1">
              <a:off x="704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3" name="Line 93"/>
            <p:cNvSpPr>
              <a:spLocks noChangeShapeType="1"/>
            </p:cNvSpPr>
            <p:nvPr/>
          </p:nvSpPr>
          <p:spPr bwMode="auto">
            <a:xfrm flipV="1">
              <a:off x="944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4" name="Line 94"/>
            <p:cNvSpPr>
              <a:spLocks noChangeShapeType="1"/>
            </p:cNvSpPr>
            <p:nvPr/>
          </p:nvSpPr>
          <p:spPr bwMode="auto">
            <a:xfrm flipV="1">
              <a:off x="1183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5" name="Line 95"/>
            <p:cNvSpPr>
              <a:spLocks noChangeShapeType="1"/>
            </p:cNvSpPr>
            <p:nvPr/>
          </p:nvSpPr>
          <p:spPr bwMode="auto">
            <a:xfrm flipV="1">
              <a:off x="1423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6" name="Line 96"/>
            <p:cNvSpPr>
              <a:spLocks noChangeShapeType="1"/>
            </p:cNvSpPr>
            <p:nvPr/>
          </p:nvSpPr>
          <p:spPr bwMode="auto">
            <a:xfrm flipV="1">
              <a:off x="1664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177" name="Line 97"/>
            <p:cNvSpPr>
              <a:spLocks noChangeShapeType="1"/>
            </p:cNvSpPr>
            <p:nvPr/>
          </p:nvSpPr>
          <p:spPr bwMode="auto">
            <a:xfrm flipV="1">
              <a:off x="1903" y="2370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246184" name="Oval 104"/>
          <p:cNvSpPr>
            <a:spLocks noChangeArrowheads="1"/>
          </p:cNvSpPr>
          <p:nvPr/>
        </p:nvSpPr>
        <p:spPr bwMode="auto">
          <a:xfrm>
            <a:off x="3503613" y="5257800"/>
            <a:ext cx="254000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85" name="Oval 105"/>
          <p:cNvSpPr>
            <a:spLocks noChangeArrowheads="1"/>
          </p:cNvSpPr>
          <p:nvPr/>
        </p:nvSpPr>
        <p:spPr bwMode="auto">
          <a:xfrm>
            <a:off x="3124200" y="5257800"/>
            <a:ext cx="252413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86" name="Oval 106"/>
          <p:cNvSpPr>
            <a:spLocks noChangeArrowheads="1"/>
          </p:cNvSpPr>
          <p:nvPr/>
        </p:nvSpPr>
        <p:spPr bwMode="auto">
          <a:xfrm>
            <a:off x="2743200" y="5257800"/>
            <a:ext cx="252413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87" name="Oval 107"/>
          <p:cNvSpPr>
            <a:spLocks noChangeArrowheads="1"/>
          </p:cNvSpPr>
          <p:nvPr/>
        </p:nvSpPr>
        <p:spPr bwMode="auto">
          <a:xfrm>
            <a:off x="2362200" y="5257800"/>
            <a:ext cx="254000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88" name="Line 108"/>
          <p:cNvSpPr>
            <a:spLocks noChangeShapeType="1"/>
          </p:cNvSpPr>
          <p:nvPr/>
        </p:nvSpPr>
        <p:spPr bwMode="auto">
          <a:xfrm>
            <a:off x="2617788" y="5386388"/>
            <a:ext cx="125412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189" name="Line 109"/>
          <p:cNvSpPr>
            <a:spLocks noChangeShapeType="1"/>
          </p:cNvSpPr>
          <p:nvPr/>
        </p:nvSpPr>
        <p:spPr bwMode="auto">
          <a:xfrm>
            <a:off x="2997200" y="5386388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190" name="Line 110"/>
          <p:cNvSpPr>
            <a:spLocks noChangeShapeType="1"/>
          </p:cNvSpPr>
          <p:nvPr/>
        </p:nvSpPr>
        <p:spPr bwMode="auto">
          <a:xfrm>
            <a:off x="3378200" y="5386388"/>
            <a:ext cx="125413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193" name="Oval 113"/>
          <p:cNvSpPr>
            <a:spLocks noChangeArrowheads="1"/>
          </p:cNvSpPr>
          <p:nvPr/>
        </p:nvSpPr>
        <p:spPr bwMode="auto">
          <a:xfrm>
            <a:off x="3503613" y="5638800"/>
            <a:ext cx="254000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94" name="Oval 114"/>
          <p:cNvSpPr>
            <a:spLocks noChangeArrowheads="1"/>
          </p:cNvSpPr>
          <p:nvPr/>
        </p:nvSpPr>
        <p:spPr bwMode="auto">
          <a:xfrm>
            <a:off x="3124200" y="5638800"/>
            <a:ext cx="252413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95" name="Oval 115"/>
          <p:cNvSpPr>
            <a:spLocks noChangeArrowheads="1"/>
          </p:cNvSpPr>
          <p:nvPr/>
        </p:nvSpPr>
        <p:spPr bwMode="auto">
          <a:xfrm>
            <a:off x="2743200" y="5638800"/>
            <a:ext cx="252413" cy="254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96" name="Oval 116"/>
          <p:cNvSpPr>
            <a:spLocks noChangeArrowheads="1"/>
          </p:cNvSpPr>
          <p:nvPr/>
        </p:nvSpPr>
        <p:spPr bwMode="auto">
          <a:xfrm>
            <a:off x="2362200" y="5638800"/>
            <a:ext cx="254000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197" name="Line 117"/>
          <p:cNvSpPr>
            <a:spLocks noChangeShapeType="1"/>
          </p:cNvSpPr>
          <p:nvPr/>
        </p:nvSpPr>
        <p:spPr bwMode="auto">
          <a:xfrm>
            <a:off x="2617788" y="5767388"/>
            <a:ext cx="125412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198" name="Line 118"/>
          <p:cNvSpPr>
            <a:spLocks noChangeShapeType="1"/>
          </p:cNvSpPr>
          <p:nvPr/>
        </p:nvSpPr>
        <p:spPr bwMode="auto">
          <a:xfrm>
            <a:off x="2997200" y="5767388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199" name="Line 119"/>
          <p:cNvSpPr>
            <a:spLocks noChangeShapeType="1"/>
          </p:cNvSpPr>
          <p:nvPr/>
        </p:nvSpPr>
        <p:spPr bwMode="auto">
          <a:xfrm>
            <a:off x="3378200" y="5767388"/>
            <a:ext cx="125413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01" name="Line 121"/>
          <p:cNvSpPr>
            <a:spLocks noChangeShapeType="1"/>
          </p:cNvSpPr>
          <p:nvPr/>
        </p:nvSpPr>
        <p:spPr bwMode="auto">
          <a:xfrm flipV="1">
            <a:off x="2489200" y="5511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02" name="Line 122"/>
          <p:cNvSpPr>
            <a:spLocks noChangeShapeType="1"/>
          </p:cNvSpPr>
          <p:nvPr/>
        </p:nvSpPr>
        <p:spPr bwMode="auto">
          <a:xfrm flipV="1">
            <a:off x="2868613" y="5511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03" name="Line 123"/>
          <p:cNvSpPr>
            <a:spLocks noChangeShapeType="1"/>
          </p:cNvSpPr>
          <p:nvPr/>
        </p:nvSpPr>
        <p:spPr bwMode="auto">
          <a:xfrm flipV="1">
            <a:off x="3249613" y="5511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04" name="Line 124"/>
          <p:cNvSpPr>
            <a:spLocks noChangeShapeType="1"/>
          </p:cNvSpPr>
          <p:nvPr/>
        </p:nvSpPr>
        <p:spPr bwMode="auto">
          <a:xfrm flipV="1">
            <a:off x="3632200" y="5511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07" name="Oval 127"/>
          <p:cNvSpPr>
            <a:spLocks noChangeArrowheads="1"/>
          </p:cNvSpPr>
          <p:nvPr/>
        </p:nvSpPr>
        <p:spPr bwMode="auto">
          <a:xfrm>
            <a:off x="3503613" y="6021388"/>
            <a:ext cx="254000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208" name="Oval 128"/>
          <p:cNvSpPr>
            <a:spLocks noChangeArrowheads="1"/>
          </p:cNvSpPr>
          <p:nvPr/>
        </p:nvSpPr>
        <p:spPr bwMode="auto">
          <a:xfrm>
            <a:off x="3124200" y="6021388"/>
            <a:ext cx="252413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209" name="Oval 129"/>
          <p:cNvSpPr>
            <a:spLocks noChangeArrowheads="1"/>
          </p:cNvSpPr>
          <p:nvPr/>
        </p:nvSpPr>
        <p:spPr bwMode="auto">
          <a:xfrm>
            <a:off x="2743200" y="6021388"/>
            <a:ext cx="252413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210" name="Oval 130"/>
          <p:cNvSpPr>
            <a:spLocks noChangeArrowheads="1"/>
          </p:cNvSpPr>
          <p:nvPr/>
        </p:nvSpPr>
        <p:spPr bwMode="auto">
          <a:xfrm>
            <a:off x="2362200" y="6021388"/>
            <a:ext cx="254000" cy="25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46211" name="Line 131"/>
          <p:cNvSpPr>
            <a:spLocks noChangeShapeType="1"/>
          </p:cNvSpPr>
          <p:nvPr/>
        </p:nvSpPr>
        <p:spPr bwMode="auto">
          <a:xfrm>
            <a:off x="2617788" y="6148388"/>
            <a:ext cx="125412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12" name="Line 132"/>
          <p:cNvSpPr>
            <a:spLocks noChangeShapeType="1"/>
          </p:cNvSpPr>
          <p:nvPr/>
        </p:nvSpPr>
        <p:spPr bwMode="auto">
          <a:xfrm>
            <a:off x="2997200" y="6148388"/>
            <a:ext cx="127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13" name="Line 133"/>
          <p:cNvSpPr>
            <a:spLocks noChangeShapeType="1"/>
          </p:cNvSpPr>
          <p:nvPr/>
        </p:nvSpPr>
        <p:spPr bwMode="auto">
          <a:xfrm>
            <a:off x="3378200" y="6148388"/>
            <a:ext cx="125413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15" name="Line 135"/>
          <p:cNvSpPr>
            <a:spLocks noChangeShapeType="1"/>
          </p:cNvSpPr>
          <p:nvPr/>
        </p:nvSpPr>
        <p:spPr bwMode="auto">
          <a:xfrm flipV="1">
            <a:off x="2489200" y="5892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16" name="Line 136"/>
          <p:cNvSpPr>
            <a:spLocks noChangeShapeType="1"/>
          </p:cNvSpPr>
          <p:nvPr/>
        </p:nvSpPr>
        <p:spPr bwMode="auto">
          <a:xfrm flipV="1">
            <a:off x="2868613" y="5892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17" name="Line 137"/>
          <p:cNvSpPr>
            <a:spLocks noChangeShapeType="1"/>
          </p:cNvSpPr>
          <p:nvPr/>
        </p:nvSpPr>
        <p:spPr bwMode="auto">
          <a:xfrm flipV="1">
            <a:off x="3249613" y="5892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218" name="Line 138"/>
          <p:cNvSpPr>
            <a:spLocks noChangeShapeType="1"/>
          </p:cNvSpPr>
          <p:nvPr/>
        </p:nvSpPr>
        <p:spPr bwMode="auto">
          <a:xfrm flipV="1">
            <a:off x="3632200" y="5892800"/>
            <a:ext cx="0" cy="127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46179" name="Line 99"/>
          <p:cNvSpPr>
            <a:spLocks noChangeShapeType="1"/>
          </p:cNvSpPr>
          <p:nvPr/>
        </p:nvSpPr>
        <p:spPr bwMode="auto">
          <a:xfrm>
            <a:off x="1066800" y="3810000"/>
            <a:ext cx="1676400" cy="18288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180" name="Line 100"/>
          <p:cNvSpPr>
            <a:spLocks noChangeShapeType="1"/>
          </p:cNvSpPr>
          <p:nvPr/>
        </p:nvSpPr>
        <p:spPr bwMode="auto">
          <a:xfrm>
            <a:off x="1422400" y="3784600"/>
            <a:ext cx="1397000" cy="19304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181" name="Line 101"/>
          <p:cNvSpPr>
            <a:spLocks noChangeShapeType="1"/>
          </p:cNvSpPr>
          <p:nvPr/>
        </p:nvSpPr>
        <p:spPr bwMode="auto">
          <a:xfrm>
            <a:off x="1803400" y="3810000"/>
            <a:ext cx="1016000" cy="19050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235" name="Line 155"/>
          <p:cNvSpPr>
            <a:spLocks noChangeShapeType="1"/>
          </p:cNvSpPr>
          <p:nvPr/>
        </p:nvSpPr>
        <p:spPr bwMode="auto">
          <a:xfrm>
            <a:off x="1054100" y="4572000"/>
            <a:ext cx="1765300" cy="11430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236" name="Line 156"/>
          <p:cNvSpPr>
            <a:spLocks noChangeShapeType="1"/>
          </p:cNvSpPr>
          <p:nvPr/>
        </p:nvSpPr>
        <p:spPr bwMode="auto">
          <a:xfrm>
            <a:off x="1409700" y="4546600"/>
            <a:ext cx="1409700" cy="11684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237" name="Line 157"/>
          <p:cNvSpPr>
            <a:spLocks noChangeShapeType="1"/>
          </p:cNvSpPr>
          <p:nvPr/>
        </p:nvSpPr>
        <p:spPr bwMode="auto">
          <a:xfrm>
            <a:off x="1790700" y="4572000"/>
            <a:ext cx="1028700" cy="11430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238" name="Line 158"/>
          <p:cNvSpPr>
            <a:spLocks noChangeShapeType="1"/>
          </p:cNvSpPr>
          <p:nvPr/>
        </p:nvSpPr>
        <p:spPr bwMode="auto">
          <a:xfrm>
            <a:off x="1066800" y="4191000"/>
            <a:ext cx="1676400" cy="14478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239" name="Line 159"/>
          <p:cNvSpPr>
            <a:spLocks noChangeShapeType="1"/>
          </p:cNvSpPr>
          <p:nvPr/>
        </p:nvSpPr>
        <p:spPr bwMode="auto">
          <a:xfrm>
            <a:off x="1422400" y="4165600"/>
            <a:ext cx="1397000" cy="15494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240" name="Line 160"/>
          <p:cNvSpPr>
            <a:spLocks noChangeShapeType="1"/>
          </p:cNvSpPr>
          <p:nvPr/>
        </p:nvSpPr>
        <p:spPr bwMode="auto">
          <a:xfrm>
            <a:off x="1803400" y="4191000"/>
            <a:ext cx="1016000" cy="15240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46262" name="Group 182"/>
          <p:cNvGrpSpPr>
            <a:grpSpLocks/>
          </p:cNvGrpSpPr>
          <p:nvPr/>
        </p:nvGrpSpPr>
        <p:grpSpPr bwMode="auto">
          <a:xfrm>
            <a:off x="6705600" y="3352800"/>
            <a:ext cx="1014413" cy="1017588"/>
            <a:chOff x="769" y="2495"/>
            <a:chExt cx="639" cy="641"/>
          </a:xfrm>
        </p:grpSpPr>
        <p:sp>
          <p:nvSpPr>
            <p:cNvPr id="3246241" name="Oval 161"/>
            <p:cNvSpPr>
              <a:spLocks noChangeArrowheads="1"/>
            </p:cNvSpPr>
            <p:nvPr/>
          </p:nvSpPr>
          <p:spPr bwMode="auto">
            <a:xfrm>
              <a:off x="1248" y="2495"/>
              <a:ext cx="160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000">
                  <a:solidFill>
                    <a:schemeClr val="bg1"/>
                  </a:solidFill>
                </a:rPr>
                <a:t>w13</a:t>
              </a:r>
            </a:p>
          </p:txBody>
        </p:sp>
        <p:sp>
          <p:nvSpPr>
            <p:cNvPr id="3246242" name="Oval 162"/>
            <p:cNvSpPr>
              <a:spLocks noChangeArrowheads="1"/>
            </p:cNvSpPr>
            <p:nvPr/>
          </p:nvSpPr>
          <p:spPr bwMode="auto">
            <a:xfrm>
              <a:off x="1008" y="2495"/>
              <a:ext cx="160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900">
                  <a:solidFill>
                    <a:schemeClr val="bg1"/>
                  </a:solidFill>
                </a:rPr>
                <a:t>w12</a:t>
              </a:r>
            </a:p>
          </p:txBody>
        </p:sp>
        <p:sp>
          <p:nvSpPr>
            <p:cNvPr id="3246243" name="Oval 163"/>
            <p:cNvSpPr>
              <a:spLocks noChangeArrowheads="1"/>
            </p:cNvSpPr>
            <p:nvPr/>
          </p:nvSpPr>
          <p:spPr bwMode="auto">
            <a:xfrm>
              <a:off x="769" y="2495"/>
              <a:ext cx="159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900">
                  <a:solidFill>
                    <a:schemeClr val="bg1"/>
                  </a:solidFill>
                </a:rPr>
                <a:t>w11</a:t>
              </a:r>
            </a:p>
          </p:txBody>
        </p:sp>
        <p:sp>
          <p:nvSpPr>
            <p:cNvPr id="3246244" name="Line 164"/>
            <p:cNvSpPr>
              <a:spLocks noChangeShapeType="1"/>
            </p:cNvSpPr>
            <p:nvPr/>
          </p:nvSpPr>
          <p:spPr bwMode="auto">
            <a:xfrm>
              <a:off x="929" y="2576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45" name="Line 165"/>
            <p:cNvSpPr>
              <a:spLocks noChangeShapeType="1"/>
            </p:cNvSpPr>
            <p:nvPr/>
          </p:nvSpPr>
          <p:spPr bwMode="auto">
            <a:xfrm>
              <a:off x="1169" y="2576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46" name="Oval 166"/>
            <p:cNvSpPr>
              <a:spLocks noChangeArrowheads="1"/>
            </p:cNvSpPr>
            <p:nvPr/>
          </p:nvSpPr>
          <p:spPr bwMode="auto">
            <a:xfrm>
              <a:off x="1248" y="2736"/>
              <a:ext cx="160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000">
                  <a:solidFill>
                    <a:schemeClr val="bg1"/>
                  </a:solidFill>
                </a:rPr>
                <a:t>w23</a:t>
              </a:r>
            </a:p>
          </p:txBody>
        </p:sp>
        <p:sp>
          <p:nvSpPr>
            <p:cNvPr id="3246247" name="Oval 167"/>
            <p:cNvSpPr>
              <a:spLocks noChangeArrowheads="1"/>
            </p:cNvSpPr>
            <p:nvPr/>
          </p:nvSpPr>
          <p:spPr bwMode="auto">
            <a:xfrm>
              <a:off x="1008" y="2736"/>
              <a:ext cx="160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000">
                  <a:solidFill>
                    <a:schemeClr val="bg1"/>
                  </a:solidFill>
                </a:rPr>
                <a:t>w22</a:t>
              </a:r>
            </a:p>
          </p:txBody>
        </p:sp>
        <p:sp>
          <p:nvSpPr>
            <p:cNvPr id="3246248" name="Oval 168"/>
            <p:cNvSpPr>
              <a:spLocks noChangeArrowheads="1"/>
            </p:cNvSpPr>
            <p:nvPr/>
          </p:nvSpPr>
          <p:spPr bwMode="auto">
            <a:xfrm>
              <a:off x="769" y="2736"/>
              <a:ext cx="159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000">
                  <a:solidFill>
                    <a:schemeClr val="bg1"/>
                  </a:solidFill>
                </a:rPr>
                <a:t>w21</a:t>
              </a:r>
            </a:p>
          </p:txBody>
        </p:sp>
        <p:sp>
          <p:nvSpPr>
            <p:cNvPr id="3246249" name="Line 169"/>
            <p:cNvSpPr>
              <a:spLocks noChangeShapeType="1"/>
            </p:cNvSpPr>
            <p:nvPr/>
          </p:nvSpPr>
          <p:spPr bwMode="auto">
            <a:xfrm>
              <a:off x="929" y="2816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50" name="Line 170"/>
            <p:cNvSpPr>
              <a:spLocks noChangeShapeType="1"/>
            </p:cNvSpPr>
            <p:nvPr/>
          </p:nvSpPr>
          <p:spPr bwMode="auto">
            <a:xfrm>
              <a:off x="1169" y="2816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51" name="Line 171"/>
            <p:cNvSpPr>
              <a:spLocks noChangeShapeType="1"/>
            </p:cNvSpPr>
            <p:nvPr/>
          </p:nvSpPr>
          <p:spPr bwMode="auto">
            <a:xfrm flipV="1">
              <a:off x="848" y="2655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52" name="Line 172"/>
            <p:cNvSpPr>
              <a:spLocks noChangeShapeType="1"/>
            </p:cNvSpPr>
            <p:nvPr/>
          </p:nvSpPr>
          <p:spPr bwMode="auto">
            <a:xfrm flipV="1">
              <a:off x="1089" y="2655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53" name="Line 173"/>
            <p:cNvSpPr>
              <a:spLocks noChangeShapeType="1"/>
            </p:cNvSpPr>
            <p:nvPr/>
          </p:nvSpPr>
          <p:spPr bwMode="auto">
            <a:xfrm flipV="1">
              <a:off x="1328" y="2655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54" name="Oval 174"/>
            <p:cNvSpPr>
              <a:spLocks noChangeArrowheads="1"/>
            </p:cNvSpPr>
            <p:nvPr/>
          </p:nvSpPr>
          <p:spPr bwMode="auto">
            <a:xfrm>
              <a:off x="1248" y="2976"/>
              <a:ext cx="160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000">
                  <a:solidFill>
                    <a:schemeClr val="bg1"/>
                  </a:solidFill>
                </a:rPr>
                <a:t>w33</a:t>
              </a:r>
            </a:p>
          </p:txBody>
        </p:sp>
        <p:sp>
          <p:nvSpPr>
            <p:cNvPr id="3246255" name="Oval 175"/>
            <p:cNvSpPr>
              <a:spLocks noChangeArrowheads="1"/>
            </p:cNvSpPr>
            <p:nvPr/>
          </p:nvSpPr>
          <p:spPr bwMode="auto">
            <a:xfrm>
              <a:off x="1008" y="2976"/>
              <a:ext cx="160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000">
                  <a:solidFill>
                    <a:schemeClr val="bg1"/>
                  </a:solidFill>
                </a:rPr>
                <a:t>w32</a:t>
              </a:r>
            </a:p>
          </p:txBody>
        </p:sp>
        <p:sp>
          <p:nvSpPr>
            <p:cNvPr id="3246256" name="Oval 176"/>
            <p:cNvSpPr>
              <a:spLocks noChangeArrowheads="1"/>
            </p:cNvSpPr>
            <p:nvPr/>
          </p:nvSpPr>
          <p:spPr bwMode="auto">
            <a:xfrm>
              <a:off x="769" y="2976"/>
              <a:ext cx="159" cy="160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x-none" sz="1000">
                  <a:solidFill>
                    <a:schemeClr val="bg1"/>
                  </a:solidFill>
                </a:rPr>
                <a:t>w31</a:t>
              </a:r>
            </a:p>
          </p:txBody>
        </p:sp>
        <p:sp>
          <p:nvSpPr>
            <p:cNvPr id="3246257" name="Line 177"/>
            <p:cNvSpPr>
              <a:spLocks noChangeShapeType="1"/>
            </p:cNvSpPr>
            <p:nvPr/>
          </p:nvSpPr>
          <p:spPr bwMode="auto">
            <a:xfrm>
              <a:off x="929" y="3056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58" name="Line 178"/>
            <p:cNvSpPr>
              <a:spLocks noChangeShapeType="1"/>
            </p:cNvSpPr>
            <p:nvPr/>
          </p:nvSpPr>
          <p:spPr bwMode="auto">
            <a:xfrm>
              <a:off x="1169" y="3056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59" name="Line 179"/>
            <p:cNvSpPr>
              <a:spLocks noChangeShapeType="1"/>
            </p:cNvSpPr>
            <p:nvPr/>
          </p:nvSpPr>
          <p:spPr bwMode="auto">
            <a:xfrm flipV="1">
              <a:off x="848" y="2896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60" name="Line 180"/>
            <p:cNvSpPr>
              <a:spLocks noChangeShapeType="1"/>
            </p:cNvSpPr>
            <p:nvPr/>
          </p:nvSpPr>
          <p:spPr bwMode="auto">
            <a:xfrm flipV="1">
              <a:off x="1089" y="2896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61" name="Line 181"/>
            <p:cNvSpPr>
              <a:spLocks noChangeShapeType="1"/>
            </p:cNvSpPr>
            <p:nvPr/>
          </p:nvSpPr>
          <p:spPr bwMode="auto">
            <a:xfrm flipV="1">
              <a:off x="1328" y="2896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246616" name="Group 536"/>
          <p:cNvGrpSpPr>
            <a:grpSpLocks/>
          </p:cNvGrpSpPr>
          <p:nvPr/>
        </p:nvGrpSpPr>
        <p:grpSpPr bwMode="auto">
          <a:xfrm>
            <a:off x="6731000" y="5181600"/>
            <a:ext cx="1395413" cy="1017588"/>
            <a:chOff x="4384" y="2880"/>
            <a:chExt cx="879" cy="641"/>
          </a:xfrm>
        </p:grpSpPr>
        <p:sp>
          <p:nvSpPr>
            <p:cNvPr id="3246265" name="Oval 185"/>
            <p:cNvSpPr>
              <a:spLocks noChangeArrowheads="1"/>
            </p:cNvSpPr>
            <p:nvPr/>
          </p:nvSpPr>
          <p:spPr bwMode="auto">
            <a:xfrm>
              <a:off x="5103" y="288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66" name="Oval 186"/>
            <p:cNvSpPr>
              <a:spLocks noChangeArrowheads="1"/>
            </p:cNvSpPr>
            <p:nvPr/>
          </p:nvSpPr>
          <p:spPr bwMode="auto">
            <a:xfrm>
              <a:off x="4864" y="288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67" name="Oval 187"/>
            <p:cNvSpPr>
              <a:spLocks noChangeArrowheads="1"/>
            </p:cNvSpPr>
            <p:nvPr/>
          </p:nvSpPr>
          <p:spPr bwMode="auto">
            <a:xfrm>
              <a:off x="4624" y="288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68" name="Oval 188"/>
            <p:cNvSpPr>
              <a:spLocks noChangeArrowheads="1"/>
            </p:cNvSpPr>
            <p:nvPr/>
          </p:nvSpPr>
          <p:spPr bwMode="auto">
            <a:xfrm>
              <a:off x="4384" y="288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69" name="Line 189"/>
            <p:cNvSpPr>
              <a:spLocks noChangeShapeType="1"/>
            </p:cNvSpPr>
            <p:nvPr/>
          </p:nvSpPr>
          <p:spPr bwMode="auto">
            <a:xfrm>
              <a:off x="4545" y="2961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70" name="Line 190"/>
            <p:cNvSpPr>
              <a:spLocks noChangeShapeType="1"/>
            </p:cNvSpPr>
            <p:nvPr/>
          </p:nvSpPr>
          <p:spPr bwMode="auto">
            <a:xfrm>
              <a:off x="4784" y="2961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71" name="Line 191"/>
            <p:cNvSpPr>
              <a:spLocks noChangeShapeType="1"/>
            </p:cNvSpPr>
            <p:nvPr/>
          </p:nvSpPr>
          <p:spPr bwMode="auto">
            <a:xfrm>
              <a:off x="5024" y="2961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74" name="Oval 194"/>
            <p:cNvSpPr>
              <a:spLocks noChangeArrowheads="1"/>
            </p:cNvSpPr>
            <p:nvPr/>
          </p:nvSpPr>
          <p:spPr bwMode="auto">
            <a:xfrm>
              <a:off x="5103" y="312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75" name="Oval 195"/>
            <p:cNvSpPr>
              <a:spLocks noChangeArrowheads="1"/>
            </p:cNvSpPr>
            <p:nvPr/>
          </p:nvSpPr>
          <p:spPr bwMode="auto">
            <a:xfrm>
              <a:off x="4864" y="3120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76" name="Oval 196"/>
            <p:cNvSpPr>
              <a:spLocks noChangeArrowheads="1"/>
            </p:cNvSpPr>
            <p:nvPr/>
          </p:nvSpPr>
          <p:spPr bwMode="auto">
            <a:xfrm>
              <a:off x="4624" y="3120"/>
              <a:ext cx="159" cy="16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77" name="Oval 197"/>
            <p:cNvSpPr>
              <a:spLocks noChangeArrowheads="1"/>
            </p:cNvSpPr>
            <p:nvPr/>
          </p:nvSpPr>
          <p:spPr bwMode="auto">
            <a:xfrm>
              <a:off x="4384" y="3120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78" name="Line 198"/>
            <p:cNvSpPr>
              <a:spLocks noChangeShapeType="1"/>
            </p:cNvSpPr>
            <p:nvPr/>
          </p:nvSpPr>
          <p:spPr bwMode="auto">
            <a:xfrm>
              <a:off x="4545" y="3201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79" name="Line 199"/>
            <p:cNvSpPr>
              <a:spLocks noChangeShapeType="1"/>
            </p:cNvSpPr>
            <p:nvPr/>
          </p:nvSpPr>
          <p:spPr bwMode="auto">
            <a:xfrm>
              <a:off x="4784" y="3201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80" name="Line 200"/>
            <p:cNvSpPr>
              <a:spLocks noChangeShapeType="1"/>
            </p:cNvSpPr>
            <p:nvPr/>
          </p:nvSpPr>
          <p:spPr bwMode="auto">
            <a:xfrm>
              <a:off x="5024" y="3201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82" name="Line 202"/>
            <p:cNvSpPr>
              <a:spLocks noChangeShapeType="1"/>
            </p:cNvSpPr>
            <p:nvPr/>
          </p:nvSpPr>
          <p:spPr bwMode="auto">
            <a:xfrm flipV="1">
              <a:off x="4464" y="304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83" name="Line 203"/>
            <p:cNvSpPr>
              <a:spLocks noChangeShapeType="1"/>
            </p:cNvSpPr>
            <p:nvPr/>
          </p:nvSpPr>
          <p:spPr bwMode="auto">
            <a:xfrm flipV="1">
              <a:off x="4703" y="304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84" name="Line 204"/>
            <p:cNvSpPr>
              <a:spLocks noChangeShapeType="1"/>
            </p:cNvSpPr>
            <p:nvPr/>
          </p:nvSpPr>
          <p:spPr bwMode="auto">
            <a:xfrm flipV="1">
              <a:off x="4943" y="304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85" name="Line 205"/>
            <p:cNvSpPr>
              <a:spLocks noChangeShapeType="1"/>
            </p:cNvSpPr>
            <p:nvPr/>
          </p:nvSpPr>
          <p:spPr bwMode="auto">
            <a:xfrm flipV="1">
              <a:off x="5184" y="304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88" name="Oval 208"/>
            <p:cNvSpPr>
              <a:spLocks noChangeArrowheads="1"/>
            </p:cNvSpPr>
            <p:nvPr/>
          </p:nvSpPr>
          <p:spPr bwMode="auto">
            <a:xfrm>
              <a:off x="5103" y="3361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89" name="Oval 209"/>
            <p:cNvSpPr>
              <a:spLocks noChangeArrowheads="1"/>
            </p:cNvSpPr>
            <p:nvPr/>
          </p:nvSpPr>
          <p:spPr bwMode="auto">
            <a:xfrm>
              <a:off x="4864" y="3361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90" name="Oval 210"/>
            <p:cNvSpPr>
              <a:spLocks noChangeArrowheads="1"/>
            </p:cNvSpPr>
            <p:nvPr/>
          </p:nvSpPr>
          <p:spPr bwMode="auto">
            <a:xfrm>
              <a:off x="4624" y="3361"/>
              <a:ext cx="159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91" name="Oval 211"/>
            <p:cNvSpPr>
              <a:spLocks noChangeArrowheads="1"/>
            </p:cNvSpPr>
            <p:nvPr/>
          </p:nvSpPr>
          <p:spPr bwMode="auto">
            <a:xfrm>
              <a:off x="4384" y="3361"/>
              <a:ext cx="160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6292" name="Line 212"/>
            <p:cNvSpPr>
              <a:spLocks noChangeShapeType="1"/>
            </p:cNvSpPr>
            <p:nvPr/>
          </p:nvSpPr>
          <p:spPr bwMode="auto">
            <a:xfrm>
              <a:off x="4545" y="3441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93" name="Line 213"/>
            <p:cNvSpPr>
              <a:spLocks noChangeShapeType="1"/>
            </p:cNvSpPr>
            <p:nvPr/>
          </p:nvSpPr>
          <p:spPr bwMode="auto">
            <a:xfrm>
              <a:off x="4784" y="3441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94" name="Line 214"/>
            <p:cNvSpPr>
              <a:spLocks noChangeShapeType="1"/>
            </p:cNvSpPr>
            <p:nvPr/>
          </p:nvSpPr>
          <p:spPr bwMode="auto">
            <a:xfrm>
              <a:off x="5024" y="3441"/>
              <a:ext cx="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96" name="Line 216"/>
            <p:cNvSpPr>
              <a:spLocks noChangeShapeType="1"/>
            </p:cNvSpPr>
            <p:nvPr/>
          </p:nvSpPr>
          <p:spPr bwMode="auto">
            <a:xfrm flipV="1">
              <a:off x="4464" y="328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97" name="Line 217"/>
            <p:cNvSpPr>
              <a:spLocks noChangeShapeType="1"/>
            </p:cNvSpPr>
            <p:nvPr/>
          </p:nvSpPr>
          <p:spPr bwMode="auto">
            <a:xfrm flipV="1">
              <a:off x="4703" y="328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98" name="Line 218"/>
            <p:cNvSpPr>
              <a:spLocks noChangeShapeType="1"/>
            </p:cNvSpPr>
            <p:nvPr/>
          </p:nvSpPr>
          <p:spPr bwMode="auto">
            <a:xfrm flipV="1">
              <a:off x="4943" y="328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46299" name="Line 219"/>
            <p:cNvSpPr>
              <a:spLocks noChangeShapeType="1"/>
            </p:cNvSpPr>
            <p:nvPr/>
          </p:nvSpPr>
          <p:spPr bwMode="auto">
            <a:xfrm flipV="1">
              <a:off x="5184" y="3280"/>
              <a:ext cx="0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81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246549" name="Line 469"/>
          <p:cNvSpPr>
            <a:spLocks noChangeShapeType="1"/>
          </p:cNvSpPr>
          <p:nvPr/>
        </p:nvSpPr>
        <p:spPr bwMode="auto">
          <a:xfrm>
            <a:off x="5105400" y="3886200"/>
            <a:ext cx="15240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46550" name="Line 470"/>
          <p:cNvSpPr>
            <a:spLocks noChangeShapeType="1"/>
          </p:cNvSpPr>
          <p:nvPr/>
        </p:nvSpPr>
        <p:spPr bwMode="auto">
          <a:xfrm>
            <a:off x="7239000" y="4419600"/>
            <a:ext cx="0" cy="12954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46590" name="Group 510"/>
          <p:cNvGrpSpPr>
            <a:grpSpLocks/>
          </p:cNvGrpSpPr>
          <p:nvPr/>
        </p:nvGrpSpPr>
        <p:grpSpPr bwMode="auto">
          <a:xfrm>
            <a:off x="609600" y="1905000"/>
            <a:ext cx="7904163" cy="1017588"/>
            <a:chOff x="528" y="816"/>
            <a:chExt cx="4979" cy="641"/>
          </a:xfrm>
        </p:grpSpPr>
        <p:grpSp>
          <p:nvGrpSpPr>
            <p:cNvPr id="3246554" name="Group 474"/>
            <p:cNvGrpSpPr>
              <a:grpSpLocks/>
            </p:cNvGrpSpPr>
            <p:nvPr/>
          </p:nvGrpSpPr>
          <p:grpSpPr bwMode="auto">
            <a:xfrm>
              <a:off x="2208" y="816"/>
              <a:ext cx="639" cy="641"/>
              <a:chOff x="769" y="2495"/>
              <a:chExt cx="639" cy="641"/>
            </a:xfrm>
          </p:grpSpPr>
          <p:sp>
            <p:nvSpPr>
              <p:cNvPr id="3246555" name="Oval 475"/>
              <p:cNvSpPr>
                <a:spLocks noChangeArrowheads="1"/>
              </p:cNvSpPr>
              <p:nvPr/>
            </p:nvSpPr>
            <p:spPr bwMode="auto">
              <a:xfrm>
                <a:off x="1248" y="2495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3246556" name="Oval 476"/>
              <p:cNvSpPr>
                <a:spLocks noChangeArrowheads="1"/>
              </p:cNvSpPr>
              <p:nvPr/>
            </p:nvSpPr>
            <p:spPr bwMode="auto">
              <a:xfrm>
                <a:off x="1008" y="2495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90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3246557" name="Oval 477"/>
              <p:cNvSpPr>
                <a:spLocks noChangeArrowheads="1"/>
              </p:cNvSpPr>
              <p:nvPr/>
            </p:nvSpPr>
            <p:spPr bwMode="auto">
              <a:xfrm>
                <a:off x="769" y="2495"/>
                <a:ext cx="159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900">
                    <a:solidFill>
                      <a:schemeClr val="bg1"/>
                    </a:solidFill>
                  </a:rPr>
                  <a:t>-1</a:t>
                </a:r>
              </a:p>
            </p:txBody>
          </p:sp>
          <p:sp>
            <p:nvSpPr>
              <p:cNvPr id="3246558" name="Line 478"/>
              <p:cNvSpPr>
                <a:spLocks noChangeShapeType="1"/>
              </p:cNvSpPr>
              <p:nvPr/>
            </p:nvSpPr>
            <p:spPr bwMode="auto">
              <a:xfrm>
                <a:off x="929" y="257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59" name="Line 479"/>
              <p:cNvSpPr>
                <a:spLocks noChangeShapeType="1"/>
              </p:cNvSpPr>
              <p:nvPr/>
            </p:nvSpPr>
            <p:spPr bwMode="auto">
              <a:xfrm>
                <a:off x="1169" y="257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60" name="Oval 480"/>
              <p:cNvSpPr>
                <a:spLocks noChangeArrowheads="1"/>
              </p:cNvSpPr>
              <p:nvPr/>
            </p:nvSpPr>
            <p:spPr bwMode="auto">
              <a:xfrm>
                <a:off x="1248" y="2736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3246561" name="Oval 481"/>
              <p:cNvSpPr>
                <a:spLocks noChangeArrowheads="1"/>
              </p:cNvSpPr>
              <p:nvPr/>
            </p:nvSpPr>
            <p:spPr bwMode="auto">
              <a:xfrm>
                <a:off x="1008" y="2736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3246562" name="Oval 482"/>
              <p:cNvSpPr>
                <a:spLocks noChangeArrowheads="1"/>
              </p:cNvSpPr>
              <p:nvPr/>
            </p:nvSpPr>
            <p:spPr bwMode="auto">
              <a:xfrm>
                <a:off x="769" y="2736"/>
                <a:ext cx="159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-1</a:t>
                </a:r>
              </a:p>
            </p:txBody>
          </p:sp>
          <p:sp>
            <p:nvSpPr>
              <p:cNvPr id="3246563" name="Line 483"/>
              <p:cNvSpPr>
                <a:spLocks noChangeShapeType="1"/>
              </p:cNvSpPr>
              <p:nvPr/>
            </p:nvSpPr>
            <p:spPr bwMode="auto">
              <a:xfrm>
                <a:off x="929" y="281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64" name="Line 484"/>
              <p:cNvSpPr>
                <a:spLocks noChangeShapeType="1"/>
              </p:cNvSpPr>
              <p:nvPr/>
            </p:nvSpPr>
            <p:spPr bwMode="auto">
              <a:xfrm>
                <a:off x="1169" y="281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65" name="Line 485"/>
              <p:cNvSpPr>
                <a:spLocks noChangeShapeType="1"/>
              </p:cNvSpPr>
              <p:nvPr/>
            </p:nvSpPr>
            <p:spPr bwMode="auto">
              <a:xfrm flipV="1">
                <a:off x="848" y="2655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66" name="Line 486"/>
              <p:cNvSpPr>
                <a:spLocks noChangeShapeType="1"/>
              </p:cNvSpPr>
              <p:nvPr/>
            </p:nvSpPr>
            <p:spPr bwMode="auto">
              <a:xfrm flipV="1">
                <a:off x="1089" y="2655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67" name="Line 487"/>
              <p:cNvSpPr>
                <a:spLocks noChangeShapeType="1"/>
              </p:cNvSpPr>
              <p:nvPr/>
            </p:nvSpPr>
            <p:spPr bwMode="auto">
              <a:xfrm flipV="1">
                <a:off x="1328" y="2655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68" name="Oval 488"/>
              <p:cNvSpPr>
                <a:spLocks noChangeArrowheads="1"/>
              </p:cNvSpPr>
              <p:nvPr/>
            </p:nvSpPr>
            <p:spPr bwMode="auto">
              <a:xfrm>
                <a:off x="1248" y="2976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3246569" name="Oval 489"/>
              <p:cNvSpPr>
                <a:spLocks noChangeArrowheads="1"/>
              </p:cNvSpPr>
              <p:nvPr/>
            </p:nvSpPr>
            <p:spPr bwMode="auto">
              <a:xfrm>
                <a:off x="1008" y="2976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0</a:t>
                </a:r>
              </a:p>
            </p:txBody>
          </p:sp>
          <p:sp>
            <p:nvSpPr>
              <p:cNvPr id="3246570" name="Oval 490"/>
              <p:cNvSpPr>
                <a:spLocks noChangeArrowheads="1"/>
              </p:cNvSpPr>
              <p:nvPr/>
            </p:nvSpPr>
            <p:spPr bwMode="auto">
              <a:xfrm>
                <a:off x="769" y="2976"/>
                <a:ext cx="159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-1</a:t>
                </a:r>
              </a:p>
            </p:txBody>
          </p:sp>
          <p:sp>
            <p:nvSpPr>
              <p:cNvPr id="3246571" name="Line 491"/>
              <p:cNvSpPr>
                <a:spLocks noChangeShapeType="1"/>
              </p:cNvSpPr>
              <p:nvPr/>
            </p:nvSpPr>
            <p:spPr bwMode="auto">
              <a:xfrm>
                <a:off x="929" y="305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72" name="Line 492"/>
              <p:cNvSpPr>
                <a:spLocks noChangeShapeType="1"/>
              </p:cNvSpPr>
              <p:nvPr/>
            </p:nvSpPr>
            <p:spPr bwMode="auto">
              <a:xfrm>
                <a:off x="1169" y="305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73" name="Line 493"/>
              <p:cNvSpPr>
                <a:spLocks noChangeShapeType="1"/>
              </p:cNvSpPr>
              <p:nvPr/>
            </p:nvSpPr>
            <p:spPr bwMode="auto">
              <a:xfrm flipV="1">
                <a:off x="848" y="289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74" name="Line 494"/>
              <p:cNvSpPr>
                <a:spLocks noChangeShapeType="1"/>
              </p:cNvSpPr>
              <p:nvPr/>
            </p:nvSpPr>
            <p:spPr bwMode="auto">
              <a:xfrm flipV="1">
                <a:off x="1089" y="289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75" name="Line 495"/>
              <p:cNvSpPr>
                <a:spLocks noChangeShapeType="1"/>
              </p:cNvSpPr>
              <p:nvPr/>
            </p:nvSpPr>
            <p:spPr bwMode="auto">
              <a:xfrm flipV="1">
                <a:off x="1328" y="289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3246589" name="Group 509"/>
            <p:cNvGrpSpPr>
              <a:grpSpLocks/>
            </p:cNvGrpSpPr>
            <p:nvPr/>
          </p:nvGrpSpPr>
          <p:grpSpPr bwMode="auto">
            <a:xfrm>
              <a:off x="528" y="864"/>
              <a:ext cx="4979" cy="528"/>
              <a:chOff x="528" y="864"/>
              <a:chExt cx="4979" cy="528"/>
            </a:xfrm>
          </p:grpSpPr>
          <p:sp>
            <p:nvSpPr>
              <p:cNvPr id="3246580" name="Rectangle 500"/>
              <p:cNvSpPr>
                <a:spLocks noChangeArrowheads="1"/>
              </p:cNvSpPr>
              <p:nvPr/>
            </p:nvSpPr>
            <p:spPr bwMode="auto">
              <a:xfrm>
                <a:off x="1056" y="912"/>
                <a:ext cx="100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/>
                  <a:t>Convolve with</a:t>
                </a:r>
              </a:p>
            </p:txBody>
          </p:sp>
          <p:pic>
            <p:nvPicPr>
              <p:cNvPr id="3246578" name="Picture 498" descr="Anf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" y="864"/>
                <a:ext cx="497" cy="5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46579" name="Line 499"/>
              <p:cNvSpPr>
                <a:spLocks noChangeShapeType="1"/>
              </p:cNvSpPr>
              <p:nvPr/>
            </p:nvSpPr>
            <p:spPr bwMode="auto">
              <a:xfrm>
                <a:off x="1104" y="1152"/>
                <a:ext cx="1008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581" name="Rectangle 501"/>
              <p:cNvSpPr>
                <a:spLocks noChangeArrowheads="1"/>
              </p:cNvSpPr>
              <p:nvPr/>
            </p:nvSpPr>
            <p:spPr bwMode="auto">
              <a:xfrm>
                <a:off x="2960" y="912"/>
                <a:ext cx="62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0C0C0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/>
                  <a:t>Threshold</a:t>
                </a:r>
              </a:p>
            </p:txBody>
          </p:sp>
          <p:sp>
            <p:nvSpPr>
              <p:cNvPr id="3246582" name="Line 502"/>
              <p:cNvSpPr>
                <a:spLocks noChangeShapeType="1"/>
              </p:cNvSpPr>
              <p:nvPr/>
            </p:nvSpPr>
            <p:spPr bwMode="auto">
              <a:xfrm>
                <a:off x="2912" y="1152"/>
                <a:ext cx="768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46586" name="Group 506"/>
              <p:cNvGrpSpPr>
                <a:grpSpLocks/>
              </p:cNvGrpSpPr>
              <p:nvPr/>
            </p:nvGrpSpPr>
            <p:grpSpPr bwMode="auto">
              <a:xfrm>
                <a:off x="3744" y="864"/>
                <a:ext cx="1008" cy="480"/>
                <a:chOff x="3984" y="864"/>
                <a:chExt cx="1008" cy="480"/>
              </a:xfrm>
            </p:grpSpPr>
            <p:sp>
              <p:nvSpPr>
                <p:cNvPr id="3246584" name="Line 504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0" cy="48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585" name="Freeform 505"/>
                <p:cNvSpPr>
                  <a:spLocks/>
                </p:cNvSpPr>
                <p:nvPr/>
              </p:nvSpPr>
              <p:spPr bwMode="auto">
                <a:xfrm>
                  <a:off x="3984" y="960"/>
                  <a:ext cx="1008" cy="192"/>
                </a:xfrm>
                <a:custGeom>
                  <a:avLst/>
                  <a:gdLst>
                    <a:gd name="T0" fmla="*/ 0 w 1008"/>
                    <a:gd name="T1" fmla="*/ 192 h 192"/>
                    <a:gd name="T2" fmla="*/ 576 w 1008"/>
                    <a:gd name="T3" fmla="*/ 192 h 192"/>
                    <a:gd name="T4" fmla="*/ 576 w 1008"/>
                    <a:gd name="T5" fmla="*/ 0 h 192"/>
                    <a:gd name="T6" fmla="*/ 1008 w 1008"/>
                    <a:gd name="T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08" h="192">
                      <a:moveTo>
                        <a:pt x="0" y="192"/>
                      </a:moveTo>
                      <a:lnTo>
                        <a:pt x="576" y="192"/>
                      </a:lnTo>
                      <a:lnTo>
                        <a:pt x="576" y="0"/>
                      </a:lnTo>
                      <a:lnTo>
                        <a:pt x="1008" y="0"/>
                      </a:lnTo>
                    </a:path>
                  </a:pathLst>
                </a:custGeom>
                <a:noFill/>
                <a:ln w="12700" cap="sq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3246587" name="Picture 507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088" y="864"/>
                <a:ext cx="419" cy="47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246588" name="Line 508"/>
              <p:cNvSpPr>
                <a:spLocks noChangeShapeType="1"/>
              </p:cNvSpPr>
              <p:nvPr/>
            </p:nvSpPr>
            <p:spPr bwMode="auto">
              <a:xfrm>
                <a:off x="4512" y="1152"/>
                <a:ext cx="48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246615" name="Group 535"/>
          <p:cNvGrpSpPr>
            <a:grpSpLocks/>
          </p:cNvGrpSpPr>
          <p:nvPr/>
        </p:nvGrpSpPr>
        <p:grpSpPr bwMode="auto">
          <a:xfrm>
            <a:off x="4038600" y="3201988"/>
            <a:ext cx="2946400" cy="2236787"/>
            <a:chOff x="2688" y="1631"/>
            <a:chExt cx="1856" cy="1409"/>
          </a:xfrm>
        </p:grpSpPr>
        <p:grpSp>
          <p:nvGrpSpPr>
            <p:cNvPr id="3246592" name="Group 512"/>
            <p:cNvGrpSpPr>
              <a:grpSpLocks/>
            </p:cNvGrpSpPr>
            <p:nvPr/>
          </p:nvGrpSpPr>
          <p:grpSpPr bwMode="auto">
            <a:xfrm>
              <a:off x="2688" y="1631"/>
              <a:ext cx="639" cy="641"/>
              <a:chOff x="769" y="2495"/>
              <a:chExt cx="639" cy="641"/>
            </a:xfrm>
          </p:grpSpPr>
          <p:sp>
            <p:nvSpPr>
              <p:cNvPr id="3246593" name="Oval 513"/>
              <p:cNvSpPr>
                <a:spLocks noChangeArrowheads="1"/>
              </p:cNvSpPr>
              <p:nvPr/>
            </p:nvSpPr>
            <p:spPr bwMode="auto">
              <a:xfrm>
                <a:off x="1248" y="2495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w13</a:t>
                </a:r>
              </a:p>
            </p:txBody>
          </p:sp>
          <p:sp>
            <p:nvSpPr>
              <p:cNvPr id="3246594" name="Oval 514"/>
              <p:cNvSpPr>
                <a:spLocks noChangeArrowheads="1"/>
              </p:cNvSpPr>
              <p:nvPr/>
            </p:nvSpPr>
            <p:spPr bwMode="auto">
              <a:xfrm>
                <a:off x="1008" y="2495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900">
                    <a:solidFill>
                      <a:schemeClr val="bg1"/>
                    </a:solidFill>
                  </a:rPr>
                  <a:t>w12</a:t>
                </a:r>
              </a:p>
            </p:txBody>
          </p:sp>
          <p:sp>
            <p:nvSpPr>
              <p:cNvPr id="3246595" name="Oval 515"/>
              <p:cNvSpPr>
                <a:spLocks noChangeArrowheads="1"/>
              </p:cNvSpPr>
              <p:nvPr/>
            </p:nvSpPr>
            <p:spPr bwMode="auto">
              <a:xfrm>
                <a:off x="769" y="2495"/>
                <a:ext cx="159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900">
                    <a:solidFill>
                      <a:schemeClr val="bg1"/>
                    </a:solidFill>
                  </a:rPr>
                  <a:t>w11</a:t>
                </a:r>
              </a:p>
            </p:txBody>
          </p:sp>
          <p:sp>
            <p:nvSpPr>
              <p:cNvPr id="3246596" name="Line 516"/>
              <p:cNvSpPr>
                <a:spLocks noChangeShapeType="1"/>
              </p:cNvSpPr>
              <p:nvPr/>
            </p:nvSpPr>
            <p:spPr bwMode="auto">
              <a:xfrm>
                <a:off x="929" y="257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97" name="Line 517"/>
              <p:cNvSpPr>
                <a:spLocks noChangeShapeType="1"/>
              </p:cNvSpPr>
              <p:nvPr/>
            </p:nvSpPr>
            <p:spPr bwMode="auto">
              <a:xfrm>
                <a:off x="1169" y="257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598" name="Oval 518"/>
              <p:cNvSpPr>
                <a:spLocks noChangeArrowheads="1"/>
              </p:cNvSpPr>
              <p:nvPr/>
            </p:nvSpPr>
            <p:spPr bwMode="auto">
              <a:xfrm>
                <a:off x="1248" y="2736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w23</a:t>
                </a:r>
              </a:p>
            </p:txBody>
          </p:sp>
          <p:sp>
            <p:nvSpPr>
              <p:cNvPr id="3246599" name="Oval 519"/>
              <p:cNvSpPr>
                <a:spLocks noChangeArrowheads="1"/>
              </p:cNvSpPr>
              <p:nvPr/>
            </p:nvSpPr>
            <p:spPr bwMode="auto">
              <a:xfrm>
                <a:off x="1008" y="2736"/>
                <a:ext cx="160" cy="16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accent2"/>
                    </a:solidFill>
                  </a:rPr>
                  <a:t>w22</a:t>
                </a:r>
              </a:p>
            </p:txBody>
          </p:sp>
          <p:sp>
            <p:nvSpPr>
              <p:cNvPr id="3246600" name="Oval 520"/>
              <p:cNvSpPr>
                <a:spLocks noChangeArrowheads="1"/>
              </p:cNvSpPr>
              <p:nvPr/>
            </p:nvSpPr>
            <p:spPr bwMode="auto">
              <a:xfrm>
                <a:off x="769" y="2736"/>
                <a:ext cx="159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w21</a:t>
                </a:r>
              </a:p>
            </p:txBody>
          </p:sp>
          <p:sp>
            <p:nvSpPr>
              <p:cNvPr id="3246601" name="Line 521"/>
              <p:cNvSpPr>
                <a:spLocks noChangeShapeType="1"/>
              </p:cNvSpPr>
              <p:nvPr/>
            </p:nvSpPr>
            <p:spPr bwMode="auto">
              <a:xfrm>
                <a:off x="929" y="281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02" name="Line 522"/>
              <p:cNvSpPr>
                <a:spLocks noChangeShapeType="1"/>
              </p:cNvSpPr>
              <p:nvPr/>
            </p:nvSpPr>
            <p:spPr bwMode="auto">
              <a:xfrm>
                <a:off x="1169" y="281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03" name="Line 523"/>
              <p:cNvSpPr>
                <a:spLocks noChangeShapeType="1"/>
              </p:cNvSpPr>
              <p:nvPr/>
            </p:nvSpPr>
            <p:spPr bwMode="auto">
              <a:xfrm flipV="1">
                <a:off x="848" y="2655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04" name="Line 524"/>
              <p:cNvSpPr>
                <a:spLocks noChangeShapeType="1"/>
              </p:cNvSpPr>
              <p:nvPr/>
            </p:nvSpPr>
            <p:spPr bwMode="auto">
              <a:xfrm flipV="1">
                <a:off x="1089" y="2655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05" name="Line 525"/>
              <p:cNvSpPr>
                <a:spLocks noChangeShapeType="1"/>
              </p:cNvSpPr>
              <p:nvPr/>
            </p:nvSpPr>
            <p:spPr bwMode="auto">
              <a:xfrm flipV="1">
                <a:off x="1328" y="2655"/>
                <a:ext cx="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06" name="Oval 526"/>
              <p:cNvSpPr>
                <a:spLocks noChangeArrowheads="1"/>
              </p:cNvSpPr>
              <p:nvPr/>
            </p:nvSpPr>
            <p:spPr bwMode="auto">
              <a:xfrm>
                <a:off x="1248" y="2976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w33</a:t>
                </a:r>
              </a:p>
            </p:txBody>
          </p:sp>
          <p:sp>
            <p:nvSpPr>
              <p:cNvPr id="3246607" name="Oval 527"/>
              <p:cNvSpPr>
                <a:spLocks noChangeArrowheads="1"/>
              </p:cNvSpPr>
              <p:nvPr/>
            </p:nvSpPr>
            <p:spPr bwMode="auto">
              <a:xfrm>
                <a:off x="1008" y="2976"/>
                <a:ext cx="160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w32</a:t>
                </a:r>
              </a:p>
            </p:txBody>
          </p:sp>
          <p:sp>
            <p:nvSpPr>
              <p:cNvPr id="3246608" name="Oval 528"/>
              <p:cNvSpPr>
                <a:spLocks noChangeArrowheads="1"/>
              </p:cNvSpPr>
              <p:nvPr/>
            </p:nvSpPr>
            <p:spPr bwMode="auto">
              <a:xfrm>
                <a:off x="769" y="2976"/>
                <a:ext cx="159" cy="160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x-none" sz="1000">
                    <a:solidFill>
                      <a:schemeClr val="bg1"/>
                    </a:solidFill>
                  </a:rPr>
                  <a:t>w31</a:t>
                </a:r>
              </a:p>
            </p:txBody>
          </p:sp>
          <p:sp>
            <p:nvSpPr>
              <p:cNvPr id="3246609" name="Line 529"/>
              <p:cNvSpPr>
                <a:spLocks noChangeShapeType="1"/>
              </p:cNvSpPr>
              <p:nvPr/>
            </p:nvSpPr>
            <p:spPr bwMode="auto">
              <a:xfrm>
                <a:off x="929" y="305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10" name="Line 530"/>
              <p:cNvSpPr>
                <a:spLocks noChangeShapeType="1"/>
              </p:cNvSpPr>
              <p:nvPr/>
            </p:nvSpPr>
            <p:spPr bwMode="auto">
              <a:xfrm>
                <a:off x="1169" y="305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11" name="Line 531"/>
              <p:cNvSpPr>
                <a:spLocks noChangeShapeType="1"/>
              </p:cNvSpPr>
              <p:nvPr/>
            </p:nvSpPr>
            <p:spPr bwMode="auto">
              <a:xfrm flipV="1">
                <a:off x="848" y="289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12" name="Line 532"/>
              <p:cNvSpPr>
                <a:spLocks noChangeShapeType="1"/>
              </p:cNvSpPr>
              <p:nvPr/>
            </p:nvSpPr>
            <p:spPr bwMode="auto">
              <a:xfrm flipV="1">
                <a:off x="1089" y="289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46613" name="Line 533"/>
              <p:cNvSpPr>
                <a:spLocks noChangeShapeType="1"/>
              </p:cNvSpPr>
              <p:nvPr/>
            </p:nvSpPr>
            <p:spPr bwMode="auto">
              <a:xfrm flipV="1">
                <a:off x="1328" y="289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3246614" name="Oval 534"/>
            <p:cNvSpPr>
              <a:spLocks noChangeArrowheads="1"/>
            </p:cNvSpPr>
            <p:nvPr/>
          </p:nvSpPr>
          <p:spPr bwMode="auto">
            <a:xfrm>
              <a:off x="4384" y="2880"/>
              <a:ext cx="160" cy="160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81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32387"/>
            <a:ext cx="8153400" cy="609600"/>
          </a:xfrm>
        </p:spPr>
        <p:txBody>
          <a:bodyPr>
            <a:noAutofit/>
          </a:bodyPr>
          <a:lstStyle/>
          <a:p>
            <a:r>
              <a:rPr lang="en-US" altLang="x-none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Feature Extraction</a:t>
            </a:r>
            <a:endParaRPr lang="en-US" altLang="ko-KR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5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125 3.33333E-6 L 0.12395 0.05555 L 2.77778E-6 0.05417 L 2.77778E-6 0.11111 L 0.125 0.10972 " pathEditMode="relative" ptsTypes="AAAAAA">
                                      <p:cBhvr>
                                        <p:cTn id="10" dur="5000" fill="hold"/>
                                        <p:tgtEl>
                                          <p:spTgt spid="3246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Non-linear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57400"/>
                <a:ext cx="8229600" cy="432511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Intuition: Increase the nonlinearity of the entire architecture without affecting the receptive fields of the convolution layer</a:t>
                </a:r>
              </a:p>
              <a:p>
                <a:endParaRPr lang="en-US" dirty="0"/>
              </a:p>
              <a:p>
                <a:r>
                  <a:rPr lang="en-US" dirty="0"/>
                  <a:t>A layer of neurons that applies the non-linear activation function, such as,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[</a:t>
                </a:r>
                <a:r>
                  <a:rPr lang="en-US" dirty="0" err="1"/>
                  <a:t>ReLU</a:t>
                </a:r>
                <a:r>
                  <a:rPr lang="en-US" dirty="0"/>
                  <a:t>]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tanh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=|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tanh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(1+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57400"/>
                <a:ext cx="8229600" cy="4325112"/>
              </a:xfrm>
              <a:blipFill rotWithShape="0">
                <a:blip r:embed="rId2"/>
                <a:stretch>
                  <a:fillRect t="-2539" r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5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58D6C-3334-F94B-B21C-4F390889AA79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32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841248"/>
            <a:ext cx="8077200" cy="609600"/>
          </a:xfrm>
        </p:spPr>
        <p:txBody>
          <a:bodyPr>
            <a:noAutofit/>
          </a:bodyPr>
          <a:lstStyle/>
          <a:p>
            <a:r>
              <a:rPr kumimoji="0" lang="en-GB" altLang="ko-KR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Drawbacks of DNN</a:t>
            </a:r>
          </a:p>
        </p:txBody>
      </p:sp>
      <p:pic>
        <p:nvPicPr>
          <p:cNvPr id="3220485" name="Picture 5" descr="what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90800"/>
            <a:ext cx="596732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04848"/>
            <a:ext cx="8229600" cy="4325112"/>
          </a:xfrm>
        </p:spPr>
        <p:txBody>
          <a:bodyPr/>
          <a:lstStyle/>
          <a:p>
            <a:r>
              <a:rPr lang="en-US" altLang="ko-KR" sz="3200">
                <a:latin typeface="Arial" charset="0"/>
                <a:ea typeface="Arial" charset="0"/>
                <a:cs typeface="Arial" charset="0"/>
              </a:rPr>
              <a:t>Number of </a:t>
            </a:r>
            <a:r>
              <a:rPr lang="en-US" altLang="ko-KR" sz="320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</a:rPr>
              <a:t>trainable parameters</a:t>
            </a:r>
            <a:r>
              <a:rPr lang="en-US" altLang="ko-KR" sz="3200">
                <a:latin typeface="Arial" charset="0"/>
                <a:ea typeface="Arial" charset="0"/>
                <a:cs typeface="Arial" charset="0"/>
              </a:rPr>
              <a:t> becomes extremely large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42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3CBC1-9441-384B-B8CF-8A2B7AC34805}" type="slidenum">
              <a:rPr lang="en-US" altLang="x-none"/>
              <a:pPr/>
              <a:t>30</a:t>
            </a:fld>
            <a:endParaRPr lang="en-US" altLang="x-none"/>
          </a:p>
        </p:txBody>
      </p:sp>
      <p:sp>
        <p:nvSpPr>
          <p:cNvPr id="32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2" y="819912"/>
            <a:ext cx="5946774" cy="6096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altLang="x-none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Subsampling  Layer</a:t>
            </a:r>
            <a:endParaRPr lang="en-US" altLang="ko-KR" b="1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49170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533400" y="1694688"/>
            <a:ext cx="8229600" cy="4325112"/>
          </a:xfrm>
          <a:noFill/>
          <a:ln/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x-none" dirty="0">
                <a:solidFill>
                  <a:srgbClr val="CC0000"/>
                </a:solidFill>
              </a:rPr>
              <a:t>S</a:t>
            </a:r>
            <a:r>
              <a:rPr lang="en-US" altLang="x-none" b="0" dirty="0">
                <a:solidFill>
                  <a:srgbClr val="CC0000"/>
                </a:solidFill>
              </a:rPr>
              <a:t>ubsampling</a:t>
            </a:r>
            <a:r>
              <a:rPr lang="en-US" altLang="x-none" b="0" dirty="0"/>
              <a:t> layers reduce the spatial resolution of each feature map</a:t>
            </a:r>
          </a:p>
          <a:p>
            <a:pPr>
              <a:buFont typeface="Arial" charset="0"/>
              <a:buChar char="•"/>
            </a:pPr>
            <a:r>
              <a:rPr lang="en-US" altLang="x-none" b="0" dirty="0"/>
              <a:t>By reducing the </a:t>
            </a:r>
            <a:r>
              <a:rPr lang="en-US" altLang="x-none" b="0" dirty="0">
                <a:solidFill>
                  <a:srgbClr val="CC0000"/>
                </a:solidFill>
              </a:rPr>
              <a:t>spatial resolution</a:t>
            </a:r>
            <a:r>
              <a:rPr lang="en-US" altLang="x-none" b="0" dirty="0"/>
              <a:t> of the feature map, a </a:t>
            </a:r>
            <a:r>
              <a:rPr lang="en-US" altLang="x-none" b="0" dirty="0">
                <a:solidFill>
                  <a:srgbClr val="CC0000"/>
                </a:solidFill>
              </a:rPr>
              <a:t>certain degree</a:t>
            </a:r>
            <a:r>
              <a:rPr lang="en-US" altLang="x-none" b="0" dirty="0"/>
              <a:t> of </a:t>
            </a:r>
            <a:r>
              <a:rPr lang="en-US" altLang="x-none" b="0" dirty="0">
                <a:solidFill>
                  <a:srgbClr val="CC0000"/>
                </a:solidFill>
              </a:rPr>
              <a:t>shift</a:t>
            </a:r>
            <a:r>
              <a:rPr lang="en-US" altLang="x-none" b="0" dirty="0"/>
              <a:t> and </a:t>
            </a:r>
            <a:r>
              <a:rPr lang="en-US" altLang="x-none" b="0" dirty="0">
                <a:solidFill>
                  <a:srgbClr val="CC0000"/>
                </a:solidFill>
              </a:rPr>
              <a:t>distortion</a:t>
            </a:r>
            <a:r>
              <a:rPr lang="en-US" altLang="x-none" b="0" dirty="0"/>
              <a:t> invariance is achieved.</a:t>
            </a:r>
          </a:p>
          <a:p>
            <a:pPr>
              <a:buFont typeface="Arial" charset="0"/>
              <a:buChar char="•"/>
            </a:pPr>
            <a:endParaRPr lang="en-US" altLang="x-none" b="0" dirty="0"/>
          </a:p>
          <a:p>
            <a:pPr>
              <a:buFont typeface="Arial" charset="0"/>
              <a:buChar char="•"/>
            </a:pPr>
            <a:endParaRPr lang="en-US" altLang="x-none" b="0" dirty="0"/>
          </a:p>
        </p:txBody>
      </p:sp>
      <p:pic>
        <p:nvPicPr>
          <p:cNvPr id="3249173" name="Picture 21" descr="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67175"/>
            <a:ext cx="2778125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9177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48175"/>
            <a:ext cx="18859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9178" name="Picture 2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71975"/>
            <a:ext cx="18288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9179" name="Line 27"/>
          <p:cNvSpPr>
            <a:spLocks noChangeShapeType="1"/>
          </p:cNvSpPr>
          <p:nvPr/>
        </p:nvSpPr>
        <p:spPr bwMode="auto">
          <a:xfrm flipH="1">
            <a:off x="4191000" y="4448175"/>
            <a:ext cx="45720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1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F8EA2-F7AD-E94C-A3B5-F08A6FE258C1}" type="slidenum">
              <a:rPr lang="en-US" altLang="x-none"/>
              <a:pPr/>
              <a:t>31</a:t>
            </a:fld>
            <a:endParaRPr lang="en-US" altLang="x-none"/>
          </a:p>
        </p:txBody>
      </p:sp>
      <p:sp>
        <p:nvSpPr>
          <p:cNvPr id="32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587" y="1518539"/>
            <a:ext cx="8229600" cy="4325112"/>
          </a:xfrm>
          <a:noFill/>
          <a:ln/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x-none" b="0" dirty="0"/>
              <a:t>the </a:t>
            </a:r>
            <a:r>
              <a:rPr lang="en-US" altLang="x-none" b="0" dirty="0">
                <a:solidFill>
                  <a:srgbClr val="CC0000"/>
                </a:solidFill>
              </a:rPr>
              <a:t>subsampling</a:t>
            </a:r>
            <a:r>
              <a:rPr lang="en-US" altLang="x-none" b="0" dirty="0"/>
              <a:t> layers reduce the spatial resolution of each feature map</a:t>
            </a:r>
          </a:p>
          <a:p>
            <a:pPr>
              <a:buFont typeface="Arial" charset="0"/>
              <a:buChar char="•"/>
            </a:pPr>
            <a:endParaRPr lang="en-US" altLang="x-none" b="0" dirty="0"/>
          </a:p>
        </p:txBody>
      </p:sp>
      <p:grpSp>
        <p:nvGrpSpPr>
          <p:cNvPr id="3255318" name="Group 22"/>
          <p:cNvGrpSpPr>
            <a:grpSpLocks/>
          </p:cNvGrpSpPr>
          <p:nvPr/>
        </p:nvGrpSpPr>
        <p:grpSpPr bwMode="auto">
          <a:xfrm>
            <a:off x="914400" y="2139061"/>
            <a:ext cx="6719887" cy="3118739"/>
            <a:chOff x="0" y="576"/>
            <a:chExt cx="4350" cy="2086"/>
          </a:xfrm>
        </p:grpSpPr>
        <p:pic>
          <p:nvPicPr>
            <p:cNvPr id="3255300" name="Picture 4" descr="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"/>
              <a:ext cx="2086" cy="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5301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" y="864"/>
              <a:ext cx="1365" cy="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5302" name="Picture 6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816"/>
              <a:ext cx="1278" cy="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55309" name="Line 13"/>
            <p:cNvSpPr>
              <a:spLocks noChangeShapeType="1"/>
            </p:cNvSpPr>
            <p:nvPr/>
          </p:nvSpPr>
          <p:spPr bwMode="auto">
            <a:xfrm flipH="1">
              <a:off x="3324" y="1206"/>
              <a:ext cx="336" cy="1014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5310" name="Line 14"/>
            <p:cNvSpPr>
              <a:spLocks noChangeShapeType="1"/>
            </p:cNvSpPr>
            <p:nvPr/>
          </p:nvSpPr>
          <p:spPr bwMode="auto">
            <a:xfrm flipH="1">
              <a:off x="3150" y="966"/>
              <a:ext cx="430" cy="1254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5311" name="Line 15"/>
            <p:cNvSpPr>
              <a:spLocks noChangeShapeType="1"/>
            </p:cNvSpPr>
            <p:nvPr/>
          </p:nvSpPr>
          <p:spPr bwMode="auto">
            <a:xfrm>
              <a:off x="3720" y="1212"/>
              <a:ext cx="378" cy="1014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5312" name="Line 16"/>
            <p:cNvSpPr>
              <a:spLocks noChangeShapeType="1"/>
            </p:cNvSpPr>
            <p:nvPr/>
          </p:nvSpPr>
          <p:spPr bwMode="auto">
            <a:xfrm>
              <a:off x="3792" y="984"/>
              <a:ext cx="492" cy="1230"/>
            </a:xfrm>
            <a:prstGeom prst="line">
              <a:avLst/>
            </a:prstGeom>
            <a:noFill/>
            <a:ln w="2857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55317" name="Group 21"/>
          <p:cNvGrpSpPr>
            <a:grpSpLocks/>
          </p:cNvGrpSpPr>
          <p:nvPr/>
        </p:nvGrpSpPr>
        <p:grpSpPr bwMode="auto">
          <a:xfrm>
            <a:off x="1004887" y="4776851"/>
            <a:ext cx="7134225" cy="1857375"/>
            <a:chOff x="624" y="2448"/>
            <a:chExt cx="4494" cy="1170"/>
          </a:xfrm>
        </p:grpSpPr>
        <p:pic>
          <p:nvPicPr>
            <p:cNvPr id="325530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544"/>
              <a:ext cx="1032" cy="10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530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544"/>
              <a:ext cx="984" cy="10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530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80"/>
              <a:ext cx="726" cy="7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5306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880"/>
              <a:ext cx="690" cy="6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5307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216"/>
              <a:ext cx="31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5308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216"/>
              <a:ext cx="318" cy="3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55313" name="Line 17"/>
            <p:cNvSpPr>
              <a:spLocks noChangeShapeType="1"/>
            </p:cNvSpPr>
            <p:nvPr/>
          </p:nvSpPr>
          <p:spPr bwMode="auto">
            <a:xfrm flipH="1">
              <a:off x="960" y="2448"/>
              <a:ext cx="336" cy="0"/>
            </a:xfrm>
            <a:prstGeom prst="line">
              <a:avLst/>
            </a:prstGeom>
            <a:noFill/>
            <a:ln w="38100" cap="sq">
              <a:solidFill>
                <a:srgbClr val="008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5314" name="Line 18"/>
            <p:cNvSpPr>
              <a:spLocks noChangeShapeType="1"/>
            </p:cNvSpPr>
            <p:nvPr/>
          </p:nvSpPr>
          <p:spPr bwMode="auto">
            <a:xfrm flipH="1">
              <a:off x="3024" y="2784"/>
              <a:ext cx="336" cy="0"/>
            </a:xfrm>
            <a:prstGeom prst="line">
              <a:avLst/>
            </a:prstGeom>
            <a:noFill/>
            <a:ln w="38100" cap="sq">
              <a:solidFill>
                <a:srgbClr val="008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5315" name="Line 19"/>
            <p:cNvSpPr>
              <a:spLocks noChangeShapeType="1"/>
            </p:cNvSpPr>
            <p:nvPr/>
          </p:nvSpPr>
          <p:spPr bwMode="auto">
            <a:xfrm flipH="1">
              <a:off x="4467" y="3120"/>
              <a:ext cx="153" cy="0"/>
            </a:xfrm>
            <a:prstGeom prst="line">
              <a:avLst/>
            </a:prstGeom>
            <a:noFill/>
            <a:ln w="38100" cap="sq">
              <a:solidFill>
                <a:srgbClr val="008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2" y="819912"/>
            <a:ext cx="5946774" cy="6096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altLang="x-none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Subsampling  Layer</a:t>
            </a:r>
            <a:endParaRPr lang="en-US" altLang="ko-KR" b="1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115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A72F7-EC13-4A4C-AA12-E7053B9F32BD}" type="slidenum">
              <a:rPr lang="en-US" altLang="x-none"/>
              <a:pPr/>
              <a:t>32</a:t>
            </a:fld>
            <a:endParaRPr lang="en-US" altLang="x-none"/>
          </a:p>
        </p:txBody>
      </p:sp>
      <p:grpSp>
        <p:nvGrpSpPr>
          <p:cNvPr id="3253282" name="Group 34"/>
          <p:cNvGrpSpPr>
            <a:grpSpLocks/>
          </p:cNvGrpSpPr>
          <p:nvPr/>
        </p:nvGrpSpPr>
        <p:grpSpPr bwMode="auto">
          <a:xfrm>
            <a:off x="1295400" y="4343400"/>
            <a:ext cx="6735763" cy="2181225"/>
            <a:chOff x="336" y="2448"/>
            <a:chExt cx="4243" cy="1374"/>
          </a:xfrm>
        </p:grpSpPr>
        <p:pic>
          <p:nvPicPr>
            <p:cNvPr id="3253272" name="Picture 24" descr="2d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448"/>
              <a:ext cx="1306" cy="13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77" name="Picture 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" y="3309"/>
              <a:ext cx="463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78" name="Picture 3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494"/>
              <a:ext cx="259" cy="3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79" name="Picture 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" y="2942"/>
              <a:ext cx="775" cy="8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80" name="Picture 3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2464"/>
              <a:ext cx="1242" cy="13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53283" name="Group 35"/>
          <p:cNvGrpSpPr>
            <a:grpSpLocks/>
          </p:cNvGrpSpPr>
          <p:nvPr/>
        </p:nvGrpSpPr>
        <p:grpSpPr bwMode="auto">
          <a:xfrm>
            <a:off x="1244600" y="1828800"/>
            <a:ext cx="6680200" cy="2057400"/>
            <a:chOff x="352" y="1008"/>
            <a:chExt cx="4208" cy="1296"/>
          </a:xfrm>
        </p:grpSpPr>
        <p:pic>
          <p:nvPicPr>
            <p:cNvPr id="3253269" name="Picture 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" y="1392"/>
              <a:ext cx="803" cy="9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70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0" y="1775"/>
              <a:ext cx="495" cy="5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71" name="Picture 2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" y="2035"/>
              <a:ext cx="264" cy="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76" name="Picture 28" descr="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" y="1008"/>
              <a:ext cx="1252" cy="12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53281" name="Picture 3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" y="1008"/>
              <a:ext cx="1207" cy="12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639762" y="819912"/>
            <a:ext cx="5946774" cy="6096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r>
              <a:rPr lang="en-US" altLang="x-none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Subsampling  Layer</a:t>
            </a:r>
            <a:endParaRPr lang="en-US" altLang="ko-KR" b="1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75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82" y="624943"/>
            <a:ext cx="8229600" cy="10668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Pooling Layer / Max-Pooling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58" y="1690467"/>
            <a:ext cx="8798842" cy="1647093"/>
          </a:xfrm>
        </p:spPr>
        <p:txBody>
          <a:bodyPr>
            <a:noAutofit/>
          </a:bodyPr>
          <a:lstStyle/>
          <a:p>
            <a:r>
              <a:rPr lang="en-US" sz="2400" dirty="0"/>
              <a:t>Intuition: to progressively reduce the spatial size of the representation (amount of parameters) and computation in the network, and hence to also control overfitting</a:t>
            </a:r>
          </a:p>
          <a:p>
            <a:r>
              <a:rPr lang="en-US" sz="2400" dirty="0"/>
              <a:t>Pooling partitions the input image into a set of non-overlapping rectangles and, for each such sub-region, outputs the maximum value of the features in that region.</a:t>
            </a:r>
          </a:p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33</a:t>
            </a:fld>
            <a:endParaRPr lang="en-US"/>
          </a:p>
        </p:txBody>
      </p:sp>
      <p:pic>
        <p:nvPicPr>
          <p:cNvPr id="1028" name="Picture 4" descr="http://cs231n.github.io/assets/cnn/poo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4242001"/>
            <a:ext cx="3072935" cy="24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s231n.github.io/assets/cnn/maxpoo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484" y="4428381"/>
            <a:ext cx="5195952" cy="242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3858" y="4119518"/>
            <a:ext cx="167805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550044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CB96F-ABC2-6844-8615-7FBFF4883EFB}" type="slidenum">
              <a:rPr lang="en-US" altLang="x-none"/>
              <a:pPr/>
              <a:t>34</a:t>
            </a:fld>
            <a:endParaRPr lang="en-US" altLang="x-none"/>
          </a:p>
        </p:txBody>
      </p:sp>
      <p:grpSp>
        <p:nvGrpSpPr>
          <p:cNvPr id="3263521" name="Group 33"/>
          <p:cNvGrpSpPr>
            <a:grpSpLocks/>
          </p:cNvGrpSpPr>
          <p:nvPr/>
        </p:nvGrpSpPr>
        <p:grpSpPr bwMode="auto">
          <a:xfrm>
            <a:off x="5311775" y="4467225"/>
            <a:ext cx="1143000" cy="1077913"/>
            <a:chOff x="3346" y="2382"/>
            <a:chExt cx="720" cy="679"/>
          </a:xfrm>
        </p:grpSpPr>
        <p:sp>
          <p:nvSpPr>
            <p:cNvPr id="3263499" name="Rectangle 11"/>
            <p:cNvSpPr>
              <a:spLocks noChangeArrowheads="1"/>
            </p:cNvSpPr>
            <p:nvPr/>
          </p:nvSpPr>
          <p:spPr bwMode="auto">
            <a:xfrm>
              <a:off x="3346" y="2382"/>
              <a:ext cx="395" cy="411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3500" name="Rectangle 12"/>
            <p:cNvSpPr>
              <a:spLocks noChangeArrowheads="1"/>
            </p:cNvSpPr>
            <p:nvPr/>
          </p:nvSpPr>
          <p:spPr bwMode="auto">
            <a:xfrm>
              <a:off x="3424" y="2468"/>
              <a:ext cx="395" cy="412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3501" name="Rectangle 13"/>
            <p:cNvSpPr>
              <a:spLocks noChangeArrowheads="1"/>
            </p:cNvSpPr>
            <p:nvPr/>
          </p:nvSpPr>
          <p:spPr bwMode="auto">
            <a:xfrm>
              <a:off x="3513" y="2544"/>
              <a:ext cx="396" cy="412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3502" name="Rectangle 14"/>
            <p:cNvSpPr>
              <a:spLocks noChangeArrowheads="1"/>
            </p:cNvSpPr>
            <p:nvPr/>
          </p:nvSpPr>
          <p:spPr bwMode="auto">
            <a:xfrm>
              <a:off x="3589" y="2612"/>
              <a:ext cx="395" cy="412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63516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" y="2661"/>
              <a:ext cx="397" cy="4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3263505" name="Oval 17"/>
          <p:cNvSpPr>
            <a:spLocks noChangeArrowheads="1"/>
          </p:cNvSpPr>
          <p:nvPr/>
        </p:nvSpPr>
        <p:spPr bwMode="auto">
          <a:xfrm>
            <a:off x="7032625" y="5029200"/>
            <a:ext cx="153988" cy="152400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1500"/>
            <a:ext cx="8229600" cy="1066800"/>
          </a:xfrm>
        </p:spPr>
        <p:txBody>
          <a:bodyPr/>
          <a:lstStyle/>
          <a:p>
            <a:r>
              <a:rPr lang="en-US" altLang="x-none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Features </a:t>
            </a:r>
            <a:r>
              <a:rPr lang="en-US" altLang="x-none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at Different </a:t>
            </a:r>
            <a:r>
              <a:rPr lang="en-US" altLang="x-none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Layers</a:t>
            </a:r>
          </a:p>
        </p:txBody>
      </p:sp>
      <p:pic>
        <p:nvPicPr>
          <p:cNvPr id="32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7261225" cy="17145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263520" name="Group 32"/>
          <p:cNvGrpSpPr>
            <a:grpSpLocks/>
          </p:cNvGrpSpPr>
          <p:nvPr/>
        </p:nvGrpSpPr>
        <p:grpSpPr bwMode="auto">
          <a:xfrm>
            <a:off x="2895600" y="4267200"/>
            <a:ext cx="2154238" cy="1778000"/>
            <a:chOff x="1824" y="2256"/>
            <a:chExt cx="1357" cy="1120"/>
          </a:xfrm>
        </p:grpSpPr>
        <p:pic>
          <p:nvPicPr>
            <p:cNvPr id="32634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2256"/>
              <a:ext cx="909" cy="9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63493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" y="2316"/>
              <a:ext cx="804" cy="8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63494" name="Picture 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" y="2376"/>
              <a:ext cx="836" cy="8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63495" name="Picture 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" y="2429"/>
              <a:ext cx="778" cy="8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263496" name="Picture 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04" y="2473"/>
              <a:ext cx="877" cy="9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3263497" name="Picture 9" descr="Anf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158115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3504" name="Rectangle 16"/>
          <p:cNvSpPr>
            <a:spLocks noChangeArrowheads="1"/>
          </p:cNvSpPr>
          <p:nvPr/>
        </p:nvSpPr>
        <p:spPr bwMode="auto">
          <a:xfrm>
            <a:off x="4724400" y="5297488"/>
            <a:ext cx="276225" cy="265112"/>
          </a:xfrm>
          <a:prstGeom prst="rect">
            <a:avLst/>
          </a:prstGeom>
          <a:solidFill>
            <a:schemeClr val="bg1"/>
          </a:solidFill>
          <a:ln w="12700" cap="sq">
            <a:miter lim="800000"/>
            <a:headEnd type="none" w="sm" len="sm"/>
            <a:tailEnd type="none" w="sm" len="sm"/>
          </a:ln>
          <a:effectLst/>
          <a:scene3d>
            <a:camera prst="legacyPerspectiveBottom">
              <a:rot lat="600000" lon="600000" rev="0"/>
            </a:camera>
            <a:lightRig rig="legacyFlat3" dir="t"/>
          </a:scene3d>
          <a:sp3d extrusionH="121893000" contourW="12700" prstMaterial="legacyWirefram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en-US" altLang="x-none">
              <a:solidFill>
                <a:schemeClr val="accent2"/>
              </a:solidFill>
            </a:endParaRPr>
          </a:p>
        </p:txBody>
      </p:sp>
      <p:sp>
        <p:nvSpPr>
          <p:cNvPr id="3263506" name="Oval 18"/>
          <p:cNvSpPr>
            <a:spLocks noChangeArrowheads="1"/>
          </p:cNvSpPr>
          <p:nvPr/>
        </p:nvSpPr>
        <p:spPr bwMode="auto">
          <a:xfrm>
            <a:off x="7543800" y="5029200"/>
            <a:ext cx="152400" cy="152400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3507" name="Oval 19"/>
          <p:cNvSpPr>
            <a:spLocks noChangeArrowheads="1"/>
          </p:cNvSpPr>
          <p:nvPr/>
        </p:nvSpPr>
        <p:spPr bwMode="auto">
          <a:xfrm>
            <a:off x="8001000" y="5029200"/>
            <a:ext cx="152400" cy="152400"/>
          </a:xfrm>
          <a:prstGeom prst="ellipse">
            <a:avLst/>
          </a:prstGeom>
          <a:solidFill>
            <a:schemeClr val="tx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3508" name="Line 20"/>
          <p:cNvSpPr>
            <a:spLocks noChangeShapeType="1"/>
          </p:cNvSpPr>
          <p:nvPr/>
        </p:nvSpPr>
        <p:spPr bwMode="auto">
          <a:xfrm>
            <a:off x="1828800" y="3505200"/>
            <a:ext cx="0" cy="762000"/>
          </a:xfrm>
          <a:prstGeom prst="lin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3509" name="Line 21"/>
          <p:cNvSpPr>
            <a:spLocks noChangeShapeType="1"/>
          </p:cNvSpPr>
          <p:nvPr/>
        </p:nvSpPr>
        <p:spPr bwMode="auto">
          <a:xfrm>
            <a:off x="3733800" y="3581400"/>
            <a:ext cx="0" cy="609600"/>
          </a:xfrm>
          <a:prstGeom prst="lin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63513" name="Rectangle 25"/>
          <p:cNvSpPr>
            <a:spLocks noChangeArrowheads="1"/>
          </p:cNvSpPr>
          <p:nvPr/>
        </p:nvSpPr>
        <p:spPr bwMode="auto">
          <a:xfrm>
            <a:off x="381000" y="1752600"/>
            <a:ext cx="8610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6075" indent="-346075">
              <a:spcBef>
                <a:spcPct val="20000"/>
              </a:spcBef>
              <a:buClr>
                <a:schemeClr val="folHlink"/>
              </a:buClr>
              <a:buFont typeface="Marlett" charset="2"/>
              <a:buChar char="k"/>
              <a:defRPr kumimoji="1" sz="2400" b="1">
                <a:solidFill>
                  <a:schemeClr val="accent2"/>
                </a:solidFill>
                <a:latin typeface="Century Gothic" charset="0"/>
                <a:ea typeface="굴림" charset="-127"/>
              </a:defRPr>
            </a:lvl1pPr>
            <a:lvl2pPr marL="798513" indent="-338138">
              <a:spcBef>
                <a:spcPct val="20000"/>
              </a:spcBef>
              <a:buClr>
                <a:srgbClr val="CC0000"/>
              </a:buClr>
              <a:buSzPct val="90000"/>
              <a:buFont typeface="Marlett" charset="2"/>
              <a:buChar char="k"/>
              <a:defRPr kumimoji="1" sz="2200">
                <a:solidFill>
                  <a:schemeClr val="accent2"/>
                </a:solidFill>
                <a:latin typeface="Century Gothic" charset="0"/>
                <a:ea typeface="굴림" charset="-127"/>
              </a:defRPr>
            </a:lvl2pPr>
            <a:lvl3pPr marL="1260475" indent="-346075">
              <a:spcBef>
                <a:spcPct val="20000"/>
              </a:spcBef>
              <a:buClr>
                <a:schemeClr val="folHlink"/>
              </a:buClr>
              <a:buFont typeface="Marlett" charset="2"/>
              <a:buChar char="k"/>
              <a:defRPr kumimoji="1" sz="2000">
                <a:solidFill>
                  <a:schemeClr val="accent2"/>
                </a:solidFill>
                <a:latin typeface="Century Gothic" charset="0"/>
                <a:ea typeface="굴림" charset="-127"/>
              </a:defRPr>
            </a:lvl3pPr>
            <a:lvl4pPr marL="1712913" indent="-338138">
              <a:spcBef>
                <a:spcPct val="20000"/>
              </a:spcBef>
              <a:buClr>
                <a:schemeClr val="folHlink"/>
              </a:buClr>
              <a:buFont typeface="Marlett" charset="2"/>
              <a:buChar char="k"/>
              <a:defRPr kumimoji="1">
                <a:solidFill>
                  <a:schemeClr val="accent2"/>
                </a:solidFill>
                <a:latin typeface="Century Gothic" charset="0"/>
                <a:ea typeface="굴림" charset="-127"/>
              </a:defRPr>
            </a:lvl4pPr>
            <a:lvl5pPr marL="2174875" indent="-346075">
              <a:spcBef>
                <a:spcPct val="20000"/>
              </a:spcBef>
              <a:buClr>
                <a:schemeClr val="folHlink"/>
              </a:buClr>
              <a:buFont typeface="Marlett" charset="2"/>
              <a:buChar char="k"/>
              <a:defRPr kumimoji="1" sz="1600">
                <a:solidFill>
                  <a:schemeClr val="accent2"/>
                </a:solidFill>
                <a:latin typeface="Century Gothic" charset="0"/>
                <a:ea typeface="굴림" charset="-127"/>
              </a:defRPr>
            </a:lvl5pPr>
            <a:lvl6pPr marL="2632075" indent="-346075" fontAlgn="base" latinLnBrk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Marlett" charset="2"/>
              <a:buChar char="k"/>
              <a:defRPr kumimoji="1" sz="1600">
                <a:solidFill>
                  <a:schemeClr val="accent2"/>
                </a:solidFill>
                <a:latin typeface="Century Gothic" charset="0"/>
                <a:ea typeface="굴림" charset="-127"/>
              </a:defRPr>
            </a:lvl6pPr>
            <a:lvl7pPr marL="3089275" indent="-346075" fontAlgn="base" latinLnBrk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Marlett" charset="2"/>
              <a:buChar char="k"/>
              <a:defRPr kumimoji="1" sz="1600">
                <a:solidFill>
                  <a:schemeClr val="accent2"/>
                </a:solidFill>
                <a:latin typeface="Century Gothic" charset="0"/>
                <a:ea typeface="굴림" charset="-127"/>
              </a:defRPr>
            </a:lvl7pPr>
            <a:lvl8pPr marL="3546475" indent="-346075" fontAlgn="base" latinLnBrk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Marlett" charset="2"/>
              <a:buChar char="k"/>
              <a:defRPr kumimoji="1" sz="1600">
                <a:solidFill>
                  <a:schemeClr val="accent2"/>
                </a:solidFill>
                <a:latin typeface="Century Gothic" charset="0"/>
                <a:ea typeface="굴림" charset="-127"/>
              </a:defRPr>
            </a:lvl8pPr>
            <a:lvl9pPr marL="4003675" indent="-346075" fontAlgn="base" latinLnBrk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Marlett" charset="2"/>
              <a:buChar char="k"/>
              <a:defRPr kumimoji="1" sz="1600">
                <a:solidFill>
                  <a:schemeClr val="accent2"/>
                </a:solidFill>
                <a:latin typeface="Century Gothic" charset="0"/>
                <a:ea typeface="굴림" charset="-127"/>
              </a:defRPr>
            </a:lvl9pPr>
          </a:lstStyle>
          <a:p>
            <a:pPr>
              <a:buFont typeface="Wingdings" charset="2"/>
              <a:buNone/>
            </a:pPr>
            <a:endParaRPr lang="en-US" altLang="x-none" b="0">
              <a:solidFill>
                <a:srgbClr val="CC0000"/>
              </a:solidFill>
              <a:sym typeface="Symbol" charset="2"/>
            </a:endParaRPr>
          </a:p>
        </p:txBody>
      </p:sp>
      <p:sp>
        <p:nvSpPr>
          <p:cNvPr id="3263514" name="Line 26"/>
          <p:cNvSpPr>
            <a:spLocks noChangeShapeType="1"/>
          </p:cNvSpPr>
          <p:nvPr/>
        </p:nvSpPr>
        <p:spPr bwMode="auto">
          <a:xfrm>
            <a:off x="5334000" y="3276600"/>
            <a:ext cx="0" cy="1066800"/>
          </a:xfrm>
          <a:prstGeom prst="line">
            <a:avLst/>
          </a:prstGeom>
          <a:noFill/>
          <a:ln w="38100" cap="sq">
            <a:solidFill>
              <a:schemeClr val="accent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52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839200" cy="5029200"/>
          </a:xfrm>
        </p:spPr>
        <p:txBody>
          <a:bodyPr>
            <a:normAutofit/>
          </a:bodyPr>
          <a:lstStyle/>
          <a:p>
            <a:pPr algn="just">
              <a:buFont typeface="Arial" charset="0"/>
              <a:buChar char="•"/>
            </a:pP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</a:rPr>
              <a:t>The final high-level reasoning in the neural network is done via fully connected layers. </a:t>
            </a:r>
          </a:p>
          <a:p>
            <a:pPr lvl="1">
              <a:buFont typeface="Wingdings" charset="2"/>
              <a:buChar char="§"/>
            </a:pP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</a:rPr>
              <a:t>Takes all neurons in the previous layer (pooling or convolutional) and connects it to every single neuron it has. </a:t>
            </a:r>
          </a:p>
          <a:p>
            <a:pPr lvl="1">
              <a:buFont typeface="Wingdings" charset="2"/>
              <a:buChar char="§"/>
            </a:pP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</a:rPr>
              <a:t>Fully connected layers are not spatially located anymore (you can visualize them as one-dimensional), so there will be no convolutional layers after a fully connected layer.</a:t>
            </a:r>
          </a:p>
          <a:p>
            <a:endParaRPr lang="ko-KR" altLang="en-US" sz="1800" dirty="0">
              <a:latin typeface="Times New Roman" charset="0"/>
              <a:ea typeface="굴림" charset="-127"/>
              <a:cs typeface="Times New Roman" charset="0"/>
            </a:endParaRPr>
          </a:p>
        </p:txBody>
      </p:sp>
      <p:pic>
        <p:nvPicPr>
          <p:cNvPr id="33796" name="Picture 2" descr="http://white.stanford.edu/teach/images/d/df/Mylen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8" y="4648200"/>
            <a:ext cx="84763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56792" y="6096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Fully Connected Layer</a:t>
            </a:r>
          </a:p>
        </p:txBody>
      </p:sp>
    </p:spTree>
    <p:extLst>
      <p:ext uri="{BB962C8B-B14F-4D97-AF65-F5344CB8AC3E}">
        <p14:creationId xmlns:p14="http://schemas.microsoft.com/office/powerpoint/2010/main" val="1339810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0928-ED46-0747-8808-F1EE8C1B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1908"/>
            <a:ext cx="7758545" cy="845136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AlexNet</a:t>
            </a:r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for image recognition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C1F645-29E0-6847-B5E1-120CB8793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8" y="1531028"/>
            <a:ext cx="8404243" cy="38747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EB4F05A-0572-9044-A72B-DD2E910C8681}"/>
              </a:ext>
            </a:extLst>
          </p:cNvPr>
          <p:cNvSpPr/>
          <p:nvPr/>
        </p:nvSpPr>
        <p:spPr>
          <a:xfrm>
            <a:off x="4571999" y="65048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Image source: http://vision03.csail.mit.edu/</a:t>
            </a:r>
            <a:r>
              <a:rPr lang="en-US" sz="1200" dirty="0" err="1"/>
              <a:t>cnn_art</a:t>
            </a:r>
            <a:r>
              <a:rPr lang="en-US" sz="1200" dirty="0"/>
              <a:t>/</a:t>
            </a:r>
            <a:r>
              <a:rPr lang="en-US" sz="1200" dirty="0" err="1"/>
              <a:t>index.html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46AC4-6BD7-F745-9D8D-11273E63855A}"/>
              </a:ext>
            </a:extLst>
          </p:cNvPr>
          <p:cNvSpPr txBox="1"/>
          <p:nvPr/>
        </p:nvSpPr>
        <p:spPr>
          <a:xfrm>
            <a:off x="1810317" y="596237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Local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B0E1C-57FD-CD40-81A2-80EA0BCFEF3B}"/>
              </a:ext>
            </a:extLst>
          </p:cNvPr>
          <p:cNvSpPr txBox="1"/>
          <p:nvPr/>
        </p:nvSpPr>
        <p:spPr>
          <a:xfrm>
            <a:off x="5578621" y="593564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Global features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B50D2F-EC37-1B4D-82C2-085080D9478B}"/>
              </a:ext>
            </a:extLst>
          </p:cNvPr>
          <p:cNvCxnSpPr>
            <a:cxnSpLocks/>
          </p:cNvCxnSpPr>
          <p:nvPr/>
        </p:nvCxnSpPr>
        <p:spPr>
          <a:xfrm>
            <a:off x="4006993" y="5847047"/>
            <a:ext cx="1191732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885EE31-46D4-5340-A89B-4DF4E09CD672}"/>
              </a:ext>
            </a:extLst>
          </p:cNvPr>
          <p:cNvSpPr/>
          <p:nvPr/>
        </p:nvSpPr>
        <p:spPr>
          <a:xfrm>
            <a:off x="5198725" y="1634946"/>
            <a:ext cx="3531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Krizhevsky</a:t>
            </a:r>
            <a:r>
              <a:rPr lang="en-US" dirty="0"/>
              <a:t> et al., 2012)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BD82C-1292-F44C-BEDD-9E803B449342}"/>
              </a:ext>
            </a:extLst>
          </p:cNvPr>
          <p:cNvSpPr txBox="1"/>
          <p:nvPr/>
        </p:nvSpPr>
        <p:spPr>
          <a:xfrm>
            <a:off x="1810317" y="558484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Low-level layers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6A6C70-4EB6-844B-B8DA-75BB06625561}"/>
              </a:ext>
            </a:extLst>
          </p:cNvPr>
          <p:cNvSpPr txBox="1"/>
          <p:nvPr/>
        </p:nvSpPr>
        <p:spPr>
          <a:xfrm>
            <a:off x="5578621" y="558271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High-level layers</a:t>
            </a:r>
          </a:p>
        </p:txBody>
      </p:sp>
    </p:spTree>
    <p:extLst>
      <p:ext uri="{BB962C8B-B14F-4D97-AF65-F5344CB8AC3E}">
        <p14:creationId xmlns:p14="http://schemas.microsoft.com/office/powerpoint/2010/main" val="1096820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0716"/>
            <a:ext cx="9677400" cy="838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LeNet-5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93AB152-2227-4B45-9010-C68F73A2215D}" type="slidenum">
              <a:rPr lang="en-US" smtClean="0">
                <a:uFillTx/>
              </a:rPr>
              <a:pPr>
                <a:defRPr>
                  <a:uFillTx/>
                </a:defRPr>
              </a:pPr>
              <a:t>37</a:t>
            </a:fld>
            <a:endParaRPr lang="en-US"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8387"/>
            <a:ext cx="9144000" cy="315621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700" y="1327016"/>
            <a:ext cx="4419600" cy="1676400"/>
          </a:xfrm>
        </p:spPr>
        <p:txBody>
          <a:bodyPr>
            <a:normAutofit/>
          </a:bodyPr>
          <a:lstStyle/>
          <a:p>
            <a:r>
              <a:rPr lang="en-US" dirty="0"/>
              <a:t>To help it all sink in:</a:t>
            </a:r>
          </a:p>
          <a:p>
            <a:r>
              <a:rPr lang="en-US" dirty="0"/>
              <a:t>How many weights to be trained at each layer?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700" y="1145458"/>
            <a:ext cx="4127500" cy="19942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3763" y="6400800"/>
            <a:ext cx="772583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dirty="0"/>
              <a:t>5x5		2x2	       5x5	          2x2		Fully Connected     </a:t>
            </a:r>
          </a:p>
        </p:txBody>
      </p:sp>
    </p:spTree>
    <p:extLst>
      <p:ext uri="{BB962C8B-B14F-4D97-AF65-F5344CB8AC3E}">
        <p14:creationId xmlns:p14="http://schemas.microsoft.com/office/powerpoint/2010/main" val="2319968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CNN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136" y="1752600"/>
            <a:ext cx="8229600" cy="5181600"/>
          </a:xfrm>
        </p:spPr>
        <p:txBody>
          <a:bodyPr>
            <a:noAutofit/>
          </a:bodyPr>
          <a:lstStyle/>
          <a:p>
            <a:pPr indent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High accuracy for image applications – Breaking all records using just raw pixel features!</a:t>
            </a:r>
          </a:p>
          <a:p>
            <a:pPr indent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Suitable for problems with strong grid-like local spatial/temporal correlation</a:t>
            </a:r>
          </a:p>
          <a:p>
            <a:pPr indent="0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Once trained on one problem (e.g. vision) could use same net (often tuned) for a new similar problem – general creator of vision features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93AB152-2227-4B45-9010-C68F73A2215D}" type="slidenum">
              <a:rPr lang="en-US" smtClean="0">
                <a:uFillTx/>
              </a:rPr>
              <a:pPr>
                <a:defRPr>
                  <a:uFillTx/>
                </a:defRPr>
              </a:pPr>
              <a:t>38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125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CNN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62100"/>
            <a:ext cx="8915400" cy="5181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dirty="0"/>
              <a:t>Unlike traditional nets, handles variable sized inputs</a:t>
            </a:r>
          </a:p>
          <a:p>
            <a:pPr lvl="1">
              <a:lnSpc>
                <a:spcPct val="120000"/>
              </a:lnSpc>
              <a:spcAft>
                <a:spcPts val="900"/>
              </a:spcAft>
            </a:pPr>
            <a:r>
              <a:rPr lang="en-US" sz="2400" dirty="0"/>
              <a:t>Same filters and weights, across different sized image and dynamically scale size of pooling regions, to normalize different sized images, length speech segments, etc.</a:t>
            </a:r>
          </a:p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dirty="0"/>
              <a:t>Lots of hand crafting and tuning to find the right recipe of receptive fields, layer interconnections, etc.</a:t>
            </a:r>
          </a:p>
          <a:p>
            <a:pPr lvl="1">
              <a:lnSpc>
                <a:spcPct val="120000"/>
              </a:lnSpc>
              <a:spcAft>
                <a:spcPts val="900"/>
              </a:spcAft>
            </a:pPr>
            <a:r>
              <a:rPr lang="en-US" sz="2400" dirty="0"/>
              <a:t>Lots more Hyperparameters than standard nets, and even than other deep networks, since the structures of CNNs are more handcrafted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uFillTx/>
              </a:defRPr>
            </a:pPr>
            <a:fld id="{693AB152-2227-4B45-9010-C68F73A2215D}" type="slidenum">
              <a:rPr lang="en-US" smtClean="0">
                <a:uFillTx/>
              </a:rPr>
              <a:pPr>
                <a:defRPr>
                  <a:uFillTx/>
                </a:defRPr>
              </a:pPr>
              <a:t>39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528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F12EB-9B23-B54E-9DB9-3D56E29DF16B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32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875" y="1949421"/>
            <a:ext cx="8229600" cy="43251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altLang="ko-KR" b="0" dirty="0"/>
              <a:t>Little or no invariance to shifting, scaling, and other forms of distortion</a:t>
            </a:r>
          </a:p>
          <a:p>
            <a:pPr>
              <a:buFont typeface="Wingdings" charset="2"/>
              <a:buNone/>
            </a:pPr>
            <a:endParaRPr lang="en-US" altLang="ko-KR" b="0" dirty="0">
              <a:solidFill>
                <a:srgbClr val="C0C0C0"/>
              </a:solidFill>
            </a:endParaRPr>
          </a:p>
          <a:p>
            <a:endParaRPr kumimoji="0" lang="en-GB" altLang="ko-KR" b="0" dirty="0"/>
          </a:p>
        </p:txBody>
      </p:sp>
      <p:sp>
        <p:nvSpPr>
          <p:cNvPr id="3224674" name="Text Box 98"/>
          <p:cNvSpPr txBox="1">
            <a:spLocks noChangeArrowheads="1"/>
          </p:cNvSpPr>
          <p:nvPr/>
        </p:nvSpPr>
        <p:spPr bwMode="auto">
          <a:xfrm>
            <a:off x="741855" y="4568489"/>
            <a:ext cx="15371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000">
                <a:solidFill>
                  <a:srgbClr val="FF0000"/>
                </a:solidFill>
              </a:rPr>
              <a:t>Shift left</a:t>
            </a:r>
          </a:p>
        </p:txBody>
      </p:sp>
      <p:grpSp>
        <p:nvGrpSpPr>
          <p:cNvPr id="3224677" name="Group 101"/>
          <p:cNvGrpSpPr>
            <a:grpSpLocks/>
          </p:cNvGrpSpPr>
          <p:nvPr/>
        </p:nvGrpSpPr>
        <p:grpSpPr bwMode="auto">
          <a:xfrm>
            <a:off x="2286000" y="3160777"/>
            <a:ext cx="5943600" cy="3352800"/>
            <a:chOff x="1104" y="1392"/>
            <a:chExt cx="3744" cy="2112"/>
          </a:xfrm>
        </p:grpSpPr>
        <p:grpSp>
          <p:nvGrpSpPr>
            <p:cNvPr id="3224626" name="Group 50"/>
            <p:cNvGrpSpPr>
              <a:grpSpLocks/>
            </p:cNvGrpSpPr>
            <p:nvPr/>
          </p:nvGrpSpPr>
          <p:grpSpPr bwMode="auto">
            <a:xfrm>
              <a:off x="1104" y="1392"/>
              <a:ext cx="3744" cy="2112"/>
              <a:chOff x="368" y="1056"/>
              <a:chExt cx="3393" cy="1847"/>
            </a:xfrm>
          </p:grpSpPr>
          <p:pic>
            <p:nvPicPr>
              <p:cNvPr id="3224627" name="Picture 51" descr="A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" y="1234"/>
                <a:ext cx="1572" cy="15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24628" name="Oval 52"/>
              <p:cNvSpPr>
                <a:spLocks noChangeArrowheads="1"/>
              </p:cNvSpPr>
              <p:nvPr/>
            </p:nvSpPr>
            <p:spPr bwMode="auto">
              <a:xfrm rot="5400000">
                <a:off x="2778" y="1335"/>
                <a:ext cx="217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29" name="Oval 53"/>
              <p:cNvSpPr>
                <a:spLocks noChangeArrowheads="1"/>
              </p:cNvSpPr>
              <p:nvPr/>
            </p:nvSpPr>
            <p:spPr bwMode="auto">
              <a:xfrm rot="5400000">
                <a:off x="2778" y="1625"/>
                <a:ext cx="217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0" name="Oval 54"/>
              <p:cNvSpPr>
                <a:spLocks noChangeArrowheads="1"/>
              </p:cNvSpPr>
              <p:nvPr/>
            </p:nvSpPr>
            <p:spPr bwMode="auto">
              <a:xfrm rot="5400000">
                <a:off x="2778" y="1915"/>
                <a:ext cx="217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1" name="Oval 55"/>
              <p:cNvSpPr>
                <a:spLocks noChangeArrowheads="1"/>
              </p:cNvSpPr>
              <p:nvPr/>
            </p:nvSpPr>
            <p:spPr bwMode="auto">
              <a:xfrm rot="5400000">
                <a:off x="2778" y="2240"/>
                <a:ext cx="218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2" name="Oval 56"/>
              <p:cNvSpPr>
                <a:spLocks noChangeArrowheads="1"/>
              </p:cNvSpPr>
              <p:nvPr/>
            </p:nvSpPr>
            <p:spPr bwMode="auto">
              <a:xfrm rot="5400000">
                <a:off x="2778" y="2566"/>
                <a:ext cx="217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3" name="Rectangle 57"/>
              <p:cNvSpPr>
                <a:spLocks noChangeArrowheads="1"/>
              </p:cNvSpPr>
              <p:nvPr/>
            </p:nvSpPr>
            <p:spPr bwMode="auto">
              <a:xfrm rot="5400000">
                <a:off x="2214" y="1049"/>
                <a:ext cx="145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4" name="Rectangle 58"/>
              <p:cNvSpPr>
                <a:spLocks noChangeArrowheads="1"/>
              </p:cNvSpPr>
              <p:nvPr/>
            </p:nvSpPr>
            <p:spPr bwMode="auto">
              <a:xfrm rot="5400000">
                <a:off x="2215" y="1302"/>
                <a:ext cx="144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5" name="Rectangle 59"/>
              <p:cNvSpPr>
                <a:spLocks noChangeArrowheads="1"/>
              </p:cNvSpPr>
              <p:nvPr/>
            </p:nvSpPr>
            <p:spPr bwMode="auto">
              <a:xfrm rot="5400000">
                <a:off x="2215" y="1592"/>
                <a:ext cx="144" cy="15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6" name="Rectangle 60"/>
              <p:cNvSpPr>
                <a:spLocks noChangeArrowheads="1"/>
              </p:cNvSpPr>
              <p:nvPr/>
            </p:nvSpPr>
            <p:spPr bwMode="auto">
              <a:xfrm rot="5400000">
                <a:off x="2215" y="1882"/>
                <a:ext cx="144" cy="15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7" name="Rectangle 61"/>
              <p:cNvSpPr>
                <a:spLocks noChangeArrowheads="1"/>
              </p:cNvSpPr>
              <p:nvPr/>
            </p:nvSpPr>
            <p:spPr bwMode="auto">
              <a:xfrm rot="5400000">
                <a:off x="2215" y="2172"/>
                <a:ext cx="144" cy="15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8" name="Rectangle 62"/>
              <p:cNvSpPr>
                <a:spLocks noChangeArrowheads="1"/>
              </p:cNvSpPr>
              <p:nvPr/>
            </p:nvSpPr>
            <p:spPr bwMode="auto">
              <a:xfrm rot="5400000">
                <a:off x="2215" y="2461"/>
                <a:ext cx="144" cy="15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39" name="Rectangle 63"/>
              <p:cNvSpPr>
                <a:spLocks noChangeArrowheads="1"/>
              </p:cNvSpPr>
              <p:nvPr/>
            </p:nvSpPr>
            <p:spPr bwMode="auto">
              <a:xfrm rot="5400000">
                <a:off x="2214" y="2751"/>
                <a:ext cx="145" cy="1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40" name="Oval 64"/>
              <p:cNvSpPr>
                <a:spLocks noChangeArrowheads="1"/>
              </p:cNvSpPr>
              <p:nvPr/>
            </p:nvSpPr>
            <p:spPr bwMode="auto">
              <a:xfrm rot="5400000">
                <a:off x="3253" y="1731"/>
                <a:ext cx="217" cy="23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41" name="Oval 65"/>
              <p:cNvSpPr>
                <a:spLocks noChangeArrowheads="1"/>
              </p:cNvSpPr>
              <p:nvPr/>
            </p:nvSpPr>
            <p:spPr bwMode="auto">
              <a:xfrm rot="5400000">
                <a:off x="3253" y="2057"/>
                <a:ext cx="217" cy="23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4642" name="Line 66"/>
              <p:cNvSpPr>
                <a:spLocks noChangeShapeType="1"/>
              </p:cNvSpPr>
              <p:nvPr/>
            </p:nvSpPr>
            <p:spPr bwMode="auto">
              <a:xfrm rot="5400000" flipV="1">
                <a:off x="2905" y="1514"/>
                <a:ext cx="435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43" name="Line 67"/>
              <p:cNvSpPr>
                <a:spLocks noChangeShapeType="1"/>
              </p:cNvSpPr>
              <p:nvPr/>
            </p:nvSpPr>
            <p:spPr bwMode="auto">
              <a:xfrm rot="5400000" flipV="1">
                <a:off x="3068" y="1677"/>
                <a:ext cx="109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44" name="Line 68"/>
              <p:cNvSpPr>
                <a:spLocks noChangeShapeType="1"/>
              </p:cNvSpPr>
              <p:nvPr/>
            </p:nvSpPr>
            <p:spPr bwMode="auto">
              <a:xfrm rot="5400000" flipV="1">
                <a:off x="2906" y="1839"/>
                <a:ext cx="434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45" name="Line 69"/>
              <p:cNvSpPr>
                <a:spLocks noChangeShapeType="1"/>
              </p:cNvSpPr>
              <p:nvPr/>
            </p:nvSpPr>
            <p:spPr bwMode="auto">
              <a:xfrm rot="5400000" flipH="1" flipV="1">
                <a:off x="3050" y="1804"/>
                <a:ext cx="145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46" name="Line 70"/>
              <p:cNvSpPr>
                <a:spLocks noChangeShapeType="1"/>
              </p:cNvSpPr>
              <p:nvPr/>
            </p:nvSpPr>
            <p:spPr bwMode="auto">
              <a:xfrm rot="5400000" flipH="1" flipV="1">
                <a:off x="2887" y="1967"/>
                <a:ext cx="471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47" name="Line 71"/>
              <p:cNvSpPr>
                <a:spLocks noChangeShapeType="1"/>
              </p:cNvSpPr>
              <p:nvPr/>
            </p:nvSpPr>
            <p:spPr bwMode="auto">
              <a:xfrm rot="5400000" flipH="1" flipV="1">
                <a:off x="2725" y="2129"/>
                <a:ext cx="796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48" name="Line 72"/>
              <p:cNvSpPr>
                <a:spLocks noChangeShapeType="1"/>
              </p:cNvSpPr>
              <p:nvPr/>
            </p:nvSpPr>
            <p:spPr bwMode="auto">
              <a:xfrm rot="5400000" flipV="1">
                <a:off x="2743" y="1676"/>
                <a:ext cx="760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49" name="Line 73"/>
              <p:cNvSpPr>
                <a:spLocks noChangeShapeType="1"/>
              </p:cNvSpPr>
              <p:nvPr/>
            </p:nvSpPr>
            <p:spPr bwMode="auto">
              <a:xfrm rot="5400000" flipV="1">
                <a:off x="3033" y="1966"/>
                <a:ext cx="180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0" name="Line 74"/>
              <p:cNvSpPr>
                <a:spLocks noChangeShapeType="1"/>
              </p:cNvSpPr>
              <p:nvPr/>
            </p:nvSpPr>
            <p:spPr bwMode="auto">
              <a:xfrm rot="5400000" flipH="1" flipV="1">
                <a:off x="3050" y="2129"/>
                <a:ext cx="146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1" name="Line 75"/>
              <p:cNvSpPr>
                <a:spLocks noChangeShapeType="1"/>
              </p:cNvSpPr>
              <p:nvPr/>
            </p:nvSpPr>
            <p:spPr bwMode="auto">
              <a:xfrm rot="5400000" flipH="1" flipV="1">
                <a:off x="2887" y="2292"/>
                <a:ext cx="471" cy="23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2" name="Line 76"/>
              <p:cNvSpPr>
                <a:spLocks noChangeShapeType="1"/>
              </p:cNvSpPr>
              <p:nvPr/>
            </p:nvSpPr>
            <p:spPr bwMode="auto">
              <a:xfrm rot="5400000" flipV="1">
                <a:off x="2404" y="1092"/>
                <a:ext cx="325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3" name="Line 77"/>
              <p:cNvSpPr>
                <a:spLocks noChangeShapeType="1"/>
              </p:cNvSpPr>
              <p:nvPr/>
            </p:nvSpPr>
            <p:spPr bwMode="auto">
              <a:xfrm rot="5400000" flipV="1">
                <a:off x="2259" y="1237"/>
                <a:ext cx="615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4" name="Line 78"/>
              <p:cNvSpPr>
                <a:spLocks noChangeShapeType="1"/>
              </p:cNvSpPr>
              <p:nvPr/>
            </p:nvSpPr>
            <p:spPr bwMode="auto">
              <a:xfrm rot="5400000" flipV="1">
                <a:off x="2114" y="1382"/>
                <a:ext cx="905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5" name="Line 79"/>
              <p:cNvSpPr>
                <a:spLocks noChangeShapeType="1"/>
              </p:cNvSpPr>
              <p:nvPr/>
            </p:nvSpPr>
            <p:spPr bwMode="auto">
              <a:xfrm rot="5400000" flipV="1">
                <a:off x="1969" y="1563"/>
                <a:ext cx="1195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6" name="Line 80"/>
              <p:cNvSpPr>
                <a:spLocks noChangeShapeType="1"/>
              </p:cNvSpPr>
              <p:nvPr/>
            </p:nvSpPr>
            <p:spPr bwMode="auto">
              <a:xfrm rot="5400000" flipV="1">
                <a:off x="1806" y="1726"/>
                <a:ext cx="1521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7" name="Line 81"/>
              <p:cNvSpPr>
                <a:spLocks noChangeShapeType="1"/>
              </p:cNvSpPr>
              <p:nvPr/>
            </p:nvSpPr>
            <p:spPr bwMode="auto">
              <a:xfrm rot="5400000" flipH="1" flipV="1">
                <a:off x="1878" y="1943"/>
                <a:ext cx="1377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8" name="Line 82"/>
              <p:cNvSpPr>
                <a:spLocks noChangeShapeType="1"/>
              </p:cNvSpPr>
              <p:nvPr/>
            </p:nvSpPr>
            <p:spPr bwMode="auto">
              <a:xfrm rot="5400000" flipH="1" flipV="1">
                <a:off x="2023" y="2088"/>
                <a:ext cx="1087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59" name="Line 83"/>
              <p:cNvSpPr>
                <a:spLocks noChangeShapeType="1"/>
              </p:cNvSpPr>
              <p:nvPr/>
            </p:nvSpPr>
            <p:spPr bwMode="auto">
              <a:xfrm rot="5400000" flipH="1" flipV="1">
                <a:off x="2168" y="2233"/>
                <a:ext cx="797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0" name="Line 84"/>
              <p:cNvSpPr>
                <a:spLocks noChangeShapeType="1"/>
              </p:cNvSpPr>
              <p:nvPr/>
            </p:nvSpPr>
            <p:spPr bwMode="auto">
              <a:xfrm rot="5400000" flipH="1" flipV="1">
                <a:off x="2331" y="2396"/>
                <a:ext cx="471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1" name="Line 85"/>
              <p:cNvSpPr>
                <a:spLocks noChangeShapeType="1"/>
              </p:cNvSpPr>
              <p:nvPr/>
            </p:nvSpPr>
            <p:spPr bwMode="auto">
              <a:xfrm rot="5400000" flipH="1" flipV="1">
                <a:off x="2494" y="2559"/>
                <a:ext cx="145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2" name="Line 86"/>
              <p:cNvSpPr>
                <a:spLocks noChangeShapeType="1"/>
              </p:cNvSpPr>
              <p:nvPr/>
            </p:nvSpPr>
            <p:spPr bwMode="auto">
              <a:xfrm rot="5400000" flipV="1">
                <a:off x="3622" y="1711"/>
                <a:ext cx="0" cy="2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3" name="Line 87"/>
              <p:cNvSpPr>
                <a:spLocks noChangeShapeType="1"/>
              </p:cNvSpPr>
              <p:nvPr/>
            </p:nvSpPr>
            <p:spPr bwMode="auto">
              <a:xfrm rot="5400000" flipV="1">
                <a:off x="3622" y="2036"/>
                <a:ext cx="0" cy="2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4" name="Line 88"/>
              <p:cNvSpPr>
                <a:spLocks noChangeShapeType="1"/>
              </p:cNvSpPr>
              <p:nvPr/>
            </p:nvSpPr>
            <p:spPr bwMode="auto">
              <a:xfrm rot="5400000" flipV="1">
                <a:off x="2531" y="1218"/>
                <a:ext cx="72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5" name="Line 89"/>
              <p:cNvSpPr>
                <a:spLocks noChangeShapeType="1"/>
              </p:cNvSpPr>
              <p:nvPr/>
            </p:nvSpPr>
            <p:spPr bwMode="auto">
              <a:xfrm rot="5400000" flipV="1">
                <a:off x="2386" y="1363"/>
                <a:ext cx="362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6" name="Line 90"/>
              <p:cNvSpPr>
                <a:spLocks noChangeShapeType="1"/>
              </p:cNvSpPr>
              <p:nvPr/>
            </p:nvSpPr>
            <p:spPr bwMode="auto">
              <a:xfrm rot="5400000" flipV="1">
                <a:off x="2241" y="1508"/>
                <a:ext cx="652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7" name="Line 91"/>
              <p:cNvSpPr>
                <a:spLocks noChangeShapeType="1"/>
              </p:cNvSpPr>
              <p:nvPr/>
            </p:nvSpPr>
            <p:spPr bwMode="auto">
              <a:xfrm rot="5400000" flipV="1">
                <a:off x="2078" y="1671"/>
                <a:ext cx="978" cy="3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24668" name="Line 92"/>
              <p:cNvSpPr>
                <a:spLocks noChangeShapeType="1"/>
              </p:cNvSpPr>
              <p:nvPr/>
            </p:nvSpPr>
            <p:spPr bwMode="auto">
              <a:xfrm>
                <a:off x="984" y="1460"/>
                <a:ext cx="1248" cy="240"/>
              </a:xfrm>
              <a:prstGeom prst="line">
                <a:avLst/>
              </a:prstGeom>
              <a:noFill/>
              <a:ln w="12700" cap="sq">
                <a:solidFill>
                  <a:srgbClr val="006600"/>
                </a:solidFill>
                <a:round/>
                <a:headEnd type="oval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669" name="Line 93"/>
              <p:cNvSpPr>
                <a:spLocks noChangeShapeType="1"/>
              </p:cNvSpPr>
              <p:nvPr/>
            </p:nvSpPr>
            <p:spPr bwMode="auto">
              <a:xfrm>
                <a:off x="988" y="1508"/>
                <a:ext cx="1248" cy="432"/>
              </a:xfrm>
              <a:prstGeom prst="line">
                <a:avLst/>
              </a:prstGeom>
              <a:noFill/>
              <a:ln w="12700" cap="sq">
                <a:solidFill>
                  <a:srgbClr val="006600"/>
                </a:solidFill>
                <a:round/>
                <a:headEnd type="oval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670" name="Line 94"/>
              <p:cNvSpPr>
                <a:spLocks noChangeShapeType="1"/>
              </p:cNvSpPr>
              <p:nvPr/>
            </p:nvSpPr>
            <p:spPr bwMode="auto">
              <a:xfrm>
                <a:off x="1032" y="1460"/>
                <a:ext cx="1200" cy="768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oval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671" name="Line 95"/>
              <p:cNvSpPr>
                <a:spLocks noChangeShapeType="1"/>
              </p:cNvSpPr>
              <p:nvPr/>
            </p:nvSpPr>
            <p:spPr bwMode="auto">
              <a:xfrm>
                <a:off x="1030" y="1508"/>
                <a:ext cx="1200" cy="1056"/>
              </a:xfrm>
              <a:prstGeom prst="line">
                <a:avLst/>
              </a:prstGeom>
              <a:noFill/>
              <a:ln w="12700" cap="sq">
                <a:solidFill>
                  <a:srgbClr val="FF0000"/>
                </a:solidFill>
                <a:round/>
                <a:headEnd type="oval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24675" name="Line 99"/>
            <p:cNvSpPr>
              <a:spLocks noChangeShapeType="1"/>
            </p:cNvSpPr>
            <p:nvPr/>
          </p:nvSpPr>
          <p:spPr bwMode="auto">
            <a:xfrm flipV="1">
              <a:off x="1152" y="1480"/>
              <a:ext cx="2040" cy="160"/>
            </a:xfrm>
            <a:prstGeom prst="line">
              <a:avLst/>
            </a:prstGeom>
            <a:noFill/>
            <a:ln w="12700" cap="sq">
              <a:solidFill>
                <a:srgbClr val="006600"/>
              </a:solidFill>
              <a:round/>
              <a:headEnd type="oval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676" name="Line 100"/>
            <p:cNvSpPr>
              <a:spLocks noChangeShapeType="1"/>
            </p:cNvSpPr>
            <p:nvPr/>
          </p:nvSpPr>
          <p:spPr bwMode="auto">
            <a:xfrm>
              <a:off x="2792" y="3344"/>
              <a:ext cx="440" cy="88"/>
            </a:xfrm>
            <a:prstGeom prst="line">
              <a:avLst/>
            </a:prstGeom>
            <a:noFill/>
            <a:ln w="12700" cap="sq">
              <a:solidFill>
                <a:srgbClr val="006600"/>
              </a:solidFill>
              <a:round/>
              <a:headEnd type="oval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841248"/>
            <a:ext cx="8077200" cy="609600"/>
          </a:xfrm>
        </p:spPr>
        <p:txBody>
          <a:bodyPr>
            <a:noAutofit/>
          </a:bodyPr>
          <a:lstStyle/>
          <a:p>
            <a:r>
              <a:rPr kumimoji="0" lang="en-GB" altLang="ko-KR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Drawbacks of DNN</a:t>
            </a:r>
          </a:p>
        </p:txBody>
      </p:sp>
    </p:spTree>
    <p:extLst>
      <p:ext uri="{BB962C8B-B14F-4D97-AF65-F5344CB8AC3E}">
        <p14:creationId xmlns:p14="http://schemas.microsoft.com/office/powerpoint/2010/main" val="10968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229600" cy="1066800"/>
          </a:xfrm>
        </p:spPr>
        <p:txBody>
          <a:bodyPr>
            <a:normAutofit/>
          </a:bodyPr>
          <a:lstStyle/>
          <a:p>
            <a:r>
              <a:rPr lang="en-IN" altLang="ko-KR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CNN Advantages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923288"/>
            <a:ext cx="8229600" cy="4325112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charset="2"/>
              <a:buChar char="§"/>
            </a:pP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</a:rPr>
              <a:t>Architecture of a CNN is designed to take advantage of the 2D structure of an input image</a:t>
            </a:r>
          </a:p>
          <a:p>
            <a:pPr lvl="1" algn="just">
              <a:buFont typeface="Wingdings" charset="2"/>
              <a:buChar char="§"/>
            </a:pP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</a:rPr>
              <a:t>Achieved with local connections and tied weights followed by some form of pooling which results in translation invariant features. </a:t>
            </a:r>
          </a:p>
          <a:p>
            <a:pPr algn="just">
              <a:buFont typeface="Wingdings" charset="2"/>
              <a:buChar char="§"/>
            </a:pPr>
            <a:endParaRPr lang="en-IN" altLang="ko-KR" dirty="0">
              <a:latin typeface="Times New Roman" charset="0"/>
              <a:ea typeface="굴림" charset="-127"/>
              <a:cs typeface="Times New Roman" charset="0"/>
            </a:endParaRPr>
          </a:p>
          <a:p>
            <a:pPr algn="just">
              <a:buFont typeface="Wingdings" charset="2"/>
              <a:buChar char="§"/>
            </a:pP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</a:rPr>
              <a:t>CNN are easier to train and have many fewer parameters than fully connected networks with the same number of hidden units.</a:t>
            </a:r>
          </a:p>
          <a:p>
            <a:pPr algn="just">
              <a:buFont typeface="Wingdings" charset="2"/>
              <a:buChar char="§"/>
            </a:pPr>
            <a:endParaRPr lang="en-IN" altLang="ko-KR" dirty="0">
              <a:latin typeface="Times New Roman" charset="0"/>
              <a:ea typeface="굴림" charset="-127"/>
              <a:cs typeface="Times New Roman" charset="0"/>
            </a:endParaRPr>
          </a:p>
          <a:p>
            <a:pPr algn="just">
              <a:buFont typeface="Wingdings" charset="2"/>
              <a:buChar char="§"/>
            </a:pP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</a:rPr>
              <a:t>Demo of CNN: </a:t>
            </a:r>
            <a:r>
              <a:rPr lang="en-IN" altLang="ko-KR" dirty="0">
                <a:latin typeface="Times New Roman" charset="0"/>
                <a:ea typeface="굴림" charset="-127"/>
                <a:cs typeface="Times New Roman" charset="0"/>
                <a:hlinkClick r:id="rId2"/>
              </a:rPr>
              <a:t>http://scs.ryerson.ca/~aharley/vis/conv/</a:t>
            </a:r>
            <a:endParaRPr lang="en-IN" altLang="ko-KR" dirty="0">
              <a:latin typeface="Times New Roman" charset="0"/>
              <a:ea typeface="굴림" charset="-127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9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990600"/>
            <a:ext cx="4495800" cy="99060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Calibri"/>
                <a:cs typeface="Calibri"/>
              </a:rPr>
              <a:t>Edge Detection by Convolution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8077200" cy="483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68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87964" y="1447800"/>
            <a:ext cx="8582586" cy="5110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287964" y="685800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Increasing Depth </a:t>
            </a:r>
            <a:r>
              <a:rPr lang="en-US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and Complexity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62860"/>
      </p:ext>
    </p:extLst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104969"/>
            <a:ext cx="7426954" cy="61555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5168"/>
            <a:r>
              <a:rPr b="1" spc="3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Simply </a:t>
            </a:r>
            <a:r>
              <a:rPr b="1" spc="2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stacking </a:t>
            </a:r>
            <a:r>
              <a:rPr b="1" spc="3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more</a:t>
            </a:r>
            <a:r>
              <a:rPr b="1" spc="-99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layers</a:t>
            </a:r>
          </a:p>
        </p:txBody>
      </p:sp>
      <p:sp>
        <p:nvSpPr>
          <p:cNvPr id="3" name="object 3"/>
          <p:cNvSpPr/>
          <p:nvPr/>
        </p:nvSpPr>
        <p:spPr>
          <a:xfrm>
            <a:off x="278741" y="2162856"/>
            <a:ext cx="8582290" cy="3365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4" name="object 4"/>
          <p:cNvSpPr/>
          <p:nvPr/>
        </p:nvSpPr>
        <p:spPr>
          <a:xfrm>
            <a:off x="538363" y="6123168"/>
            <a:ext cx="152209" cy="152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object 5"/>
          <p:cNvSpPr/>
          <p:nvPr/>
        </p:nvSpPr>
        <p:spPr>
          <a:xfrm>
            <a:off x="538363" y="6499264"/>
            <a:ext cx="152209" cy="152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6" name="object 6"/>
          <p:cNvSpPr txBox="1"/>
          <p:nvPr/>
        </p:nvSpPr>
        <p:spPr>
          <a:xfrm>
            <a:off x="838200" y="5797309"/>
            <a:ext cx="7097086" cy="651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68"/>
            <a:r>
              <a:rPr sz="1784" i="1" spc="-10" dirty="0">
                <a:latin typeface="Arial"/>
                <a:cs typeface="Arial"/>
              </a:rPr>
              <a:t>Plain </a:t>
            </a:r>
            <a:r>
              <a:rPr sz="1784" spc="-10" dirty="0">
                <a:latin typeface="Arial"/>
                <a:cs typeface="Arial"/>
              </a:rPr>
              <a:t>nets: stacking 3x3 </a:t>
            </a:r>
            <a:r>
              <a:rPr sz="1784" spc="-20" dirty="0">
                <a:latin typeface="Arial"/>
                <a:cs typeface="Arial"/>
              </a:rPr>
              <a:t>conv</a:t>
            </a:r>
            <a:r>
              <a:rPr sz="1784" spc="119" dirty="0">
                <a:latin typeface="Arial"/>
                <a:cs typeface="Arial"/>
              </a:rPr>
              <a:t> </a:t>
            </a:r>
            <a:r>
              <a:rPr sz="1784" spc="-30" dirty="0">
                <a:latin typeface="Arial"/>
                <a:cs typeface="Arial"/>
              </a:rPr>
              <a:t>layers.</a:t>
            </a:r>
            <a:endParaRPr sz="1784">
              <a:latin typeface="Arial"/>
              <a:cs typeface="Arial"/>
            </a:endParaRPr>
          </a:p>
          <a:p>
            <a:pPr marL="25168">
              <a:spcBef>
                <a:spcPts val="820"/>
              </a:spcBef>
            </a:pPr>
            <a:r>
              <a:rPr sz="1784" spc="-20" dirty="0">
                <a:latin typeface="Arial"/>
                <a:cs typeface="Arial"/>
              </a:rPr>
              <a:t>56-layer </a:t>
            </a:r>
            <a:r>
              <a:rPr sz="1784" spc="-10" dirty="0">
                <a:latin typeface="Arial"/>
                <a:cs typeface="Arial"/>
              </a:rPr>
              <a:t>net has </a:t>
            </a:r>
            <a:r>
              <a:rPr sz="1784" b="1" spc="-10" dirty="0">
                <a:solidFill>
                  <a:srgbClr val="FF0000"/>
                </a:solidFill>
                <a:latin typeface="Arial"/>
                <a:cs typeface="Arial"/>
              </a:rPr>
              <a:t>higher training </a:t>
            </a:r>
            <a:r>
              <a:rPr sz="1784" b="1" spc="-20" dirty="0">
                <a:solidFill>
                  <a:srgbClr val="FF0000"/>
                </a:solidFill>
                <a:latin typeface="Arial"/>
                <a:cs typeface="Arial"/>
              </a:rPr>
              <a:t>error </a:t>
            </a:r>
            <a:r>
              <a:rPr sz="1784" spc="-10" dirty="0">
                <a:latin typeface="Arial"/>
                <a:cs typeface="Arial"/>
              </a:rPr>
              <a:t>and test error than </a:t>
            </a:r>
            <a:r>
              <a:rPr sz="1784" spc="-20" dirty="0">
                <a:latin typeface="Arial"/>
                <a:cs typeface="Arial"/>
              </a:rPr>
              <a:t>20-layer</a:t>
            </a:r>
            <a:r>
              <a:rPr sz="1784" spc="188" dirty="0">
                <a:latin typeface="Arial"/>
                <a:cs typeface="Arial"/>
              </a:rPr>
              <a:t> </a:t>
            </a:r>
            <a:r>
              <a:rPr sz="1784" spc="-10" dirty="0">
                <a:latin typeface="Arial"/>
                <a:cs typeface="Arial"/>
              </a:rPr>
              <a:t>net.</a:t>
            </a:r>
            <a:endParaRPr sz="1784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320614"/>
      </p:ext>
    </p:extLst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609600"/>
            <a:ext cx="2895600" cy="990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Calibri"/>
                <a:cs typeface="Calibri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12900"/>
            <a:ext cx="8686800" cy="5181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CNN for strong grid-like data with local correlation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Convolution operation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Feature extraction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Shared weights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Pooling</a:t>
            </a:r>
          </a:p>
        </p:txBody>
      </p:sp>
    </p:spTree>
    <p:extLst>
      <p:ext uri="{BB962C8B-B14F-4D97-AF65-F5344CB8AC3E}">
        <p14:creationId xmlns:p14="http://schemas.microsoft.com/office/powerpoint/2010/main" val="431376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609600"/>
            <a:ext cx="6019800" cy="9906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Further Reading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181600"/>
          </a:xfrm>
        </p:spPr>
        <p:txBody>
          <a:bodyPr>
            <a:noAutofit/>
          </a:bodyPr>
          <a:lstStyle/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  <a:hlinkClick r:id="rId2"/>
              </a:rPr>
              <a:t>https://papers.nips.cc/paper/4824-imagenet-classification-with-deep-convolutional-neural-networks.pdf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  <a:hlinkClick r:id="rId3"/>
              </a:rPr>
              <a:t>https://arxiv.org/pdf/1311.2901v3.pdf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  <a:hlinkClick r:id="rId4"/>
              </a:rPr>
              <a:t>https://arxiv.org/pdf/1409.1556v6.pdf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  <a:hlinkClick r:id="rId5"/>
              </a:rPr>
              <a:t>http://www.cv-foundation.org/openaccess/content_cvpr_2015/papers/Szegedy_Going_Deeper_With_2015_CVPR_paper.pdf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  <a:hlinkClick r:id="rId6"/>
              </a:rPr>
              <a:t>https://arxiv.org/pdf/1512.03385v1.pdf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</a:p>
          <a:p>
            <a:r>
              <a:rPr lang="en-US" sz="2000" dirty="0">
                <a:latin typeface="Times New Roman"/>
                <a:cs typeface="Times New Roman"/>
                <a:hlinkClick r:id="rId7"/>
              </a:rPr>
              <a:t>https://arxiv.org/pdf/1506.02025.pdf</a:t>
            </a:r>
            <a:endParaRPr lang="en-US" sz="2000" dirty="0">
              <a:latin typeface="Times New Roman"/>
              <a:cs typeface="Times New Roman"/>
            </a:endParaRPr>
          </a:p>
          <a:p>
            <a:pPr marL="12700" marR="5080">
              <a:lnSpc>
                <a:spcPct val="110700"/>
              </a:lnSpc>
            </a:pPr>
            <a:r>
              <a:rPr lang="en-US" sz="2000" spc="-5" dirty="0">
                <a:latin typeface="Arial"/>
                <a:cs typeface="Arial"/>
              </a:rPr>
              <a:t>Inception-v4, Inception-</a:t>
            </a:r>
            <a:r>
              <a:rPr lang="en-US" sz="2000" spc="-5" dirty="0" err="1">
                <a:latin typeface="Arial"/>
                <a:cs typeface="Arial"/>
              </a:rPr>
              <a:t>ResNet</a:t>
            </a:r>
            <a:r>
              <a:rPr lang="en-US" sz="2000" spc="-5" dirty="0">
                <a:latin typeface="Arial"/>
                <a:cs typeface="Arial"/>
              </a:rPr>
              <a:t> and the Impact of Residual Connections on  </a:t>
            </a:r>
            <a:r>
              <a:rPr lang="en-US" sz="2000" dirty="0">
                <a:latin typeface="Arial"/>
                <a:cs typeface="Arial"/>
              </a:rPr>
              <a:t>Learning.</a:t>
            </a:r>
            <a:r>
              <a:rPr lang="en-US" sz="2000" spc="5" dirty="0">
                <a:latin typeface="Arial"/>
                <a:cs typeface="Arial"/>
              </a:rPr>
              <a:t> </a:t>
            </a:r>
            <a:r>
              <a:rPr lang="en-US" sz="2000" spc="-5" dirty="0">
                <a:latin typeface="Arial"/>
                <a:cs typeface="Arial"/>
                <a:hlinkClick r:id="rId8"/>
              </a:rPr>
              <a:t>https://arxiv.org/abs/1602.07261v2.</a:t>
            </a:r>
            <a:endParaRPr lang="en-US" sz="2000" dirty="0">
              <a:latin typeface="Arial"/>
              <a:cs typeface="Arial"/>
            </a:endParaRPr>
          </a:p>
          <a:p>
            <a:pPr marL="289560" marR="572770" indent="-137160">
              <a:lnSpc>
                <a:spcPct val="101499"/>
              </a:lnSpc>
              <a:spcBef>
                <a:spcPts val="395"/>
              </a:spcBef>
            </a:pPr>
            <a:r>
              <a:rPr lang="en-US" sz="2000" spc="15" baseline="13888" dirty="0">
                <a:solidFill>
                  <a:srgbClr val="3333B2"/>
                </a:solidFill>
                <a:latin typeface="Arial"/>
                <a:cs typeface="Arial"/>
              </a:rPr>
              <a:t>.., </a:t>
            </a:r>
            <a:r>
              <a:rPr lang="en-US" sz="2000" spc="-5" dirty="0">
                <a:latin typeface="Arial"/>
                <a:cs typeface="Arial"/>
              </a:rPr>
              <a:t>Rethinking the Inception Architecture </a:t>
            </a:r>
            <a:r>
              <a:rPr lang="en-US" sz="2000" spc="-15" dirty="0">
                <a:latin typeface="Arial"/>
                <a:cs typeface="Arial"/>
              </a:rPr>
              <a:t>for </a:t>
            </a:r>
            <a:r>
              <a:rPr lang="en-US" sz="2000" spc="-5" dirty="0">
                <a:latin typeface="Arial"/>
                <a:cs typeface="Arial"/>
              </a:rPr>
              <a:t>Computer Vision.  </a:t>
            </a:r>
            <a:r>
              <a:rPr lang="en-US" sz="2000" spc="-5" dirty="0">
                <a:latin typeface="Arial"/>
                <a:cs typeface="Arial"/>
                <a:hlinkClick r:id="rId9"/>
              </a:rPr>
              <a:t>https://arxiv.org/abs/1512.00567v3.</a:t>
            </a:r>
            <a:endParaRPr lang="en-US" sz="2000" dirty="0">
              <a:latin typeface="Arial"/>
              <a:cs typeface="Arial"/>
            </a:endParaRPr>
          </a:p>
          <a:p>
            <a:pPr marL="289560" marR="167640" indent="-137160">
              <a:lnSpc>
                <a:spcPct val="101499"/>
              </a:lnSpc>
            </a:pPr>
            <a:r>
              <a:rPr lang="en-US" sz="2000" spc="15" baseline="13888" dirty="0">
                <a:solidFill>
                  <a:srgbClr val="3333B2"/>
                </a:solidFill>
                <a:latin typeface="Arial"/>
                <a:cs typeface="Arial"/>
              </a:rPr>
              <a:t>.., </a:t>
            </a:r>
            <a:r>
              <a:rPr lang="en-US" sz="2000" spc="-5" dirty="0">
                <a:latin typeface="Arial"/>
                <a:cs typeface="Arial"/>
              </a:rPr>
              <a:t>Wide-Residual-Inception Networks </a:t>
            </a:r>
            <a:r>
              <a:rPr lang="en-US" sz="2000" spc="-15" dirty="0">
                <a:latin typeface="Arial"/>
                <a:cs typeface="Arial"/>
              </a:rPr>
              <a:t>for </a:t>
            </a:r>
            <a:r>
              <a:rPr lang="en-US" sz="2000" spc="-5" dirty="0">
                <a:latin typeface="Arial"/>
                <a:cs typeface="Arial"/>
              </a:rPr>
              <a:t>Real-time Object Detection.  </a:t>
            </a:r>
            <a:r>
              <a:rPr lang="en-US" sz="2000" spc="-5" dirty="0">
                <a:latin typeface="Arial"/>
                <a:cs typeface="Arial"/>
                <a:hlinkClick r:id="rId10"/>
              </a:rPr>
              <a:t>https://arxiv.org/pdf/1702.01243v1.pdf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009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399" y="1295400"/>
            <a:ext cx="7529513" cy="777875"/>
          </a:xfrm>
        </p:spPr>
        <p:txBody>
          <a:bodyPr/>
          <a:lstStyle/>
          <a:p>
            <a:pPr algn="ctr"/>
            <a:r>
              <a:rPr lang="en-US" altLang="x-none" sz="4400" b="1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Acknowledgments</a:t>
            </a:r>
            <a:endParaRPr lang="en-US" altLang="x-none" b="1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906" y="2286000"/>
            <a:ext cx="8064500" cy="3276600"/>
          </a:xfrm>
          <a:noFill/>
        </p:spPr>
        <p:txBody>
          <a:bodyPr>
            <a:normAutofit/>
          </a:bodyPr>
          <a:lstStyle/>
          <a:p>
            <a:pPr>
              <a:spcBef>
                <a:spcPct val="50000"/>
              </a:spcBef>
              <a:buFont typeface="Monotype Sorts" charset="2"/>
              <a:buNone/>
            </a:pPr>
            <a:r>
              <a:rPr lang="en-US" altLang="x-none" sz="3200" dirty="0"/>
              <a:t>  This file is for the educational purpose only. Some materials (including pictures and text) were taken from the Internet at the public domain.</a:t>
            </a:r>
          </a:p>
        </p:txBody>
      </p:sp>
    </p:spTree>
    <p:extLst>
      <p:ext uri="{BB962C8B-B14F-4D97-AF65-F5344CB8AC3E}">
        <p14:creationId xmlns:p14="http://schemas.microsoft.com/office/powerpoint/2010/main" val="105500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AAC66-9B53-F44D-B866-C01A6EECF641}" type="slidenum">
              <a:rPr lang="en-US" altLang="x-none"/>
              <a:pPr/>
              <a:t>5</a:t>
            </a:fld>
            <a:endParaRPr lang="en-US" altLang="x-none"/>
          </a:p>
        </p:txBody>
      </p:sp>
      <p:grpSp>
        <p:nvGrpSpPr>
          <p:cNvPr id="3226690" name="Group 66"/>
          <p:cNvGrpSpPr>
            <a:grpSpLocks/>
          </p:cNvGrpSpPr>
          <p:nvPr/>
        </p:nvGrpSpPr>
        <p:grpSpPr bwMode="auto">
          <a:xfrm>
            <a:off x="590550" y="3077634"/>
            <a:ext cx="3225800" cy="2751137"/>
            <a:chOff x="288" y="1296"/>
            <a:chExt cx="2400" cy="1772"/>
          </a:xfrm>
        </p:grpSpPr>
        <p:sp>
          <p:nvSpPr>
            <p:cNvPr id="3226687" name="Freeform 63"/>
            <p:cNvSpPr>
              <a:spLocks/>
            </p:cNvSpPr>
            <p:nvPr/>
          </p:nvSpPr>
          <p:spPr bwMode="auto">
            <a:xfrm>
              <a:off x="768" y="1632"/>
              <a:ext cx="1248" cy="1056"/>
            </a:xfrm>
            <a:custGeom>
              <a:avLst/>
              <a:gdLst>
                <a:gd name="T0" fmla="*/ 0 w 1489"/>
                <a:gd name="T1" fmla="*/ 0 h 1083"/>
                <a:gd name="T2" fmla="*/ 107 w 1489"/>
                <a:gd name="T3" fmla="*/ 0 h 1083"/>
                <a:gd name="T4" fmla="*/ 769 w 1489"/>
                <a:gd name="T5" fmla="*/ 27 h 1083"/>
                <a:gd name="T6" fmla="*/ 1105 w 1489"/>
                <a:gd name="T7" fmla="*/ 411 h 1083"/>
                <a:gd name="T8" fmla="*/ 1489 w 1489"/>
                <a:gd name="T9" fmla="*/ 363 h 1083"/>
                <a:gd name="T10" fmla="*/ 1057 w 1489"/>
                <a:gd name="T11" fmla="*/ 1083 h 1083"/>
                <a:gd name="T12" fmla="*/ 1 w 1489"/>
                <a:gd name="T13" fmla="*/ 1083 h 1083"/>
                <a:gd name="T14" fmla="*/ 0 w 1489"/>
                <a:gd name="T15" fmla="*/ 0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9" h="1083">
                  <a:moveTo>
                    <a:pt x="0" y="0"/>
                  </a:moveTo>
                  <a:cubicBezTo>
                    <a:pt x="36" y="0"/>
                    <a:pt x="71" y="0"/>
                    <a:pt x="107" y="0"/>
                  </a:cubicBezTo>
                  <a:lnTo>
                    <a:pt x="769" y="27"/>
                  </a:lnTo>
                  <a:lnTo>
                    <a:pt x="1105" y="411"/>
                  </a:lnTo>
                  <a:lnTo>
                    <a:pt x="1489" y="363"/>
                  </a:lnTo>
                  <a:lnTo>
                    <a:pt x="1057" y="1083"/>
                  </a:lnTo>
                  <a:lnTo>
                    <a:pt x="1" y="10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66"/>
            </a:solidFill>
            <a:ln w="12700" cap="sq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636" name="Rectangle 12"/>
            <p:cNvSpPr>
              <a:spLocks noChangeArrowheads="1"/>
            </p:cNvSpPr>
            <p:nvPr/>
          </p:nvSpPr>
          <p:spPr bwMode="auto">
            <a:xfrm>
              <a:off x="912" y="2304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37" name="Rectangle 13"/>
            <p:cNvSpPr>
              <a:spLocks noChangeArrowheads="1"/>
            </p:cNvSpPr>
            <p:nvPr/>
          </p:nvSpPr>
          <p:spPr bwMode="auto">
            <a:xfrm>
              <a:off x="816" y="2448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38" name="Rectangle 14"/>
            <p:cNvSpPr>
              <a:spLocks noChangeArrowheads="1"/>
            </p:cNvSpPr>
            <p:nvPr/>
          </p:nvSpPr>
          <p:spPr bwMode="auto">
            <a:xfrm>
              <a:off x="1008" y="2448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39" name="Rectangle 15"/>
            <p:cNvSpPr>
              <a:spLocks noChangeArrowheads="1"/>
            </p:cNvSpPr>
            <p:nvPr/>
          </p:nvSpPr>
          <p:spPr bwMode="auto">
            <a:xfrm>
              <a:off x="1104" y="2304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40" name="Oval 16"/>
            <p:cNvSpPr>
              <a:spLocks noChangeArrowheads="1"/>
            </p:cNvSpPr>
            <p:nvPr/>
          </p:nvSpPr>
          <p:spPr bwMode="auto">
            <a:xfrm>
              <a:off x="1872" y="2448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41" name="Oval 17"/>
            <p:cNvSpPr>
              <a:spLocks noChangeArrowheads="1"/>
            </p:cNvSpPr>
            <p:nvPr/>
          </p:nvSpPr>
          <p:spPr bwMode="auto">
            <a:xfrm>
              <a:off x="1968" y="2544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42" name="Oval 18"/>
            <p:cNvSpPr>
              <a:spLocks noChangeArrowheads="1"/>
            </p:cNvSpPr>
            <p:nvPr/>
          </p:nvSpPr>
          <p:spPr bwMode="auto">
            <a:xfrm>
              <a:off x="1920" y="2208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43" name="Oval 19"/>
            <p:cNvSpPr>
              <a:spLocks noChangeArrowheads="1"/>
            </p:cNvSpPr>
            <p:nvPr/>
          </p:nvSpPr>
          <p:spPr bwMode="auto">
            <a:xfrm>
              <a:off x="2256" y="2112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44" name="Oval 20"/>
            <p:cNvSpPr>
              <a:spLocks noChangeArrowheads="1"/>
            </p:cNvSpPr>
            <p:nvPr/>
          </p:nvSpPr>
          <p:spPr bwMode="auto">
            <a:xfrm>
              <a:off x="2016" y="2064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46" name="Rectangle 22"/>
            <p:cNvSpPr>
              <a:spLocks noChangeArrowheads="1"/>
            </p:cNvSpPr>
            <p:nvPr/>
          </p:nvSpPr>
          <p:spPr bwMode="auto">
            <a:xfrm>
              <a:off x="1248" y="2496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47" name="Rectangle 23"/>
            <p:cNvSpPr>
              <a:spLocks noChangeArrowheads="1"/>
            </p:cNvSpPr>
            <p:nvPr/>
          </p:nvSpPr>
          <p:spPr bwMode="auto">
            <a:xfrm>
              <a:off x="1056" y="2160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54" name="Oval 30"/>
            <p:cNvSpPr>
              <a:spLocks noChangeArrowheads="1"/>
            </p:cNvSpPr>
            <p:nvPr/>
          </p:nvSpPr>
          <p:spPr bwMode="auto">
            <a:xfrm>
              <a:off x="1632" y="1584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55" name="Oval 31"/>
            <p:cNvSpPr>
              <a:spLocks noChangeArrowheads="1"/>
            </p:cNvSpPr>
            <p:nvPr/>
          </p:nvSpPr>
          <p:spPr bwMode="auto">
            <a:xfrm>
              <a:off x="1728" y="1680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56" name="Oval 32"/>
            <p:cNvSpPr>
              <a:spLocks noChangeArrowheads="1"/>
            </p:cNvSpPr>
            <p:nvPr/>
          </p:nvSpPr>
          <p:spPr bwMode="auto">
            <a:xfrm>
              <a:off x="1776" y="1824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57" name="Oval 33"/>
            <p:cNvSpPr>
              <a:spLocks noChangeArrowheads="1"/>
            </p:cNvSpPr>
            <p:nvPr/>
          </p:nvSpPr>
          <p:spPr bwMode="auto">
            <a:xfrm>
              <a:off x="1584" y="1776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58" name="Oval 34"/>
            <p:cNvSpPr>
              <a:spLocks noChangeArrowheads="1"/>
            </p:cNvSpPr>
            <p:nvPr/>
          </p:nvSpPr>
          <p:spPr bwMode="auto">
            <a:xfrm>
              <a:off x="1776" y="2592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1" name="Freeform 37"/>
            <p:cNvSpPr>
              <a:spLocks/>
            </p:cNvSpPr>
            <p:nvPr/>
          </p:nvSpPr>
          <p:spPr bwMode="auto">
            <a:xfrm>
              <a:off x="528" y="1536"/>
              <a:ext cx="2016" cy="1248"/>
            </a:xfrm>
            <a:custGeom>
              <a:avLst/>
              <a:gdLst>
                <a:gd name="T0" fmla="*/ 0 w 2016"/>
                <a:gd name="T1" fmla="*/ 0 h 1248"/>
                <a:gd name="T2" fmla="*/ 0 w 2016"/>
                <a:gd name="T3" fmla="*/ 1248 h 1248"/>
                <a:gd name="T4" fmla="*/ 2016 w 2016"/>
                <a:gd name="T5" fmla="*/ 124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16" h="1248">
                  <a:moveTo>
                    <a:pt x="0" y="0"/>
                  </a:moveTo>
                  <a:lnTo>
                    <a:pt x="0" y="1248"/>
                  </a:lnTo>
                  <a:lnTo>
                    <a:pt x="2016" y="1248"/>
                  </a:lnTo>
                </a:path>
              </a:pathLst>
            </a:custGeom>
            <a:noFill/>
            <a:ln w="38100" cap="sq" cmpd="sng">
              <a:solidFill>
                <a:schemeClr val="tx1"/>
              </a:solidFill>
              <a:prstDash val="solid"/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662" name="Rectangle 38"/>
            <p:cNvSpPr>
              <a:spLocks noChangeArrowheads="1"/>
            </p:cNvSpPr>
            <p:nvPr/>
          </p:nvSpPr>
          <p:spPr bwMode="auto">
            <a:xfrm>
              <a:off x="1056" y="1872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3" name="Rectangle 39"/>
            <p:cNvSpPr>
              <a:spLocks noChangeArrowheads="1"/>
            </p:cNvSpPr>
            <p:nvPr/>
          </p:nvSpPr>
          <p:spPr bwMode="auto">
            <a:xfrm>
              <a:off x="960" y="2016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4" name="Rectangle 40"/>
            <p:cNvSpPr>
              <a:spLocks noChangeArrowheads="1"/>
            </p:cNvSpPr>
            <p:nvPr/>
          </p:nvSpPr>
          <p:spPr bwMode="auto">
            <a:xfrm>
              <a:off x="1152" y="2016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5" name="Rectangle 41"/>
            <p:cNvSpPr>
              <a:spLocks noChangeArrowheads="1"/>
            </p:cNvSpPr>
            <p:nvPr/>
          </p:nvSpPr>
          <p:spPr bwMode="auto">
            <a:xfrm>
              <a:off x="1248" y="1872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6" name="Rectangle 42"/>
            <p:cNvSpPr>
              <a:spLocks noChangeArrowheads="1"/>
            </p:cNvSpPr>
            <p:nvPr/>
          </p:nvSpPr>
          <p:spPr bwMode="auto">
            <a:xfrm>
              <a:off x="960" y="1680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7" name="Rectangle 43"/>
            <p:cNvSpPr>
              <a:spLocks noChangeArrowheads="1"/>
            </p:cNvSpPr>
            <p:nvPr/>
          </p:nvSpPr>
          <p:spPr bwMode="auto">
            <a:xfrm>
              <a:off x="1200" y="1728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8" name="Rectangle 44"/>
            <p:cNvSpPr>
              <a:spLocks noChangeArrowheads="1"/>
            </p:cNvSpPr>
            <p:nvPr/>
          </p:nvSpPr>
          <p:spPr bwMode="auto">
            <a:xfrm>
              <a:off x="1584" y="2304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69" name="Rectangle 45"/>
            <p:cNvSpPr>
              <a:spLocks noChangeArrowheads="1"/>
            </p:cNvSpPr>
            <p:nvPr/>
          </p:nvSpPr>
          <p:spPr bwMode="auto">
            <a:xfrm>
              <a:off x="1440" y="2448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0" name="Rectangle 46"/>
            <p:cNvSpPr>
              <a:spLocks noChangeArrowheads="1"/>
            </p:cNvSpPr>
            <p:nvPr/>
          </p:nvSpPr>
          <p:spPr bwMode="auto">
            <a:xfrm>
              <a:off x="1392" y="2304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1" name="Rectangle 47"/>
            <p:cNvSpPr>
              <a:spLocks noChangeArrowheads="1"/>
            </p:cNvSpPr>
            <p:nvPr/>
          </p:nvSpPr>
          <p:spPr bwMode="auto">
            <a:xfrm>
              <a:off x="1488" y="2160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2" name="Rectangle 48"/>
            <p:cNvSpPr>
              <a:spLocks noChangeArrowheads="1"/>
            </p:cNvSpPr>
            <p:nvPr/>
          </p:nvSpPr>
          <p:spPr bwMode="auto">
            <a:xfrm>
              <a:off x="1248" y="2256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3" name="Rectangle 49"/>
            <p:cNvSpPr>
              <a:spLocks noChangeArrowheads="1"/>
            </p:cNvSpPr>
            <p:nvPr/>
          </p:nvSpPr>
          <p:spPr bwMode="auto">
            <a:xfrm>
              <a:off x="1440" y="2016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4" name="Oval 50"/>
            <p:cNvSpPr>
              <a:spLocks noChangeArrowheads="1"/>
            </p:cNvSpPr>
            <p:nvPr/>
          </p:nvSpPr>
          <p:spPr bwMode="auto">
            <a:xfrm>
              <a:off x="1968" y="1728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5" name="Oval 51"/>
            <p:cNvSpPr>
              <a:spLocks noChangeArrowheads="1"/>
            </p:cNvSpPr>
            <p:nvPr/>
          </p:nvSpPr>
          <p:spPr bwMode="auto">
            <a:xfrm>
              <a:off x="2064" y="1824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6" name="Oval 52"/>
            <p:cNvSpPr>
              <a:spLocks noChangeArrowheads="1"/>
            </p:cNvSpPr>
            <p:nvPr/>
          </p:nvSpPr>
          <p:spPr bwMode="auto">
            <a:xfrm>
              <a:off x="2160" y="1920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7" name="Oval 53"/>
            <p:cNvSpPr>
              <a:spLocks noChangeArrowheads="1"/>
            </p:cNvSpPr>
            <p:nvPr/>
          </p:nvSpPr>
          <p:spPr bwMode="auto">
            <a:xfrm>
              <a:off x="1488" y="1632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8" name="Oval 54"/>
            <p:cNvSpPr>
              <a:spLocks noChangeArrowheads="1"/>
            </p:cNvSpPr>
            <p:nvPr/>
          </p:nvSpPr>
          <p:spPr bwMode="auto">
            <a:xfrm>
              <a:off x="2256" y="1776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79" name="Oval 55"/>
            <p:cNvSpPr>
              <a:spLocks noChangeArrowheads="1"/>
            </p:cNvSpPr>
            <p:nvPr/>
          </p:nvSpPr>
          <p:spPr bwMode="auto">
            <a:xfrm>
              <a:off x="2064" y="2208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80" name="Oval 56"/>
            <p:cNvSpPr>
              <a:spLocks noChangeArrowheads="1"/>
            </p:cNvSpPr>
            <p:nvPr/>
          </p:nvSpPr>
          <p:spPr bwMode="auto">
            <a:xfrm>
              <a:off x="2160" y="2304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81" name="Oval 57"/>
            <p:cNvSpPr>
              <a:spLocks noChangeArrowheads="1"/>
            </p:cNvSpPr>
            <p:nvPr/>
          </p:nvSpPr>
          <p:spPr bwMode="auto">
            <a:xfrm>
              <a:off x="2256" y="2400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82" name="Oval 58"/>
            <p:cNvSpPr>
              <a:spLocks noChangeArrowheads="1"/>
            </p:cNvSpPr>
            <p:nvPr/>
          </p:nvSpPr>
          <p:spPr bwMode="auto">
            <a:xfrm>
              <a:off x="2016" y="2400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83" name="Oval 59"/>
            <p:cNvSpPr>
              <a:spLocks noChangeArrowheads="1"/>
            </p:cNvSpPr>
            <p:nvPr/>
          </p:nvSpPr>
          <p:spPr bwMode="auto">
            <a:xfrm>
              <a:off x="1440" y="1488"/>
              <a:ext cx="96" cy="96"/>
            </a:xfrm>
            <a:prstGeom prst="ellipse">
              <a:avLst/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86" name="Rectangle 62"/>
            <p:cNvSpPr>
              <a:spLocks noChangeArrowheads="1"/>
            </p:cNvSpPr>
            <p:nvPr/>
          </p:nvSpPr>
          <p:spPr bwMode="auto">
            <a:xfrm>
              <a:off x="1680" y="2064"/>
              <a:ext cx="96" cy="96"/>
            </a:xfrm>
            <a:prstGeom prst="rect">
              <a:avLst/>
            </a:prstGeom>
            <a:solidFill>
              <a:srgbClr val="0066CC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6688" name="Text Box 64"/>
            <p:cNvSpPr txBox="1">
              <a:spLocks noChangeArrowheads="1"/>
            </p:cNvSpPr>
            <p:nvPr/>
          </p:nvSpPr>
          <p:spPr bwMode="auto">
            <a:xfrm>
              <a:off x="288" y="1296"/>
              <a:ext cx="865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b="0"/>
                <a:t>Feature 1</a:t>
              </a:r>
            </a:p>
          </p:txBody>
        </p:sp>
        <p:sp>
          <p:nvSpPr>
            <p:cNvPr id="3226689" name="Text Box 65"/>
            <p:cNvSpPr txBox="1">
              <a:spLocks noChangeArrowheads="1"/>
            </p:cNvSpPr>
            <p:nvPr/>
          </p:nvSpPr>
          <p:spPr bwMode="auto">
            <a:xfrm>
              <a:off x="1824" y="2832"/>
              <a:ext cx="864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x-none" b="0"/>
                <a:t>Feature 2</a:t>
              </a:r>
            </a:p>
          </p:txBody>
        </p:sp>
      </p:grpSp>
      <p:pic>
        <p:nvPicPr>
          <p:cNvPr id="3226691" name="Picture 67" descr="what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82372"/>
            <a:ext cx="4781550" cy="3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841248"/>
            <a:ext cx="8077200" cy="609600"/>
          </a:xfrm>
        </p:spPr>
        <p:txBody>
          <a:bodyPr>
            <a:noAutofit/>
          </a:bodyPr>
          <a:lstStyle/>
          <a:p>
            <a:r>
              <a:rPr kumimoji="0" lang="en-GB" altLang="ko-KR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Drawbacks of DNN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9050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ko-KR" sz="2800" dirty="0">
                <a:solidFill>
                  <a:srgbClr val="FF0000"/>
                </a:solidFill>
              </a:rPr>
              <a:t>To</a:t>
            </a:r>
            <a:r>
              <a:rPr lang="en-US" altLang="ko-KR" sz="2800" dirty="0">
                <a:solidFill>
                  <a:srgbClr val="CC0000"/>
                </a:solidFill>
              </a:rPr>
              <a:t>pology</a:t>
            </a:r>
            <a:r>
              <a:rPr lang="en-US" altLang="ko-KR" sz="2800" dirty="0"/>
              <a:t> of the input data is completely ignored</a:t>
            </a:r>
          </a:p>
        </p:txBody>
      </p:sp>
    </p:spTree>
    <p:extLst>
      <p:ext uri="{BB962C8B-B14F-4D97-AF65-F5344CB8AC3E}">
        <p14:creationId xmlns:p14="http://schemas.microsoft.com/office/powerpoint/2010/main" val="1453473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64" y="609600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Limitations of Neural Networks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664" y="1574666"/>
                <a:ext cx="8047736" cy="513093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Random initialization </a:t>
                </a:r>
                <a:r>
                  <a:rPr lang="en-US" sz="2400" dirty="0"/>
                  <a:t>+ </a:t>
                </a:r>
                <a:r>
                  <a:rPr lang="en-US" sz="2400" b="1" dirty="0"/>
                  <a:t>densely connected networks </a:t>
                </a:r>
                <a:r>
                  <a:rPr lang="en-US" sz="2400" dirty="0"/>
                  <a:t>lead to: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High cost</a:t>
                </a:r>
              </a:p>
              <a:p>
                <a:pPr lvl="1"/>
                <a:r>
                  <a:rPr lang="en-US" sz="2000" dirty="0">
                    <a:solidFill>
                      <a:srgbClr val="FF0000"/>
                    </a:solidFill>
                  </a:rPr>
                  <a:t>Each neuron can be considered as a logistic regression.</a:t>
                </a:r>
              </a:p>
              <a:p>
                <a:pPr lvl="1"/>
                <a:r>
                  <a:rPr lang="en-US" sz="2000" dirty="0">
                    <a:solidFill>
                      <a:srgbClr val="FF0000"/>
                    </a:solidFill>
                  </a:rPr>
                  <a:t>Training the entire neural network is to train all the interconnected logistic regressions.</a:t>
                </a:r>
              </a:p>
              <a:p>
                <a:r>
                  <a:rPr lang="en-US" sz="2400" dirty="0">
                    <a:solidFill>
                      <a:srgbClr val="00B0F0"/>
                    </a:solidFill>
                  </a:rPr>
                  <a:t>Difficult to train as the number of hidden layers increases</a:t>
                </a:r>
              </a:p>
              <a:p>
                <a:pPr lvl="1"/>
                <a:r>
                  <a:rPr lang="en-US" sz="2000" dirty="0">
                    <a:solidFill>
                      <a:srgbClr val="00B0F0"/>
                    </a:solidFill>
                  </a:rPr>
                  <a:t>In backpropagation, gradient is progressively getting more dilute. That is, below top layers, the correction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𝛿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B0F0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B0F0"/>
                    </a:solidFill>
                  </a:rPr>
                  <a:t> is minimal (</a:t>
                </a:r>
                <a:r>
                  <a:rPr lang="en-US" sz="2000" b="1" dirty="0">
                    <a:solidFill>
                      <a:srgbClr val="00B0F0"/>
                    </a:solidFill>
                  </a:rPr>
                  <a:t>vanishing gradient</a:t>
                </a:r>
                <a:r>
                  <a:rPr lang="en-US" sz="2000" dirty="0">
                    <a:solidFill>
                      <a:srgbClr val="00B0F0"/>
                    </a:solidFill>
                  </a:rPr>
                  <a:t>).</a:t>
                </a:r>
              </a:p>
              <a:p>
                <a:r>
                  <a:rPr lang="en-US" sz="2400" dirty="0">
                    <a:solidFill>
                      <a:srgbClr val="00B0F0"/>
                    </a:solidFill>
                  </a:rPr>
                  <a:t>Stuck in local optima</a:t>
                </a:r>
              </a:p>
              <a:p>
                <a:pPr lvl="1"/>
                <a:r>
                  <a:rPr lang="en-US" sz="2000" dirty="0">
                    <a:solidFill>
                      <a:srgbClr val="00B0F0"/>
                    </a:solidFill>
                  </a:rPr>
                  <a:t>Objective function is usually not convex.</a:t>
                </a:r>
              </a:p>
              <a:p>
                <a:pPr lvl="1"/>
                <a:r>
                  <a:rPr lang="en-US" sz="2000" dirty="0">
                    <a:solidFill>
                      <a:srgbClr val="00B0F0"/>
                    </a:solidFill>
                  </a:rPr>
                  <a:t>Random initialization may be far way from global optima.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664" y="1574666"/>
                <a:ext cx="8047736" cy="5130934"/>
              </a:xfrm>
              <a:blipFill>
                <a:blip r:embed="rId2"/>
                <a:stretch>
                  <a:fillRect l="-1102" t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72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Convolutional Neural Network (CNN)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839200" cy="52197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Convolutional Neural Networks are inspired by mammalian visual cortex.</a:t>
            </a:r>
          </a:p>
          <a:p>
            <a:pPr>
              <a:spcAft>
                <a:spcPts val="600"/>
              </a:spcAft>
            </a:pPr>
            <a:r>
              <a:rPr lang="en-GB" altLang="ko-KR" dirty="0"/>
              <a:t>In 1995, </a:t>
            </a:r>
            <a:r>
              <a:rPr lang="en-GB" altLang="ko-KR" dirty="0">
                <a:solidFill>
                  <a:srgbClr val="CC0000"/>
                </a:solidFill>
              </a:rPr>
              <a:t>Yann </a:t>
            </a:r>
            <a:r>
              <a:rPr lang="en-GB" altLang="ko-KR" dirty="0" err="1">
                <a:solidFill>
                  <a:srgbClr val="CC0000"/>
                </a:solidFill>
              </a:rPr>
              <a:t>LeCun</a:t>
            </a:r>
            <a:r>
              <a:rPr lang="en-GB" altLang="ko-KR" dirty="0"/>
              <a:t> and </a:t>
            </a:r>
            <a:r>
              <a:rPr lang="en-GB" altLang="ko-KR" dirty="0" err="1">
                <a:solidFill>
                  <a:srgbClr val="CC0000"/>
                </a:solidFill>
              </a:rPr>
              <a:t>Yoshua</a:t>
            </a:r>
            <a:r>
              <a:rPr lang="en-GB" altLang="ko-KR" dirty="0">
                <a:solidFill>
                  <a:srgbClr val="CC0000"/>
                </a:solidFill>
              </a:rPr>
              <a:t> </a:t>
            </a:r>
            <a:r>
              <a:rPr lang="en-GB" altLang="ko-KR" dirty="0" err="1">
                <a:solidFill>
                  <a:srgbClr val="CC0000"/>
                </a:solidFill>
              </a:rPr>
              <a:t>Bengio</a:t>
            </a:r>
            <a:r>
              <a:rPr lang="en-GB" altLang="ko-KR" dirty="0"/>
              <a:t> introduced the concept of convolutional neural networks.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Visual cortex contains a complex arrangement of cells, which are sensitive to small sub-regions of the visual field, called a receptive field.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These cells act as local filters over the input space and are well-suited to exploit the strong spatially local correlation present in natural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985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Resolution </a:t>
            </a:r>
            <a:r>
              <a:rPr lang="en-US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to Convolution</a:t>
            </a:r>
            <a:endParaRPr lang="en-US" b="1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65300"/>
            <a:ext cx="8479536" cy="46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Convolutional Neural Network (CNN)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839200" cy="52197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Two basic cell types: 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 lvl="1">
              <a:spcAft>
                <a:spcPts val="600"/>
              </a:spcAft>
            </a:pPr>
            <a:r>
              <a:rPr lang="en-US" sz="2800" dirty="0"/>
              <a:t>Simple cells respond maximally to specific edge-like patterns within their receptive field.</a:t>
            </a:r>
          </a:p>
          <a:p>
            <a:pPr lvl="1">
              <a:spcAft>
                <a:spcPts val="600"/>
              </a:spcAft>
            </a:pPr>
            <a:endParaRPr lang="en-US" sz="2800" dirty="0"/>
          </a:p>
          <a:p>
            <a:pPr lvl="1">
              <a:spcAft>
                <a:spcPts val="600"/>
              </a:spcAft>
            </a:pPr>
            <a:r>
              <a:rPr lang="en-US" sz="2800" dirty="0"/>
              <a:t>Complex cells have larger receptive fields and are locally invariant to the exact position of the pattern.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4FA-A4B6-4BA2-9DD1-C172BBD468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8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58106</TotalTime>
  <Words>2485</Words>
  <Application>Microsoft Macintosh PowerPoint</Application>
  <PresentationFormat>On-screen Show (4:3)</PresentationFormat>
  <Paragraphs>305</Paragraphs>
  <Slides>46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3" baseType="lpstr">
      <vt:lpstr>굴림</vt:lpstr>
      <vt:lpstr>맑은 고딕</vt:lpstr>
      <vt:lpstr>ＭＳ Ｐゴシック</vt:lpstr>
      <vt:lpstr>宋体</vt:lpstr>
      <vt:lpstr>Arial</vt:lpstr>
      <vt:lpstr>Calibri</vt:lpstr>
      <vt:lpstr>Cambria Math</vt:lpstr>
      <vt:lpstr>Century Gothic</vt:lpstr>
      <vt:lpstr>Georgia</vt:lpstr>
      <vt:lpstr>Helvetica</vt:lpstr>
      <vt:lpstr>Monotype Sorts</vt:lpstr>
      <vt:lpstr>Symbol</vt:lpstr>
      <vt:lpstr>Times New Roman</vt:lpstr>
      <vt:lpstr>Trebuchet MS</vt:lpstr>
      <vt:lpstr>Wingdings</vt:lpstr>
      <vt:lpstr>Wingdings 2</vt:lpstr>
      <vt:lpstr>Urban</vt:lpstr>
      <vt:lpstr>Convolutional Neural Networks</vt:lpstr>
      <vt:lpstr>Coverage</vt:lpstr>
      <vt:lpstr>Drawbacks of DNN</vt:lpstr>
      <vt:lpstr>Drawbacks of DNN</vt:lpstr>
      <vt:lpstr>Drawbacks of DNN</vt:lpstr>
      <vt:lpstr>Limitations of Neural Networks</vt:lpstr>
      <vt:lpstr>Convolutional Neural Network (CNN)</vt:lpstr>
      <vt:lpstr>Resolution to Convolution</vt:lpstr>
      <vt:lpstr>Convolutional Neural Network (CNN)</vt:lpstr>
      <vt:lpstr>Mammalian Visual Cortex Inspires CNN</vt:lpstr>
      <vt:lpstr>Are the horizontal lines straight?</vt:lpstr>
      <vt:lpstr>PowerPoint Presentation</vt:lpstr>
      <vt:lpstr>PowerPoint Presentation</vt:lpstr>
      <vt:lpstr>PowerPoint Presentation</vt:lpstr>
      <vt:lpstr>CNN Architecture</vt:lpstr>
      <vt:lpstr>PowerPoint Presentation</vt:lpstr>
      <vt:lpstr>Convolutional Networks</vt:lpstr>
      <vt:lpstr>Key Ideas</vt:lpstr>
      <vt:lpstr>Convolutional Layer</vt:lpstr>
      <vt:lpstr>Camera Filters</vt:lpstr>
      <vt:lpstr>Local Connectivity</vt:lpstr>
      <vt:lpstr>Shared Weights</vt:lpstr>
      <vt:lpstr>Convolution</vt:lpstr>
      <vt:lpstr>Convolution Example</vt:lpstr>
      <vt:lpstr>Small Number of Parameters</vt:lpstr>
      <vt:lpstr>CNN’s Topology</vt:lpstr>
      <vt:lpstr>Feature Extraction</vt:lpstr>
      <vt:lpstr>Feature Extraction</vt:lpstr>
      <vt:lpstr>Non-linear Layer</vt:lpstr>
      <vt:lpstr>Subsampling  Layer</vt:lpstr>
      <vt:lpstr>Subsampling  Layer</vt:lpstr>
      <vt:lpstr>Subsampling  Layer</vt:lpstr>
      <vt:lpstr>Pooling Layer / Max-Pooling</vt:lpstr>
      <vt:lpstr>Features at Different Layers</vt:lpstr>
      <vt:lpstr>Fully Connected Layer</vt:lpstr>
      <vt:lpstr>AlexNet for image recognition</vt:lpstr>
      <vt:lpstr>LeNet-5</vt:lpstr>
      <vt:lpstr>CNN Properties</vt:lpstr>
      <vt:lpstr>CNN Properties</vt:lpstr>
      <vt:lpstr>CNN Advantages</vt:lpstr>
      <vt:lpstr>Edge Detection by Convolution</vt:lpstr>
      <vt:lpstr>Increasing Depth and Complexity</vt:lpstr>
      <vt:lpstr>Simply stacking more layers</vt:lpstr>
      <vt:lpstr>Summary</vt:lpstr>
      <vt:lpstr>Further Reading</vt:lpstr>
      <vt:lpstr>Acknowledgments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Informatics Research Overview</dc:title>
  <dc:creator>Joshi, Trupti</dc:creator>
  <cp:lastModifiedBy>Dong Xu</cp:lastModifiedBy>
  <cp:revision>760</cp:revision>
  <dcterms:created xsi:type="dcterms:W3CDTF">2006-08-16T00:00:00Z</dcterms:created>
  <dcterms:modified xsi:type="dcterms:W3CDTF">2019-04-02T09:39:19Z</dcterms:modified>
</cp:coreProperties>
</file>