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52" r:id="rId3"/>
    <p:sldId id="257" r:id="rId4"/>
    <p:sldId id="358" r:id="rId5"/>
    <p:sldId id="355" r:id="rId6"/>
    <p:sldId id="258" r:id="rId7"/>
    <p:sldId id="388" r:id="rId8"/>
    <p:sldId id="359" r:id="rId9"/>
    <p:sldId id="360" r:id="rId10"/>
    <p:sldId id="365" r:id="rId11"/>
    <p:sldId id="364" r:id="rId12"/>
    <p:sldId id="363" r:id="rId13"/>
    <p:sldId id="362" r:id="rId14"/>
    <p:sldId id="361" r:id="rId15"/>
    <p:sldId id="367" r:id="rId16"/>
    <p:sldId id="370" r:id="rId17"/>
    <p:sldId id="376" r:id="rId18"/>
    <p:sldId id="390" r:id="rId19"/>
    <p:sldId id="391" r:id="rId20"/>
    <p:sldId id="386" r:id="rId21"/>
    <p:sldId id="357" r:id="rId22"/>
    <p:sldId id="378" r:id="rId23"/>
    <p:sldId id="382" r:id="rId24"/>
    <p:sldId id="385" r:id="rId25"/>
    <p:sldId id="395" r:id="rId26"/>
    <p:sldId id="392" r:id="rId27"/>
    <p:sldId id="394" r:id="rId28"/>
    <p:sldId id="377" r:id="rId29"/>
    <p:sldId id="396" r:id="rId30"/>
    <p:sldId id="371" r:id="rId31"/>
    <p:sldId id="399" r:id="rId32"/>
    <p:sldId id="397" r:id="rId33"/>
    <p:sldId id="400" r:id="rId34"/>
    <p:sldId id="384" r:id="rId35"/>
  </p:sldIdLst>
  <p:sldSz cx="9144000" cy="5715000" type="screen16x1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2" autoAdjust="0"/>
    <p:restoredTop sz="70000" autoAdjust="0"/>
  </p:normalViewPr>
  <p:slideViewPr>
    <p:cSldViewPr>
      <p:cViewPr varScale="1">
        <p:scale>
          <a:sx n="105" d="100"/>
          <a:sy n="105" d="100"/>
        </p:scale>
        <p:origin x="834" y="102"/>
      </p:cViewPr>
      <p:guideLst>
        <p:guide orient="horz" pos="1800"/>
        <p:guide pos="2880"/>
      </p:guideLst>
    </p:cSldViewPr>
  </p:slideViewPr>
  <p:notesTextViewPr>
    <p:cViewPr>
      <p:scale>
        <a:sx n="200" d="100"/>
        <a:sy n="200" d="100"/>
      </p:scale>
      <p:origin x="0" y="0"/>
    </p:cViewPr>
  </p:notesTextViewPr>
  <p:notesViewPr>
    <p:cSldViewPr>
      <p:cViewPr varScale="1">
        <p:scale>
          <a:sx n="95" d="100"/>
          <a:sy n="95" d="100"/>
        </p:scale>
        <p:origin x="272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656F4-A680-42C7-86CB-EEA2DBAB1D8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A71C42-3219-4893-B6F4-74F8EA457C05}">
      <dgm:prSet phldrT="[Text]"/>
      <dgm:spPr>
        <a:solidFill>
          <a:schemeClr val="accent1"/>
        </a:solidFill>
      </dgm:spPr>
      <dgm:t>
        <a:bodyPr/>
        <a:lstStyle/>
        <a:p>
          <a:r>
            <a:rPr lang="en-US" b="1" dirty="0" smtClean="0">
              <a:solidFill>
                <a:schemeClr val="bg1"/>
              </a:solidFill>
              <a:effectLst>
                <a:outerShdw blurRad="38100" dist="38100" dir="2700000" algn="tl">
                  <a:srgbClr val="000000">
                    <a:alpha val="43137"/>
                  </a:srgbClr>
                </a:outerShdw>
              </a:effectLst>
              <a:latin typeface="+mj-lt"/>
              <a:cs typeface="Arial" pitchFamily="34" charset="0"/>
            </a:rPr>
            <a:t>Amphibians/</a:t>
          </a:r>
          <a:br>
            <a:rPr lang="en-US" b="1" dirty="0" smtClean="0">
              <a:solidFill>
                <a:schemeClr val="bg1"/>
              </a:solidFill>
              <a:effectLst>
                <a:outerShdw blurRad="38100" dist="38100" dir="2700000" algn="tl">
                  <a:srgbClr val="000000">
                    <a:alpha val="43137"/>
                  </a:srgbClr>
                </a:outerShdw>
              </a:effectLst>
              <a:latin typeface="+mj-lt"/>
              <a:cs typeface="Arial" pitchFamily="34" charset="0"/>
            </a:rPr>
          </a:br>
          <a:r>
            <a:rPr lang="en-US" b="1" dirty="0" smtClean="0">
              <a:solidFill>
                <a:schemeClr val="bg1"/>
              </a:solidFill>
              <a:effectLst>
                <a:outerShdw blurRad="38100" dist="38100" dir="2700000" algn="tl">
                  <a:srgbClr val="000000">
                    <a:alpha val="43137"/>
                  </a:srgbClr>
                </a:outerShdw>
              </a:effectLst>
              <a:latin typeface="+mj-lt"/>
              <a:cs typeface="Arial" pitchFamily="34" charset="0"/>
            </a:rPr>
            <a:t>Reptiles</a:t>
          </a:r>
          <a:endParaRPr lang="en-US" b="1" dirty="0">
            <a:solidFill>
              <a:schemeClr val="bg1"/>
            </a:solidFill>
            <a:effectLst>
              <a:outerShdw blurRad="38100" dist="38100" dir="2700000" algn="tl">
                <a:srgbClr val="000000">
                  <a:alpha val="43137"/>
                </a:srgbClr>
              </a:outerShdw>
            </a:effectLst>
          </a:endParaRPr>
        </a:p>
      </dgm:t>
    </dgm:pt>
    <dgm:pt modelId="{70881678-DBDF-43D5-A6B2-85466B077D0A}" type="parTrans" cxnId="{FB26A6EF-9754-4E2D-A3B4-16701E55C0E5}">
      <dgm:prSet/>
      <dgm:spPr/>
      <dgm:t>
        <a:bodyPr/>
        <a:lstStyle/>
        <a:p>
          <a:endParaRPr lang="en-US"/>
        </a:p>
      </dgm:t>
    </dgm:pt>
    <dgm:pt modelId="{CAA4D236-ABC5-4B4F-9EC7-72A3DBF50DC8}" type="sibTrans" cxnId="{FB26A6EF-9754-4E2D-A3B4-16701E55C0E5}">
      <dgm:prSet/>
      <dgm:spPr/>
      <dgm:t>
        <a:bodyPr/>
        <a:lstStyle/>
        <a:p>
          <a:endParaRPr lang="en-US"/>
        </a:p>
      </dgm:t>
    </dgm:pt>
    <dgm:pt modelId="{8944EC03-18A6-4E1A-9272-BF99C8BA5109}">
      <dgm:prSet phldrT="[Text]" custT="1"/>
      <dgm:spPr>
        <a:solidFill>
          <a:schemeClr val="accent1">
            <a:lumMod val="20000"/>
            <a:lumOff val="80000"/>
            <a:alpha val="90000"/>
          </a:schemeClr>
        </a:solidFill>
      </dgm:spPr>
      <dgm:t>
        <a:bodyPr anchor="ctr" anchorCtr="0"/>
        <a:lstStyle/>
        <a:p>
          <a:pPr algn="l"/>
          <a:r>
            <a:rPr lang="en-US" sz="2000" dirty="0" smtClean="0">
              <a:solidFill>
                <a:schemeClr val="tx1"/>
              </a:solidFill>
              <a:latin typeface="+mj-lt"/>
              <a:cs typeface="Arial" pitchFamily="34" charset="0"/>
            </a:rPr>
            <a:t>Frogs</a:t>
          </a:r>
          <a:endParaRPr lang="en-US" sz="2000" dirty="0">
            <a:solidFill>
              <a:schemeClr val="tx1"/>
            </a:solidFill>
          </a:endParaRPr>
        </a:p>
      </dgm:t>
    </dgm:pt>
    <dgm:pt modelId="{3DCB6D3D-6A01-4EEA-9F47-F5DE9F306A86}" type="parTrans" cxnId="{838C7815-356B-4773-88E1-572418657C16}">
      <dgm:prSet/>
      <dgm:spPr/>
      <dgm:t>
        <a:bodyPr/>
        <a:lstStyle/>
        <a:p>
          <a:endParaRPr lang="en-US"/>
        </a:p>
      </dgm:t>
    </dgm:pt>
    <dgm:pt modelId="{386B24C5-B6EF-4A9F-9B12-C475793D367A}" type="sibTrans" cxnId="{838C7815-356B-4773-88E1-572418657C16}">
      <dgm:prSet/>
      <dgm:spPr/>
      <dgm:t>
        <a:bodyPr/>
        <a:lstStyle/>
        <a:p>
          <a:endParaRPr lang="en-US"/>
        </a:p>
      </dgm:t>
    </dgm:pt>
    <dgm:pt modelId="{2F49C80E-FFD2-4CCD-AD57-7A41B8F9D310}">
      <dgm:prSet phldrT="[Text]" custT="1"/>
      <dgm:spPr>
        <a:solidFill>
          <a:schemeClr val="accent1">
            <a:lumMod val="20000"/>
            <a:lumOff val="80000"/>
            <a:alpha val="90000"/>
          </a:schemeClr>
        </a:solidFill>
      </dgm:spPr>
      <dgm:t>
        <a:bodyPr anchor="ctr" anchorCtr="0"/>
        <a:lstStyle/>
        <a:p>
          <a:pPr algn="l"/>
          <a:r>
            <a:rPr lang="en-US" sz="2000" dirty="0" smtClean="0">
              <a:solidFill>
                <a:schemeClr val="tx1"/>
              </a:solidFill>
              <a:latin typeface="+mj-lt"/>
              <a:cs typeface="Arial" pitchFamily="34" charset="0"/>
            </a:rPr>
            <a:t>Toads</a:t>
          </a:r>
          <a:endParaRPr lang="en-US" sz="2000" dirty="0"/>
        </a:p>
      </dgm:t>
    </dgm:pt>
    <dgm:pt modelId="{56EE7001-598C-4E4D-B087-163C2D2E9C48}" type="parTrans" cxnId="{5BAE0289-96CC-4869-9CA2-392EF0CA703E}">
      <dgm:prSet/>
      <dgm:spPr/>
      <dgm:t>
        <a:bodyPr/>
        <a:lstStyle/>
        <a:p>
          <a:endParaRPr lang="en-US"/>
        </a:p>
      </dgm:t>
    </dgm:pt>
    <dgm:pt modelId="{067CA9E9-6683-4907-832A-CE82081BBD2D}" type="sibTrans" cxnId="{5BAE0289-96CC-4869-9CA2-392EF0CA703E}">
      <dgm:prSet/>
      <dgm:spPr/>
      <dgm:t>
        <a:bodyPr/>
        <a:lstStyle/>
        <a:p>
          <a:endParaRPr lang="en-US"/>
        </a:p>
      </dgm:t>
    </dgm:pt>
    <dgm:pt modelId="{4C9D2638-9080-4C96-96B0-964AED9A608F}">
      <dgm:prSet phldrT="[Text]" custT="1"/>
      <dgm:spPr/>
      <dgm:t>
        <a:bodyPr anchor="ctr" anchorCtr="0"/>
        <a:lstStyle/>
        <a:p>
          <a:r>
            <a:rPr lang="en-US" sz="2000" b="1" dirty="0" smtClean="0">
              <a:solidFill>
                <a:schemeClr val="bg1"/>
              </a:solidFill>
              <a:effectLst>
                <a:outerShdw blurRad="38100" dist="38100" dir="2700000" algn="tl">
                  <a:srgbClr val="000000">
                    <a:alpha val="43137"/>
                  </a:srgbClr>
                </a:outerShdw>
              </a:effectLst>
              <a:latin typeface="+mj-lt"/>
              <a:cs typeface="Arial" pitchFamily="34" charset="0"/>
            </a:rPr>
            <a:t>Birds</a:t>
          </a:r>
          <a:endParaRPr lang="en-US" sz="2000" b="1" dirty="0">
            <a:solidFill>
              <a:schemeClr val="bg1"/>
            </a:solidFill>
            <a:effectLst>
              <a:outerShdw blurRad="38100" dist="38100" dir="2700000" algn="tl">
                <a:srgbClr val="000000">
                  <a:alpha val="43137"/>
                </a:srgbClr>
              </a:outerShdw>
            </a:effectLst>
          </a:endParaRPr>
        </a:p>
      </dgm:t>
    </dgm:pt>
    <dgm:pt modelId="{90D8638B-2746-40CB-8E37-8A0D155EA623}" type="parTrans" cxnId="{AEC3F6AD-AA72-4E83-B1D1-77078ACFB46E}">
      <dgm:prSet/>
      <dgm:spPr/>
      <dgm:t>
        <a:bodyPr/>
        <a:lstStyle/>
        <a:p>
          <a:endParaRPr lang="en-US"/>
        </a:p>
      </dgm:t>
    </dgm:pt>
    <dgm:pt modelId="{A5C63EAD-DC14-4E5A-ADBB-DA5D9BF38E46}" type="sibTrans" cxnId="{AEC3F6AD-AA72-4E83-B1D1-77078ACFB46E}">
      <dgm:prSet/>
      <dgm:spPr/>
      <dgm:t>
        <a:bodyPr/>
        <a:lstStyle/>
        <a:p>
          <a:endParaRPr lang="en-US"/>
        </a:p>
      </dgm:t>
    </dgm:pt>
    <dgm:pt modelId="{6895C18C-E6DF-46F4-9A1E-80F3EDF53513}">
      <dgm:prSet phldrT="[Text]" custT="1"/>
      <dgm:spPr>
        <a:solidFill>
          <a:schemeClr val="accent1">
            <a:lumMod val="20000"/>
            <a:lumOff val="80000"/>
            <a:alpha val="90000"/>
          </a:schemeClr>
        </a:solidFill>
      </dgm:spPr>
      <dgm:t>
        <a:bodyPr/>
        <a:lstStyle/>
        <a:p>
          <a:r>
            <a:rPr lang="en-US" sz="2000" dirty="0" smtClean="0">
              <a:solidFill>
                <a:schemeClr val="tx1"/>
              </a:solidFill>
              <a:latin typeface="+mj-lt"/>
              <a:cs typeface="Arial" pitchFamily="34" charset="0"/>
            </a:rPr>
            <a:t>Waterfowl – ducks, geese, swans, herons, cranes, plovers</a:t>
          </a:r>
          <a:endParaRPr lang="en-US" sz="2000" dirty="0"/>
        </a:p>
      </dgm:t>
    </dgm:pt>
    <dgm:pt modelId="{4F3A86BE-F2CE-4786-85EA-B99765FFA0E6}" type="parTrans" cxnId="{8C9F0C96-39DF-4C2C-809A-3041E3FD1843}">
      <dgm:prSet/>
      <dgm:spPr/>
      <dgm:t>
        <a:bodyPr/>
        <a:lstStyle/>
        <a:p>
          <a:endParaRPr lang="en-US"/>
        </a:p>
      </dgm:t>
    </dgm:pt>
    <dgm:pt modelId="{62A1DF3A-7829-4A24-880B-EDCF161C4FEF}" type="sibTrans" cxnId="{8C9F0C96-39DF-4C2C-809A-3041E3FD1843}">
      <dgm:prSet/>
      <dgm:spPr/>
      <dgm:t>
        <a:bodyPr/>
        <a:lstStyle/>
        <a:p>
          <a:endParaRPr lang="en-US"/>
        </a:p>
      </dgm:t>
    </dgm:pt>
    <dgm:pt modelId="{A0AF4B7C-1F2F-4ED8-81C6-B9C647AADD6C}">
      <dgm:prSet phldrT="[Text]"/>
      <dgm:spPr/>
      <dgm:t>
        <a:bodyPr/>
        <a:lstStyle/>
        <a:p>
          <a:r>
            <a:rPr lang="en-US" b="1" u="none" dirty="0" smtClean="0">
              <a:solidFill>
                <a:schemeClr val="bg1"/>
              </a:solidFill>
              <a:effectLst>
                <a:outerShdw blurRad="38100" dist="38100" dir="2700000" algn="tl">
                  <a:srgbClr val="000000">
                    <a:alpha val="43137"/>
                  </a:srgbClr>
                </a:outerShdw>
              </a:effectLst>
              <a:latin typeface="+mj-lt"/>
              <a:cs typeface="Arial" pitchFamily="34" charset="0"/>
            </a:rPr>
            <a:t>Mammals</a:t>
          </a:r>
          <a:endParaRPr lang="en-US" b="1" u="none" dirty="0">
            <a:solidFill>
              <a:schemeClr val="bg1"/>
            </a:solidFill>
            <a:effectLst>
              <a:outerShdw blurRad="38100" dist="38100" dir="2700000" algn="tl">
                <a:srgbClr val="000000">
                  <a:alpha val="43137"/>
                </a:srgbClr>
              </a:outerShdw>
            </a:effectLst>
          </a:endParaRPr>
        </a:p>
      </dgm:t>
    </dgm:pt>
    <dgm:pt modelId="{4E4021AE-34F8-4A51-9F7C-17ADCBDD7B37}" type="parTrans" cxnId="{E307EDAC-6DAB-4227-9272-D086EEA5E0BF}">
      <dgm:prSet/>
      <dgm:spPr/>
      <dgm:t>
        <a:bodyPr/>
        <a:lstStyle/>
        <a:p>
          <a:endParaRPr lang="en-US"/>
        </a:p>
      </dgm:t>
    </dgm:pt>
    <dgm:pt modelId="{4D0B5DDD-BBAC-46EC-A263-B2BEA9A6B7B2}" type="sibTrans" cxnId="{E307EDAC-6DAB-4227-9272-D086EEA5E0BF}">
      <dgm:prSet/>
      <dgm:spPr/>
      <dgm:t>
        <a:bodyPr/>
        <a:lstStyle/>
        <a:p>
          <a:endParaRPr lang="en-US"/>
        </a:p>
      </dgm:t>
    </dgm:pt>
    <dgm:pt modelId="{6DC0E718-F032-40AC-A27F-F92AB017D5A9}">
      <dgm:prSet phldrT="[Text]" custT="1"/>
      <dgm:spPr>
        <a:solidFill>
          <a:schemeClr val="accent1">
            <a:lumMod val="20000"/>
            <a:lumOff val="80000"/>
            <a:alpha val="90000"/>
          </a:schemeClr>
        </a:solidFill>
      </dgm:spPr>
      <dgm:t>
        <a:bodyPr/>
        <a:lstStyle/>
        <a:p>
          <a:r>
            <a:rPr lang="en-US" sz="2000" dirty="0" smtClean="0">
              <a:solidFill>
                <a:schemeClr val="tx1"/>
              </a:solidFill>
              <a:latin typeface="+mj-lt"/>
              <a:cs typeface="Arial" pitchFamily="34" charset="0"/>
            </a:rPr>
            <a:t>Elk</a:t>
          </a:r>
          <a:endParaRPr lang="en-US" sz="2000" dirty="0"/>
        </a:p>
      </dgm:t>
    </dgm:pt>
    <dgm:pt modelId="{8DC8D4B5-7F1A-4469-93AD-C4D98B2092DD}" type="parTrans" cxnId="{B53D220B-0D17-4846-9B4A-0C61D015A9AC}">
      <dgm:prSet/>
      <dgm:spPr/>
      <dgm:t>
        <a:bodyPr/>
        <a:lstStyle/>
        <a:p>
          <a:endParaRPr lang="en-US"/>
        </a:p>
      </dgm:t>
    </dgm:pt>
    <dgm:pt modelId="{AE4D1B05-2575-40EE-A91B-A4ACB2D988A0}" type="sibTrans" cxnId="{B53D220B-0D17-4846-9B4A-0C61D015A9AC}">
      <dgm:prSet/>
      <dgm:spPr/>
      <dgm:t>
        <a:bodyPr/>
        <a:lstStyle/>
        <a:p>
          <a:endParaRPr lang="en-US"/>
        </a:p>
      </dgm:t>
    </dgm:pt>
    <dgm:pt modelId="{8E597B8F-1513-498C-A1ED-20663278CB22}">
      <dgm:prSet phldrT="[Text]" custT="1"/>
      <dgm:spPr>
        <a:solidFill>
          <a:schemeClr val="accent1">
            <a:lumMod val="20000"/>
            <a:lumOff val="80000"/>
            <a:alpha val="90000"/>
          </a:schemeClr>
        </a:solidFill>
      </dgm:spPr>
      <dgm:t>
        <a:bodyPr anchor="ctr" anchorCtr="0"/>
        <a:lstStyle/>
        <a:p>
          <a:pPr algn="l"/>
          <a:r>
            <a:rPr lang="en-US" sz="2000" dirty="0" smtClean="0">
              <a:solidFill>
                <a:schemeClr val="tx1"/>
              </a:solidFill>
              <a:latin typeface="+mj-lt"/>
              <a:cs typeface="Arial" pitchFamily="34" charset="0"/>
            </a:rPr>
            <a:t>Salamanders</a:t>
          </a:r>
          <a:endParaRPr lang="en-US" sz="2000" dirty="0"/>
        </a:p>
      </dgm:t>
    </dgm:pt>
    <dgm:pt modelId="{C998A1C1-2CC6-4271-8FFC-0BA0FDDD3AF4}" type="parTrans" cxnId="{9AADE109-87EC-4992-8A7F-841685703F87}">
      <dgm:prSet/>
      <dgm:spPr/>
      <dgm:t>
        <a:bodyPr/>
        <a:lstStyle/>
        <a:p>
          <a:endParaRPr lang="en-US"/>
        </a:p>
      </dgm:t>
    </dgm:pt>
    <dgm:pt modelId="{207C2FDA-05D1-4F61-A014-AD13EA511398}" type="sibTrans" cxnId="{9AADE109-87EC-4992-8A7F-841685703F87}">
      <dgm:prSet/>
      <dgm:spPr/>
      <dgm:t>
        <a:bodyPr/>
        <a:lstStyle/>
        <a:p>
          <a:endParaRPr lang="en-US"/>
        </a:p>
      </dgm:t>
    </dgm:pt>
    <dgm:pt modelId="{7C146759-C078-4821-93B8-55790E981B2E}">
      <dgm:prSet phldrT="[Text]" custT="1"/>
      <dgm:spPr>
        <a:solidFill>
          <a:schemeClr val="accent1">
            <a:lumMod val="20000"/>
            <a:lumOff val="80000"/>
            <a:alpha val="90000"/>
          </a:schemeClr>
        </a:solidFill>
      </dgm:spPr>
      <dgm:t>
        <a:bodyPr anchor="ctr" anchorCtr="0"/>
        <a:lstStyle/>
        <a:p>
          <a:pPr algn="l"/>
          <a:r>
            <a:rPr lang="en-US" sz="2000" dirty="0" smtClean="0"/>
            <a:t>Turtles</a:t>
          </a:r>
          <a:endParaRPr lang="en-US" sz="2000" dirty="0"/>
        </a:p>
      </dgm:t>
    </dgm:pt>
    <dgm:pt modelId="{26694995-376D-4CD4-94F7-11E9CEFB7646}" type="parTrans" cxnId="{D131A99E-7617-419B-9E39-64AE91CD9C5F}">
      <dgm:prSet/>
      <dgm:spPr/>
      <dgm:t>
        <a:bodyPr/>
        <a:lstStyle/>
        <a:p>
          <a:endParaRPr lang="en-US"/>
        </a:p>
      </dgm:t>
    </dgm:pt>
    <dgm:pt modelId="{4045164B-7F3C-437F-B08E-AA9E3C362213}" type="sibTrans" cxnId="{D131A99E-7617-419B-9E39-64AE91CD9C5F}">
      <dgm:prSet/>
      <dgm:spPr/>
      <dgm:t>
        <a:bodyPr/>
        <a:lstStyle/>
        <a:p>
          <a:endParaRPr lang="en-US"/>
        </a:p>
      </dgm:t>
    </dgm:pt>
    <dgm:pt modelId="{07A69200-98D3-442A-A34B-190472DF9AD7}">
      <dgm:prSet phldrT="[Text]" custT="1"/>
      <dgm:spPr>
        <a:solidFill>
          <a:schemeClr val="accent1">
            <a:lumMod val="20000"/>
            <a:lumOff val="80000"/>
            <a:alpha val="90000"/>
          </a:schemeClr>
        </a:solidFill>
      </dgm:spPr>
      <dgm:t>
        <a:bodyPr anchor="ctr" anchorCtr="0"/>
        <a:lstStyle/>
        <a:p>
          <a:pPr algn="ctr"/>
          <a:endParaRPr lang="en-US" sz="2000" dirty="0"/>
        </a:p>
      </dgm:t>
    </dgm:pt>
    <dgm:pt modelId="{658785C2-3ED7-417B-9257-D1A1877FDB7A}" type="parTrans" cxnId="{FA3EB8BA-C24C-4C2C-B385-818991FB2DBE}">
      <dgm:prSet/>
      <dgm:spPr/>
      <dgm:t>
        <a:bodyPr/>
        <a:lstStyle/>
        <a:p>
          <a:endParaRPr lang="en-US"/>
        </a:p>
      </dgm:t>
    </dgm:pt>
    <dgm:pt modelId="{F0DDF435-2D63-4501-ADCF-26C9AD77CF91}" type="sibTrans" cxnId="{FA3EB8BA-C24C-4C2C-B385-818991FB2DBE}">
      <dgm:prSet/>
      <dgm:spPr/>
      <dgm:t>
        <a:bodyPr/>
        <a:lstStyle/>
        <a:p>
          <a:endParaRPr lang="en-US"/>
        </a:p>
      </dgm:t>
    </dgm:pt>
    <dgm:pt modelId="{E90E192A-5FF4-40D2-ADFF-44DC52E460AD}">
      <dgm:prSet phldrT="[Text]" custT="1"/>
      <dgm:spPr>
        <a:solidFill>
          <a:schemeClr val="accent1">
            <a:lumMod val="20000"/>
            <a:lumOff val="80000"/>
            <a:alpha val="90000"/>
          </a:schemeClr>
        </a:solidFill>
      </dgm:spPr>
      <dgm:t>
        <a:bodyPr anchor="ctr" anchorCtr="0"/>
        <a:lstStyle/>
        <a:p>
          <a:pPr algn="l"/>
          <a:r>
            <a:rPr lang="en-US" sz="2000" dirty="0" smtClean="0"/>
            <a:t>Snakes</a:t>
          </a:r>
          <a:endParaRPr lang="en-US" sz="2000" dirty="0"/>
        </a:p>
      </dgm:t>
    </dgm:pt>
    <dgm:pt modelId="{C5985FF9-1AF8-4595-A7F7-A494714F0A25}" type="parTrans" cxnId="{A0BC1875-6257-4F4F-AD7E-65FEB10BA2F1}">
      <dgm:prSet/>
      <dgm:spPr/>
      <dgm:t>
        <a:bodyPr/>
        <a:lstStyle/>
        <a:p>
          <a:endParaRPr lang="en-US"/>
        </a:p>
      </dgm:t>
    </dgm:pt>
    <dgm:pt modelId="{1D0C53F5-78A8-4F8E-89DE-9BA636652591}" type="sibTrans" cxnId="{A0BC1875-6257-4F4F-AD7E-65FEB10BA2F1}">
      <dgm:prSet/>
      <dgm:spPr/>
      <dgm:t>
        <a:bodyPr/>
        <a:lstStyle/>
        <a:p>
          <a:endParaRPr lang="en-US"/>
        </a:p>
      </dgm:t>
    </dgm:pt>
    <dgm:pt modelId="{C49A4A34-210B-4FBC-B085-C40EF0ECD478}">
      <dgm:prSet phldrT="[Text]" custT="1"/>
      <dgm:spPr>
        <a:solidFill>
          <a:schemeClr val="accent1">
            <a:lumMod val="20000"/>
            <a:lumOff val="80000"/>
            <a:alpha val="90000"/>
          </a:schemeClr>
        </a:solidFill>
      </dgm:spPr>
      <dgm:t>
        <a:bodyPr anchor="ctr" anchorCtr="0"/>
        <a:lstStyle/>
        <a:p>
          <a:pPr algn="l"/>
          <a:r>
            <a:rPr lang="en-US" sz="2000" dirty="0" smtClean="0"/>
            <a:t>Lizards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dgm:t>
    </dgm:pt>
    <dgm:pt modelId="{58F77A37-8498-4088-A2A5-5884FB5E62E8}" type="parTrans" cxnId="{3A7F0A7D-755E-4F95-9873-CC7578A82D04}">
      <dgm:prSet/>
      <dgm:spPr/>
      <dgm:t>
        <a:bodyPr/>
        <a:lstStyle/>
        <a:p>
          <a:endParaRPr lang="en-US"/>
        </a:p>
      </dgm:t>
    </dgm:pt>
    <dgm:pt modelId="{AC26212C-9A30-4EB4-9F83-58F2DC51CCB3}" type="sibTrans" cxnId="{3A7F0A7D-755E-4F95-9873-CC7578A82D04}">
      <dgm:prSet/>
      <dgm:spPr/>
      <dgm:t>
        <a:bodyPr/>
        <a:lstStyle/>
        <a:p>
          <a:endParaRPr lang="en-US"/>
        </a:p>
      </dgm:t>
    </dgm:pt>
    <dgm:pt modelId="{030020EE-FC09-4EB4-827E-FF69865B37AD}">
      <dgm:prSet phldrT="[Text]" custT="1"/>
      <dgm:spPr>
        <a:solidFill>
          <a:schemeClr val="accent1">
            <a:lumMod val="20000"/>
            <a:lumOff val="80000"/>
            <a:alpha val="90000"/>
          </a:schemeClr>
        </a:solidFill>
      </dgm:spPr>
      <dgm:t>
        <a:bodyPr/>
        <a:lstStyle/>
        <a:p>
          <a:r>
            <a:rPr lang="en-US" sz="2000" dirty="0" smtClean="0"/>
            <a:t>Mule deer</a:t>
          </a:r>
          <a:endParaRPr lang="en-US" sz="2000" dirty="0"/>
        </a:p>
      </dgm:t>
    </dgm:pt>
    <dgm:pt modelId="{45BCF024-A8D4-4A05-9893-75A4359FE584}" type="parTrans" cxnId="{1E9DA98D-C227-4D66-8FF2-51EDF5A1CC64}">
      <dgm:prSet/>
      <dgm:spPr/>
      <dgm:t>
        <a:bodyPr/>
        <a:lstStyle/>
        <a:p>
          <a:endParaRPr lang="en-US"/>
        </a:p>
      </dgm:t>
    </dgm:pt>
    <dgm:pt modelId="{98B456E6-D32C-4B32-85E2-757C918953C1}" type="sibTrans" cxnId="{1E9DA98D-C227-4D66-8FF2-51EDF5A1CC64}">
      <dgm:prSet/>
      <dgm:spPr/>
      <dgm:t>
        <a:bodyPr/>
        <a:lstStyle/>
        <a:p>
          <a:endParaRPr lang="en-US"/>
        </a:p>
      </dgm:t>
    </dgm:pt>
    <dgm:pt modelId="{158D85BA-F727-4099-A093-66C27E40DE6C}">
      <dgm:prSet phldrT="[Text]" custT="1"/>
      <dgm:spPr>
        <a:solidFill>
          <a:schemeClr val="accent1">
            <a:lumMod val="20000"/>
            <a:lumOff val="80000"/>
            <a:alpha val="90000"/>
          </a:schemeClr>
        </a:solidFill>
      </dgm:spPr>
      <dgm:t>
        <a:bodyPr/>
        <a:lstStyle/>
        <a:p>
          <a:r>
            <a:rPr lang="en-US" sz="2000" dirty="0" smtClean="0"/>
            <a:t>White-tailed deer</a:t>
          </a:r>
          <a:endParaRPr lang="en-US" sz="2000" dirty="0"/>
        </a:p>
      </dgm:t>
    </dgm:pt>
    <dgm:pt modelId="{43F6A16D-1CEA-4FE7-A55C-85DFB2C80E3C}" type="parTrans" cxnId="{44AB596D-6B40-427D-9F8A-C4ADD87AF450}">
      <dgm:prSet/>
      <dgm:spPr/>
      <dgm:t>
        <a:bodyPr/>
        <a:lstStyle/>
        <a:p>
          <a:endParaRPr lang="en-US"/>
        </a:p>
      </dgm:t>
    </dgm:pt>
    <dgm:pt modelId="{4A917D20-19BD-4FD3-93E1-19CF5141D89B}" type="sibTrans" cxnId="{44AB596D-6B40-427D-9F8A-C4ADD87AF450}">
      <dgm:prSet/>
      <dgm:spPr/>
      <dgm:t>
        <a:bodyPr/>
        <a:lstStyle/>
        <a:p>
          <a:endParaRPr lang="en-US"/>
        </a:p>
      </dgm:t>
    </dgm:pt>
    <dgm:pt modelId="{A352D6A3-150A-4CCA-BF8B-80AF5C942C95}">
      <dgm:prSet phldrT="[Text]" custT="1"/>
      <dgm:spPr>
        <a:solidFill>
          <a:schemeClr val="accent1">
            <a:lumMod val="20000"/>
            <a:lumOff val="80000"/>
            <a:alpha val="90000"/>
          </a:schemeClr>
        </a:solidFill>
      </dgm:spPr>
      <dgm:t>
        <a:bodyPr/>
        <a:lstStyle/>
        <a:p>
          <a:r>
            <a:rPr lang="en-US" sz="2000" dirty="0" smtClean="0"/>
            <a:t>Pronghorn</a:t>
          </a:r>
          <a:endParaRPr lang="en-US" sz="2000" dirty="0"/>
        </a:p>
      </dgm:t>
    </dgm:pt>
    <dgm:pt modelId="{260CB620-763A-448B-BC59-AA7B36812E99}" type="parTrans" cxnId="{CDA0FE4B-EF08-48E6-A1F3-467B388217FF}">
      <dgm:prSet/>
      <dgm:spPr/>
      <dgm:t>
        <a:bodyPr/>
        <a:lstStyle/>
        <a:p>
          <a:endParaRPr lang="en-US"/>
        </a:p>
      </dgm:t>
    </dgm:pt>
    <dgm:pt modelId="{422A441C-63F7-449B-A289-672EE8810EEB}" type="sibTrans" cxnId="{CDA0FE4B-EF08-48E6-A1F3-467B388217FF}">
      <dgm:prSet/>
      <dgm:spPr/>
      <dgm:t>
        <a:bodyPr/>
        <a:lstStyle/>
        <a:p>
          <a:endParaRPr lang="en-US"/>
        </a:p>
      </dgm:t>
    </dgm:pt>
    <dgm:pt modelId="{69664040-A3FB-4696-B567-DB44CB623057}">
      <dgm:prSet phldrT="[Text]" custT="1"/>
      <dgm:spPr>
        <a:solidFill>
          <a:schemeClr val="accent1">
            <a:lumMod val="20000"/>
            <a:lumOff val="80000"/>
            <a:alpha val="90000"/>
          </a:schemeClr>
        </a:solidFill>
      </dgm:spPr>
      <dgm:t>
        <a:bodyPr/>
        <a:lstStyle/>
        <a:p>
          <a:r>
            <a:rPr lang="en-US" sz="2000" dirty="0" smtClean="0"/>
            <a:t>Bighorn sheep</a:t>
          </a:r>
          <a:endParaRPr lang="en-US" sz="2000" dirty="0"/>
        </a:p>
      </dgm:t>
    </dgm:pt>
    <dgm:pt modelId="{401F54AA-8C17-4426-AE0F-686DF83B2AF6}" type="parTrans" cxnId="{F89C6D6B-1C2A-4577-95EA-C94C57DE1A59}">
      <dgm:prSet/>
      <dgm:spPr/>
      <dgm:t>
        <a:bodyPr/>
        <a:lstStyle/>
        <a:p>
          <a:endParaRPr lang="en-US"/>
        </a:p>
      </dgm:t>
    </dgm:pt>
    <dgm:pt modelId="{E868BC9C-D816-4703-A539-457AFECA6AD5}" type="sibTrans" cxnId="{F89C6D6B-1C2A-4577-95EA-C94C57DE1A59}">
      <dgm:prSet/>
      <dgm:spPr/>
      <dgm:t>
        <a:bodyPr/>
        <a:lstStyle/>
        <a:p>
          <a:endParaRPr lang="en-US"/>
        </a:p>
      </dgm:t>
    </dgm:pt>
    <dgm:pt modelId="{4F00D41D-4F8C-479F-8908-588A2F6BA891}">
      <dgm:prSet phldrT="[Text]" custT="1"/>
      <dgm:spPr>
        <a:solidFill>
          <a:schemeClr val="accent1">
            <a:lumMod val="20000"/>
            <a:lumOff val="80000"/>
            <a:alpha val="90000"/>
          </a:schemeClr>
        </a:solidFill>
      </dgm:spPr>
      <dgm:t>
        <a:bodyPr/>
        <a:lstStyle/>
        <a:p>
          <a:r>
            <a:rPr lang="en-US" sz="2000" dirty="0" smtClean="0"/>
            <a:t>Black bear</a:t>
          </a:r>
          <a:endParaRPr lang="en-US" sz="2000" dirty="0"/>
        </a:p>
      </dgm:t>
    </dgm:pt>
    <dgm:pt modelId="{10764190-AC92-496C-94E9-49E4A533C96F}" type="parTrans" cxnId="{FDA30C37-9879-4A9B-9555-43B6A6DDBF7D}">
      <dgm:prSet/>
      <dgm:spPr/>
      <dgm:t>
        <a:bodyPr/>
        <a:lstStyle/>
        <a:p>
          <a:endParaRPr lang="en-US"/>
        </a:p>
      </dgm:t>
    </dgm:pt>
    <dgm:pt modelId="{9376B739-88B9-4B62-AF19-D9A410A33C1A}" type="sibTrans" cxnId="{FDA30C37-9879-4A9B-9555-43B6A6DDBF7D}">
      <dgm:prSet/>
      <dgm:spPr/>
      <dgm:t>
        <a:bodyPr/>
        <a:lstStyle/>
        <a:p>
          <a:endParaRPr lang="en-US"/>
        </a:p>
      </dgm:t>
    </dgm:pt>
    <dgm:pt modelId="{481F8A46-277F-44B8-9FC4-7B55062B94F7}">
      <dgm:prSet phldrT="[Text]" custT="1"/>
      <dgm:spPr>
        <a:solidFill>
          <a:schemeClr val="accent1">
            <a:lumMod val="20000"/>
            <a:lumOff val="80000"/>
            <a:alpha val="90000"/>
          </a:schemeClr>
        </a:solidFill>
      </dgm:spPr>
      <dgm:t>
        <a:bodyPr/>
        <a:lstStyle/>
        <a:p>
          <a:r>
            <a:rPr lang="en-US" sz="2000" dirty="0" smtClean="0"/>
            <a:t>Cougar</a:t>
          </a:r>
          <a:endParaRPr lang="en-US" sz="2000" dirty="0"/>
        </a:p>
      </dgm:t>
    </dgm:pt>
    <dgm:pt modelId="{7C0A4883-3481-416B-B829-A48C568D6E2F}" type="parTrans" cxnId="{D37D72A3-5E23-4657-A5A2-552F4E40D1BE}">
      <dgm:prSet/>
      <dgm:spPr/>
      <dgm:t>
        <a:bodyPr/>
        <a:lstStyle/>
        <a:p>
          <a:endParaRPr lang="en-US"/>
        </a:p>
      </dgm:t>
    </dgm:pt>
    <dgm:pt modelId="{C056FD0C-AF0B-49B7-BA43-551FE2C7C126}" type="sibTrans" cxnId="{D37D72A3-5E23-4657-A5A2-552F4E40D1BE}">
      <dgm:prSet/>
      <dgm:spPr/>
      <dgm:t>
        <a:bodyPr/>
        <a:lstStyle/>
        <a:p>
          <a:endParaRPr lang="en-US"/>
        </a:p>
      </dgm:t>
    </dgm:pt>
    <dgm:pt modelId="{96AF6D21-2ED8-4FE4-B5DE-A60021491AF2}">
      <dgm:prSet phldrT="[Text]" custT="1"/>
      <dgm:spPr>
        <a:solidFill>
          <a:schemeClr val="accent1">
            <a:lumMod val="20000"/>
            <a:lumOff val="80000"/>
            <a:alpha val="90000"/>
          </a:schemeClr>
        </a:solidFill>
      </dgm:spPr>
      <dgm:t>
        <a:bodyPr/>
        <a:lstStyle/>
        <a:p>
          <a:r>
            <a:rPr lang="en-US" sz="2000" dirty="0" smtClean="0"/>
            <a:t>Small mammals – rabbits, fox, beaver, skunk</a:t>
          </a:r>
          <a:endParaRPr lang="en-US" sz="2000" dirty="0"/>
        </a:p>
      </dgm:t>
    </dgm:pt>
    <dgm:pt modelId="{91281BF0-01C8-442F-9BD9-B0F4236B605F}" type="parTrans" cxnId="{8F5B0773-5213-4E43-9F1A-407B51D1F5E3}">
      <dgm:prSet/>
      <dgm:spPr/>
      <dgm:t>
        <a:bodyPr/>
        <a:lstStyle/>
        <a:p>
          <a:endParaRPr lang="en-US"/>
        </a:p>
      </dgm:t>
    </dgm:pt>
    <dgm:pt modelId="{E9357CCC-AE5E-492B-84A1-574E52ABAC33}" type="sibTrans" cxnId="{8F5B0773-5213-4E43-9F1A-407B51D1F5E3}">
      <dgm:prSet/>
      <dgm:spPr/>
      <dgm:t>
        <a:bodyPr/>
        <a:lstStyle/>
        <a:p>
          <a:endParaRPr lang="en-US"/>
        </a:p>
      </dgm:t>
    </dgm:pt>
    <dgm:pt modelId="{1D539B60-ABE0-491F-A079-E006B5EBE62A}">
      <dgm:prSet custT="1"/>
      <dgm:spPr>
        <a:solidFill>
          <a:schemeClr val="accent1">
            <a:lumMod val="20000"/>
            <a:lumOff val="80000"/>
            <a:alpha val="90000"/>
          </a:schemeClr>
        </a:solidFill>
      </dgm:spPr>
      <dgm:t>
        <a:bodyPr/>
        <a:lstStyle/>
        <a:p>
          <a:r>
            <a:rPr lang="en-US" sz="2000" dirty="0" smtClean="0">
              <a:solidFill>
                <a:schemeClr val="tx1"/>
              </a:solidFill>
              <a:latin typeface="+mj-lt"/>
              <a:cs typeface="Arial" pitchFamily="34" charset="0"/>
            </a:rPr>
            <a:t>Migratory – warblers, sparrows, swallows, finches</a:t>
          </a:r>
          <a:endParaRPr lang="en-US" sz="2000" dirty="0"/>
        </a:p>
      </dgm:t>
    </dgm:pt>
    <dgm:pt modelId="{602CCFC2-BEC9-4828-8EB8-C8DD68C65483}" type="sibTrans" cxnId="{FEAFF765-0B07-4BB5-94E3-A147D02CEA8F}">
      <dgm:prSet/>
      <dgm:spPr/>
      <dgm:t>
        <a:bodyPr/>
        <a:lstStyle/>
        <a:p>
          <a:endParaRPr lang="en-US"/>
        </a:p>
      </dgm:t>
    </dgm:pt>
    <dgm:pt modelId="{3D7EA539-65BC-44E5-9651-3C43795EFF73}" type="parTrans" cxnId="{FEAFF765-0B07-4BB5-94E3-A147D02CEA8F}">
      <dgm:prSet/>
      <dgm:spPr/>
      <dgm:t>
        <a:bodyPr/>
        <a:lstStyle/>
        <a:p>
          <a:endParaRPr lang="en-US"/>
        </a:p>
      </dgm:t>
    </dgm:pt>
    <dgm:pt modelId="{7F10B760-B558-4118-B434-D28BB2A23192}">
      <dgm:prSet custT="1"/>
      <dgm:spPr>
        <a:solidFill>
          <a:schemeClr val="accent1">
            <a:lumMod val="20000"/>
            <a:lumOff val="80000"/>
            <a:alpha val="90000"/>
          </a:schemeClr>
        </a:solidFill>
      </dgm:spPr>
      <dgm:t>
        <a:bodyPr/>
        <a:lstStyle/>
        <a:p>
          <a:r>
            <a:rPr lang="en-US" sz="2000" dirty="0" smtClean="0">
              <a:solidFill>
                <a:schemeClr val="tx1"/>
              </a:solidFill>
              <a:latin typeface="+mj-lt"/>
              <a:cs typeface="Arial" pitchFamily="34" charset="0"/>
            </a:rPr>
            <a:t>Birds of prey - owls, hawks, vultures, eagles</a:t>
          </a:r>
          <a:endParaRPr lang="en-US" sz="2000" dirty="0"/>
        </a:p>
      </dgm:t>
    </dgm:pt>
    <dgm:pt modelId="{837ECA9A-2B22-4BB4-9D4A-D90FDE03F7DA}" type="parTrans" cxnId="{D1E6B99F-2E6B-42C9-9729-936F613BC253}">
      <dgm:prSet/>
      <dgm:spPr/>
      <dgm:t>
        <a:bodyPr/>
        <a:lstStyle/>
        <a:p>
          <a:endParaRPr lang="en-US"/>
        </a:p>
      </dgm:t>
    </dgm:pt>
    <dgm:pt modelId="{C01D60FD-8387-4E67-B65E-0A641D78D1C3}" type="sibTrans" cxnId="{D1E6B99F-2E6B-42C9-9729-936F613BC253}">
      <dgm:prSet/>
      <dgm:spPr/>
      <dgm:t>
        <a:bodyPr/>
        <a:lstStyle/>
        <a:p>
          <a:endParaRPr lang="en-US"/>
        </a:p>
      </dgm:t>
    </dgm:pt>
    <dgm:pt modelId="{842965A9-1F75-4B3E-B493-AAF790F4A907}" type="pres">
      <dgm:prSet presAssocID="{255656F4-A680-42C7-86CB-EEA2DBAB1D81}" presName="Name0" presStyleCnt="0">
        <dgm:presLayoutVars>
          <dgm:dir/>
          <dgm:animLvl val="lvl"/>
          <dgm:resizeHandles val="exact"/>
        </dgm:presLayoutVars>
      </dgm:prSet>
      <dgm:spPr/>
      <dgm:t>
        <a:bodyPr/>
        <a:lstStyle/>
        <a:p>
          <a:endParaRPr lang="en-US"/>
        </a:p>
      </dgm:t>
    </dgm:pt>
    <dgm:pt modelId="{8EDAFF04-4C00-4B30-AF37-16AA5AC2D140}" type="pres">
      <dgm:prSet presAssocID="{F2A71C42-3219-4893-B6F4-74F8EA457C05}" presName="composite" presStyleCnt="0"/>
      <dgm:spPr/>
    </dgm:pt>
    <dgm:pt modelId="{E7B91E48-BDD2-49DA-9C8E-BA75AF848F42}" type="pres">
      <dgm:prSet presAssocID="{F2A71C42-3219-4893-B6F4-74F8EA457C05}" presName="parTx" presStyleLbl="alignNode1" presStyleIdx="0" presStyleCnt="3">
        <dgm:presLayoutVars>
          <dgm:chMax val="0"/>
          <dgm:chPref val="0"/>
          <dgm:bulletEnabled val="1"/>
        </dgm:presLayoutVars>
      </dgm:prSet>
      <dgm:spPr/>
      <dgm:t>
        <a:bodyPr/>
        <a:lstStyle/>
        <a:p>
          <a:endParaRPr lang="en-US"/>
        </a:p>
      </dgm:t>
    </dgm:pt>
    <dgm:pt modelId="{3A6DD07B-F052-4C6B-BEEF-A88556A54D85}" type="pres">
      <dgm:prSet presAssocID="{F2A71C42-3219-4893-B6F4-74F8EA457C05}" presName="desTx" presStyleLbl="alignAccFollowNode1" presStyleIdx="0" presStyleCnt="3">
        <dgm:presLayoutVars>
          <dgm:bulletEnabled val="1"/>
        </dgm:presLayoutVars>
      </dgm:prSet>
      <dgm:spPr/>
      <dgm:t>
        <a:bodyPr/>
        <a:lstStyle/>
        <a:p>
          <a:endParaRPr lang="en-US"/>
        </a:p>
      </dgm:t>
    </dgm:pt>
    <dgm:pt modelId="{A3BFB0B7-DC91-40BC-AB7A-7B4565261E1A}" type="pres">
      <dgm:prSet presAssocID="{CAA4D236-ABC5-4B4F-9EC7-72A3DBF50DC8}" presName="space" presStyleCnt="0"/>
      <dgm:spPr/>
    </dgm:pt>
    <dgm:pt modelId="{E42FAA98-3149-4507-BD09-91C9BEB8ED84}" type="pres">
      <dgm:prSet presAssocID="{4C9D2638-9080-4C96-96B0-964AED9A608F}" presName="composite" presStyleCnt="0"/>
      <dgm:spPr/>
    </dgm:pt>
    <dgm:pt modelId="{444D9A2E-20CA-4256-906C-D8F701E0A55C}" type="pres">
      <dgm:prSet presAssocID="{4C9D2638-9080-4C96-96B0-964AED9A608F}" presName="parTx" presStyleLbl="alignNode1" presStyleIdx="1" presStyleCnt="3">
        <dgm:presLayoutVars>
          <dgm:chMax val="0"/>
          <dgm:chPref val="0"/>
          <dgm:bulletEnabled val="1"/>
        </dgm:presLayoutVars>
      </dgm:prSet>
      <dgm:spPr/>
      <dgm:t>
        <a:bodyPr/>
        <a:lstStyle/>
        <a:p>
          <a:endParaRPr lang="en-US"/>
        </a:p>
      </dgm:t>
    </dgm:pt>
    <dgm:pt modelId="{13E585AF-768E-4B52-8F8A-6214BC21C44F}" type="pres">
      <dgm:prSet presAssocID="{4C9D2638-9080-4C96-96B0-964AED9A608F}" presName="desTx" presStyleLbl="alignAccFollowNode1" presStyleIdx="1" presStyleCnt="3">
        <dgm:presLayoutVars>
          <dgm:bulletEnabled val="1"/>
        </dgm:presLayoutVars>
      </dgm:prSet>
      <dgm:spPr/>
      <dgm:t>
        <a:bodyPr/>
        <a:lstStyle/>
        <a:p>
          <a:endParaRPr lang="en-US"/>
        </a:p>
      </dgm:t>
    </dgm:pt>
    <dgm:pt modelId="{BB2D73FD-26D2-41DA-AA62-9530E6EBC3B6}" type="pres">
      <dgm:prSet presAssocID="{A5C63EAD-DC14-4E5A-ADBB-DA5D9BF38E46}" presName="space" presStyleCnt="0"/>
      <dgm:spPr/>
    </dgm:pt>
    <dgm:pt modelId="{144A8088-97E9-4830-B0DF-3B80702E4110}" type="pres">
      <dgm:prSet presAssocID="{A0AF4B7C-1F2F-4ED8-81C6-B9C647AADD6C}" presName="composite" presStyleCnt="0"/>
      <dgm:spPr/>
    </dgm:pt>
    <dgm:pt modelId="{D3749A26-848D-4DAC-805D-A376192A2E03}" type="pres">
      <dgm:prSet presAssocID="{A0AF4B7C-1F2F-4ED8-81C6-B9C647AADD6C}" presName="parTx" presStyleLbl="alignNode1" presStyleIdx="2" presStyleCnt="3">
        <dgm:presLayoutVars>
          <dgm:chMax val="0"/>
          <dgm:chPref val="0"/>
          <dgm:bulletEnabled val="1"/>
        </dgm:presLayoutVars>
      </dgm:prSet>
      <dgm:spPr/>
      <dgm:t>
        <a:bodyPr/>
        <a:lstStyle/>
        <a:p>
          <a:endParaRPr lang="en-US"/>
        </a:p>
      </dgm:t>
    </dgm:pt>
    <dgm:pt modelId="{F2E0F777-6B7C-421C-BCDA-925EFA6C2463}" type="pres">
      <dgm:prSet presAssocID="{A0AF4B7C-1F2F-4ED8-81C6-B9C647AADD6C}" presName="desTx" presStyleLbl="alignAccFollowNode1" presStyleIdx="2" presStyleCnt="3">
        <dgm:presLayoutVars>
          <dgm:bulletEnabled val="1"/>
        </dgm:presLayoutVars>
      </dgm:prSet>
      <dgm:spPr/>
      <dgm:t>
        <a:bodyPr/>
        <a:lstStyle/>
        <a:p>
          <a:endParaRPr lang="en-US"/>
        </a:p>
      </dgm:t>
    </dgm:pt>
  </dgm:ptLst>
  <dgm:cxnLst>
    <dgm:cxn modelId="{E21E448B-4F6C-4FFE-9734-103A8DBEA4B3}" type="presOf" srcId="{C49A4A34-210B-4FBC-B085-C40EF0ECD478}" destId="{3A6DD07B-F052-4C6B-BEEF-A88556A54D85}" srcOrd="0" destOrd="5" presId="urn:microsoft.com/office/officeart/2005/8/layout/hList1"/>
    <dgm:cxn modelId="{F828A802-E698-4091-9BE6-7056637007C8}" type="presOf" srcId="{158D85BA-F727-4099-A093-66C27E40DE6C}" destId="{F2E0F777-6B7C-421C-BCDA-925EFA6C2463}" srcOrd="0" destOrd="2" presId="urn:microsoft.com/office/officeart/2005/8/layout/hList1"/>
    <dgm:cxn modelId="{AE98BE66-A6B9-4A2D-972D-559B4D24DC25}" type="presOf" srcId="{4F00D41D-4F8C-479F-8908-588A2F6BA891}" destId="{F2E0F777-6B7C-421C-BCDA-925EFA6C2463}" srcOrd="0" destOrd="5" presId="urn:microsoft.com/office/officeart/2005/8/layout/hList1"/>
    <dgm:cxn modelId="{F798AD09-C17F-4B0A-AA4D-134F159FB9D7}" type="presOf" srcId="{96AF6D21-2ED8-4FE4-B5DE-A60021491AF2}" destId="{F2E0F777-6B7C-421C-BCDA-925EFA6C2463}" srcOrd="0" destOrd="7" presId="urn:microsoft.com/office/officeart/2005/8/layout/hList1"/>
    <dgm:cxn modelId="{CDA0FE4B-EF08-48E6-A1F3-467B388217FF}" srcId="{A0AF4B7C-1F2F-4ED8-81C6-B9C647AADD6C}" destId="{A352D6A3-150A-4CCA-BF8B-80AF5C942C95}" srcOrd="3" destOrd="0" parTransId="{260CB620-763A-448B-BC59-AA7B36812E99}" sibTransId="{422A441C-63F7-449B-A289-672EE8810EEB}"/>
    <dgm:cxn modelId="{B53D220B-0D17-4846-9B4A-0C61D015A9AC}" srcId="{A0AF4B7C-1F2F-4ED8-81C6-B9C647AADD6C}" destId="{6DC0E718-F032-40AC-A27F-F92AB017D5A9}" srcOrd="0" destOrd="0" parTransId="{8DC8D4B5-7F1A-4469-93AD-C4D98B2092DD}" sibTransId="{AE4D1B05-2575-40EE-A91B-A4ACB2D988A0}"/>
    <dgm:cxn modelId="{083260F3-BEAE-46E3-8268-372F6FD873ED}" type="presOf" srcId="{2F49C80E-FFD2-4CCD-AD57-7A41B8F9D310}" destId="{3A6DD07B-F052-4C6B-BEEF-A88556A54D85}" srcOrd="0" destOrd="1" presId="urn:microsoft.com/office/officeart/2005/8/layout/hList1"/>
    <dgm:cxn modelId="{44AB596D-6B40-427D-9F8A-C4ADD87AF450}" srcId="{A0AF4B7C-1F2F-4ED8-81C6-B9C647AADD6C}" destId="{158D85BA-F727-4099-A093-66C27E40DE6C}" srcOrd="2" destOrd="0" parTransId="{43F6A16D-1CEA-4FE7-A55C-85DFB2C80E3C}" sibTransId="{4A917D20-19BD-4FD3-93E1-19CF5141D89B}"/>
    <dgm:cxn modelId="{EF2C8570-8BCE-4E70-BB5B-0B0C8D45FC16}" type="presOf" srcId="{1D539B60-ABE0-491F-A079-E006B5EBE62A}" destId="{13E585AF-768E-4B52-8F8A-6214BC21C44F}" srcOrd="0" destOrd="1" presId="urn:microsoft.com/office/officeart/2005/8/layout/hList1"/>
    <dgm:cxn modelId="{CF47D3A9-B366-4AF0-A340-DEDF98CF7F76}" type="presOf" srcId="{6895C18C-E6DF-46F4-9A1E-80F3EDF53513}" destId="{13E585AF-768E-4B52-8F8A-6214BC21C44F}" srcOrd="0" destOrd="0" presId="urn:microsoft.com/office/officeart/2005/8/layout/hList1"/>
    <dgm:cxn modelId="{9001DC19-8586-44A6-BCC6-C9CE729CF85F}" type="presOf" srcId="{6DC0E718-F032-40AC-A27F-F92AB017D5A9}" destId="{F2E0F777-6B7C-421C-BCDA-925EFA6C2463}" srcOrd="0" destOrd="0" presId="urn:microsoft.com/office/officeart/2005/8/layout/hList1"/>
    <dgm:cxn modelId="{4577B486-CF63-4113-8BD6-3E44AE91F340}" type="presOf" srcId="{E90E192A-5FF4-40D2-ADFF-44DC52E460AD}" destId="{3A6DD07B-F052-4C6B-BEEF-A88556A54D85}" srcOrd="0" destOrd="4" presId="urn:microsoft.com/office/officeart/2005/8/layout/hList1"/>
    <dgm:cxn modelId="{B07BADB7-EDB2-4D66-AA59-C3A3E70BDE90}" type="presOf" srcId="{030020EE-FC09-4EB4-827E-FF69865B37AD}" destId="{F2E0F777-6B7C-421C-BCDA-925EFA6C2463}" srcOrd="0" destOrd="1" presId="urn:microsoft.com/office/officeart/2005/8/layout/hList1"/>
    <dgm:cxn modelId="{DC68D558-2D40-4E3B-B623-393C04D7078B}" type="presOf" srcId="{4C9D2638-9080-4C96-96B0-964AED9A608F}" destId="{444D9A2E-20CA-4256-906C-D8F701E0A55C}" srcOrd="0" destOrd="0" presId="urn:microsoft.com/office/officeart/2005/8/layout/hList1"/>
    <dgm:cxn modelId="{D131A99E-7617-419B-9E39-64AE91CD9C5F}" srcId="{F2A71C42-3219-4893-B6F4-74F8EA457C05}" destId="{7C146759-C078-4821-93B8-55790E981B2E}" srcOrd="3" destOrd="0" parTransId="{26694995-376D-4CD4-94F7-11E9CEFB7646}" sibTransId="{4045164B-7F3C-437F-B08E-AA9E3C362213}"/>
    <dgm:cxn modelId="{E654136C-301D-4653-9391-9664E1720621}" type="presOf" srcId="{8E597B8F-1513-498C-A1ED-20663278CB22}" destId="{3A6DD07B-F052-4C6B-BEEF-A88556A54D85}" srcOrd="0" destOrd="2" presId="urn:microsoft.com/office/officeart/2005/8/layout/hList1"/>
    <dgm:cxn modelId="{8C9F0C96-39DF-4C2C-809A-3041E3FD1843}" srcId="{4C9D2638-9080-4C96-96B0-964AED9A608F}" destId="{6895C18C-E6DF-46F4-9A1E-80F3EDF53513}" srcOrd="0" destOrd="0" parTransId="{4F3A86BE-F2CE-4786-85EA-B99765FFA0E6}" sibTransId="{62A1DF3A-7829-4A24-880B-EDCF161C4FEF}"/>
    <dgm:cxn modelId="{1E9DA98D-C227-4D66-8FF2-51EDF5A1CC64}" srcId="{A0AF4B7C-1F2F-4ED8-81C6-B9C647AADD6C}" destId="{030020EE-FC09-4EB4-827E-FF69865B37AD}" srcOrd="1" destOrd="0" parTransId="{45BCF024-A8D4-4A05-9893-75A4359FE584}" sibTransId="{98B456E6-D32C-4B32-85E2-757C918953C1}"/>
    <dgm:cxn modelId="{54D4B631-3ADC-4D20-AE2F-4E26099D1534}" type="presOf" srcId="{7F10B760-B558-4118-B434-D28BB2A23192}" destId="{13E585AF-768E-4B52-8F8A-6214BC21C44F}" srcOrd="0" destOrd="2" presId="urn:microsoft.com/office/officeart/2005/8/layout/hList1"/>
    <dgm:cxn modelId="{9AADE109-87EC-4992-8A7F-841685703F87}" srcId="{F2A71C42-3219-4893-B6F4-74F8EA457C05}" destId="{8E597B8F-1513-498C-A1ED-20663278CB22}" srcOrd="2" destOrd="0" parTransId="{C998A1C1-2CC6-4271-8FFC-0BA0FDDD3AF4}" sibTransId="{207C2FDA-05D1-4F61-A014-AD13EA511398}"/>
    <dgm:cxn modelId="{8F5B0773-5213-4E43-9F1A-407B51D1F5E3}" srcId="{A0AF4B7C-1F2F-4ED8-81C6-B9C647AADD6C}" destId="{96AF6D21-2ED8-4FE4-B5DE-A60021491AF2}" srcOrd="7" destOrd="0" parTransId="{91281BF0-01C8-442F-9BD9-B0F4236B605F}" sibTransId="{E9357CCC-AE5E-492B-84A1-574E52ABAC33}"/>
    <dgm:cxn modelId="{FB26A6EF-9754-4E2D-A3B4-16701E55C0E5}" srcId="{255656F4-A680-42C7-86CB-EEA2DBAB1D81}" destId="{F2A71C42-3219-4893-B6F4-74F8EA457C05}" srcOrd="0" destOrd="0" parTransId="{70881678-DBDF-43D5-A6B2-85466B077D0A}" sibTransId="{CAA4D236-ABC5-4B4F-9EC7-72A3DBF50DC8}"/>
    <dgm:cxn modelId="{3A7F0A7D-755E-4F95-9873-CC7578A82D04}" srcId="{F2A71C42-3219-4893-B6F4-74F8EA457C05}" destId="{C49A4A34-210B-4FBC-B085-C40EF0ECD478}" srcOrd="5" destOrd="0" parTransId="{58F77A37-8498-4088-A2A5-5884FB5E62E8}" sibTransId="{AC26212C-9A30-4EB4-9F83-58F2DC51CCB3}"/>
    <dgm:cxn modelId="{FDA30C37-9879-4A9B-9555-43B6A6DDBF7D}" srcId="{A0AF4B7C-1F2F-4ED8-81C6-B9C647AADD6C}" destId="{4F00D41D-4F8C-479F-8908-588A2F6BA891}" srcOrd="5" destOrd="0" parTransId="{10764190-AC92-496C-94E9-49E4A533C96F}" sibTransId="{9376B739-88B9-4B62-AF19-D9A410A33C1A}"/>
    <dgm:cxn modelId="{6F01AD52-BD86-4D32-B2B9-8E0E9E461061}" type="presOf" srcId="{69664040-A3FB-4696-B567-DB44CB623057}" destId="{F2E0F777-6B7C-421C-BCDA-925EFA6C2463}" srcOrd="0" destOrd="4" presId="urn:microsoft.com/office/officeart/2005/8/layout/hList1"/>
    <dgm:cxn modelId="{3E3C0185-2195-4A70-A14F-86901F031B27}" type="presOf" srcId="{A0AF4B7C-1F2F-4ED8-81C6-B9C647AADD6C}" destId="{D3749A26-848D-4DAC-805D-A376192A2E03}" srcOrd="0" destOrd="0" presId="urn:microsoft.com/office/officeart/2005/8/layout/hList1"/>
    <dgm:cxn modelId="{E307EDAC-6DAB-4227-9272-D086EEA5E0BF}" srcId="{255656F4-A680-42C7-86CB-EEA2DBAB1D81}" destId="{A0AF4B7C-1F2F-4ED8-81C6-B9C647AADD6C}" srcOrd="2" destOrd="0" parTransId="{4E4021AE-34F8-4A51-9F7C-17ADCBDD7B37}" sibTransId="{4D0B5DDD-BBAC-46EC-A263-B2BEA9A6B7B2}"/>
    <dgm:cxn modelId="{F89C6D6B-1C2A-4577-95EA-C94C57DE1A59}" srcId="{A0AF4B7C-1F2F-4ED8-81C6-B9C647AADD6C}" destId="{69664040-A3FB-4696-B567-DB44CB623057}" srcOrd="4" destOrd="0" parTransId="{401F54AA-8C17-4426-AE0F-686DF83B2AF6}" sibTransId="{E868BC9C-D816-4703-A539-457AFECA6AD5}"/>
    <dgm:cxn modelId="{59E143D1-F1CB-4E3F-B9E5-081FBCF35776}" type="presOf" srcId="{8944EC03-18A6-4E1A-9272-BF99C8BA5109}" destId="{3A6DD07B-F052-4C6B-BEEF-A88556A54D85}" srcOrd="0" destOrd="0" presId="urn:microsoft.com/office/officeart/2005/8/layout/hList1"/>
    <dgm:cxn modelId="{D1E6B99F-2E6B-42C9-9729-936F613BC253}" srcId="{4C9D2638-9080-4C96-96B0-964AED9A608F}" destId="{7F10B760-B558-4118-B434-D28BB2A23192}" srcOrd="2" destOrd="0" parTransId="{837ECA9A-2B22-4BB4-9D4A-D90FDE03F7DA}" sibTransId="{C01D60FD-8387-4E67-B65E-0A641D78D1C3}"/>
    <dgm:cxn modelId="{22C16E0E-CD38-404C-8457-EF23BB0D5F9C}" type="presOf" srcId="{F2A71C42-3219-4893-B6F4-74F8EA457C05}" destId="{E7B91E48-BDD2-49DA-9C8E-BA75AF848F42}" srcOrd="0" destOrd="0" presId="urn:microsoft.com/office/officeart/2005/8/layout/hList1"/>
    <dgm:cxn modelId="{8E623E93-F69F-45B8-9431-10BFDAFD7FDF}" type="presOf" srcId="{07A69200-98D3-442A-A34B-190472DF9AD7}" destId="{3A6DD07B-F052-4C6B-BEEF-A88556A54D85}" srcOrd="0" destOrd="6" presId="urn:microsoft.com/office/officeart/2005/8/layout/hList1"/>
    <dgm:cxn modelId="{BE0965D5-F33A-4349-9637-EB410E1B8806}" type="presOf" srcId="{481F8A46-277F-44B8-9FC4-7B55062B94F7}" destId="{F2E0F777-6B7C-421C-BCDA-925EFA6C2463}" srcOrd="0" destOrd="6" presId="urn:microsoft.com/office/officeart/2005/8/layout/hList1"/>
    <dgm:cxn modelId="{AEC3F6AD-AA72-4E83-B1D1-77078ACFB46E}" srcId="{255656F4-A680-42C7-86CB-EEA2DBAB1D81}" destId="{4C9D2638-9080-4C96-96B0-964AED9A608F}" srcOrd="1" destOrd="0" parTransId="{90D8638B-2746-40CB-8E37-8A0D155EA623}" sibTransId="{A5C63EAD-DC14-4E5A-ADBB-DA5D9BF38E46}"/>
    <dgm:cxn modelId="{A0BC1875-6257-4F4F-AD7E-65FEB10BA2F1}" srcId="{F2A71C42-3219-4893-B6F4-74F8EA457C05}" destId="{E90E192A-5FF4-40D2-ADFF-44DC52E460AD}" srcOrd="4" destOrd="0" parTransId="{C5985FF9-1AF8-4595-A7F7-A494714F0A25}" sibTransId="{1D0C53F5-78A8-4F8E-89DE-9BA636652591}"/>
    <dgm:cxn modelId="{5BAE0289-96CC-4869-9CA2-392EF0CA703E}" srcId="{F2A71C42-3219-4893-B6F4-74F8EA457C05}" destId="{2F49C80E-FFD2-4CCD-AD57-7A41B8F9D310}" srcOrd="1" destOrd="0" parTransId="{56EE7001-598C-4E4D-B087-163C2D2E9C48}" sibTransId="{067CA9E9-6683-4907-832A-CE82081BBD2D}"/>
    <dgm:cxn modelId="{FA3EB8BA-C24C-4C2C-B385-818991FB2DBE}" srcId="{F2A71C42-3219-4893-B6F4-74F8EA457C05}" destId="{07A69200-98D3-442A-A34B-190472DF9AD7}" srcOrd="6" destOrd="0" parTransId="{658785C2-3ED7-417B-9257-D1A1877FDB7A}" sibTransId="{F0DDF435-2D63-4501-ADCF-26C9AD77CF91}"/>
    <dgm:cxn modelId="{FEAFF765-0B07-4BB5-94E3-A147D02CEA8F}" srcId="{4C9D2638-9080-4C96-96B0-964AED9A608F}" destId="{1D539B60-ABE0-491F-A079-E006B5EBE62A}" srcOrd="1" destOrd="0" parTransId="{3D7EA539-65BC-44E5-9651-3C43795EFF73}" sibTransId="{602CCFC2-BEC9-4828-8EB8-C8DD68C65483}"/>
    <dgm:cxn modelId="{838C7815-356B-4773-88E1-572418657C16}" srcId="{F2A71C42-3219-4893-B6F4-74F8EA457C05}" destId="{8944EC03-18A6-4E1A-9272-BF99C8BA5109}" srcOrd="0" destOrd="0" parTransId="{3DCB6D3D-6A01-4EEA-9F47-F5DE9F306A86}" sibTransId="{386B24C5-B6EF-4A9F-9B12-C475793D367A}"/>
    <dgm:cxn modelId="{05130C38-8365-4105-A583-ED135DA800A0}" type="presOf" srcId="{7C146759-C078-4821-93B8-55790E981B2E}" destId="{3A6DD07B-F052-4C6B-BEEF-A88556A54D85}" srcOrd="0" destOrd="3" presId="urn:microsoft.com/office/officeart/2005/8/layout/hList1"/>
    <dgm:cxn modelId="{9818BF07-F574-4E60-93C4-31C66F04285B}" type="presOf" srcId="{255656F4-A680-42C7-86CB-EEA2DBAB1D81}" destId="{842965A9-1F75-4B3E-B493-AAF790F4A907}" srcOrd="0" destOrd="0" presId="urn:microsoft.com/office/officeart/2005/8/layout/hList1"/>
    <dgm:cxn modelId="{2D7086EB-3104-4B4F-AEAE-75F5771DA0B5}" type="presOf" srcId="{A352D6A3-150A-4CCA-BF8B-80AF5C942C95}" destId="{F2E0F777-6B7C-421C-BCDA-925EFA6C2463}" srcOrd="0" destOrd="3" presId="urn:microsoft.com/office/officeart/2005/8/layout/hList1"/>
    <dgm:cxn modelId="{D37D72A3-5E23-4657-A5A2-552F4E40D1BE}" srcId="{A0AF4B7C-1F2F-4ED8-81C6-B9C647AADD6C}" destId="{481F8A46-277F-44B8-9FC4-7B55062B94F7}" srcOrd="6" destOrd="0" parTransId="{7C0A4883-3481-416B-B829-A48C568D6E2F}" sibTransId="{C056FD0C-AF0B-49B7-BA43-551FE2C7C126}"/>
    <dgm:cxn modelId="{152B335E-0369-432D-9CBE-B07A0FFBCE66}" type="presParOf" srcId="{842965A9-1F75-4B3E-B493-AAF790F4A907}" destId="{8EDAFF04-4C00-4B30-AF37-16AA5AC2D140}" srcOrd="0" destOrd="0" presId="urn:microsoft.com/office/officeart/2005/8/layout/hList1"/>
    <dgm:cxn modelId="{4A053D67-8D39-48DB-806D-23C5940FD5A0}" type="presParOf" srcId="{8EDAFF04-4C00-4B30-AF37-16AA5AC2D140}" destId="{E7B91E48-BDD2-49DA-9C8E-BA75AF848F42}" srcOrd="0" destOrd="0" presId="urn:microsoft.com/office/officeart/2005/8/layout/hList1"/>
    <dgm:cxn modelId="{71B70E54-E84C-4A23-A506-AA2D74072E67}" type="presParOf" srcId="{8EDAFF04-4C00-4B30-AF37-16AA5AC2D140}" destId="{3A6DD07B-F052-4C6B-BEEF-A88556A54D85}" srcOrd="1" destOrd="0" presId="urn:microsoft.com/office/officeart/2005/8/layout/hList1"/>
    <dgm:cxn modelId="{00A8BD24-75DE-4FB0-80AB-322AF22C694A}" type="presParOf" srcId="{842965A9-1F75-4B3E-B493-AAF790F4A907}" destId="{A3BFB0B7-DC91-40BC-AB7A-7B4565261E1A}" srcOrd="1" destOrd="0" presId="urn:microsoft.com/office/officeart/2005/8/layout/hList1"/>
    <dgm:cxn modelId="{56DFE7B5-D203-46E5-A6C1-A1A20072EF18}" type="presParOf" srcId="{842965A9-1F75-4B3E-B493-AAF790F4A907}" destId="{E42FAA98-3149-4507-BD09-91C9BEB8ED84}" srcOrd="2" destOrd="0" presId="urn:microsoft.com/office/officeart/2005/8/layout/hList1"/>
    <dgm:cxn modelId="{971385D1-6E90-432B-88E5-145A64A81765}" type="presParOf" srcId="{E42FAA98-3149-4507-BD09-91C9BEB8ED84}" destId="{444D9A2E-20CA-4256-906C-D8F701E0A55C}" srcOrd="0" destOrd="0" presId="urn:microsoft.com/office/officeart/2005/8/layout/hList1"/>
    <dgm:cxn modelId="{BA0FDD3A-F79A-4DD6-AA9F-EFBBDA094AF9}" type="presParOf" srcId="{E42FAA98-3149-4507-BD09-91C9BEB8ED84}" destId="{13E585AF-768E-4B52-8F8A-6214BC21C44F}" srcOrd="1" destOrd="0" presId="urn:microsoft.com/office/officeart/2005/8/layout/hList1"/>
    <dgm:cxn modelId="{5A8A6786-AD6A-4DF2-941E-4E9CC33CE344}" type="presParOf" srcId="{842965A9-1F75-4B3E-B493-AAF790F4A907}" destId="{BB2D73FD-26D2-41DA-AA62-9530E6EBC3B6}" srcOrd="3" destOrd="0" presId="urn:microsoft.com/office/officeart/2005/8/layout/hList1"/>
    <dgm:cxn modelId="{1484C9CE-1CB1-4AC0-B3CA-B5464E1BFB2C}" type="presParOf" srcId="{842965A9-1F75-4B3E-B493-AAF790F4A907}" destId="{144A8088-97E9-4830-B0DF-3B80702E4110}" srcOrd="4" destOrd="0" presId="urn:microsoft.com/office/officeart/2005/8/layout/hList1"/>
    <dgm:cxn modelId="{4D087C63-E893-4807-AAA5-C68655E6DEC6}" type="presParOf" srcId="{144A8088-97E9-4830-B0DF-3B80702E4110}" destId="{D3749A26-848D-4DAC-805D-A376192A2E03}" srcOrd="0" destOrd="0" presId="urn:microsoft.com/office/officeart/2005/8/layout/hList1"/>
    <dgm:cxn modelId="{74B3B9D0-D4CE-4DF9-805A-1F6EB20B9F24}" type="presParOf" srcId="{144A8088-97E9-4830-B0DF-3B80702E4110}" destId="{F2E0F777-6B7C-421C-BCDA-925EFA6C246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656F4-A680-42C7-86CB-EEA2DBAB1D8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A71C42-3219-4893-B6F4-74F8EA457C05}">
      <dgm:prSet phldrT="[Text]"/>
      <dgm:spPr/>
      <dgm:t>
        <a:bodyPr/>
        <a:lstStyle/>
        <a:p>
          <a:r>
            <a:rPr lang="en-US" b="1" dirty="0" smtClean="0">
              <a:solidFill>
                <a:schemeClr val="bg1"/>
              </a:solidFill>
              <a:effectLst>
                <a:outerShdw blurRad="38100" dist="38100" dir="2700000" algn="tl">
                  <a:srgbClr val="000000">
                    <a:alpha val="43137"/>
                  </a:srgbClr>
                </a:outerShdw>
              </a:effectLst>
              <a:latin typeface="+mj-lt"/>
              <a:cs typeface="Arial" pitchFamily="34" charset="0"/>
            </a:rPr>
            <a:t>Supplement Draft PEIS</a:t>
          </a:r>
          <a:endParaRPr lang="en-US" b="1" dirty="0">
            <a:solidFill>
              <a:schemeClr val="bg1"/>
            </a:solidFill>
            <a:effectLst>
              <a:outerShdw blurRad="38100" dist="38100" dir="2700000" algn="tl">
                <a:srgbClr val="000000">
                  <a:alpha val="43137"/>
                </a:srgbClr>
              </a:outerShdw>
            </a:effectLst>
          </a:endParaRPr>
        </a:p>
      </dgm:t>
    </dgm:pt>
    <dgm:pt modelId="{70881678-DBDF-43D5-A6B2-85466B077D0A}" type="parTrans" cxnId="{FB26A6EF-9754-4E2D-A3B4-16701E55C0E5}">
      <dgm:prSet/>
      <dgm:spPr/>
      <dgm:t>
        <a:bodyPr/>
        <a:lstStyle/>
        <a:p>
          <a:endParaRPr lang="en-US"/>
        </a:p>
      </dgm:t>
    </dgm:pt>
    <dgm:pt modelId="{CAA4D236-ABC5-4B4F-9EC7-72A3DBF50DC8}" type="sibTrans" cxnId="{FB26A6EF-9754-4E2D-A3B4-16701E55C0E5}">
      <dgm:prSet/>
      <dgm:spPr/>
      <dgm:t>
        <a:bodyPr/>
        <a:lstStyle/>
        <a:p>
          <a:endParaRPr lang="en-US"/>
        </a:p>
      </dgm:t>
    </dgm:pt>
    <dgm:pt modelId="{8944EC03-18A6-4E1A-9272-BF99C8BA5109}">
      <dgm:prSet phldrT="[Text]" custT="1"/>
      <dgm:spPr>
        <a:solidFill>
          <a:schemeClr val="accent1">
            <a:lumMod val="20000"/>
            <a:lumOff val="80000"/>
            <a:alpha val="90000"/>
          </a:schemeClr>
        </a:solidFill>
      </dgm:spPr>
      <dgm:t>
        <a:bodyPr anchor="t" anchorCtr="0"/>
        <a:lstStyle/>
        <a:p>
          <a:pPr algn="l"/>
          <a:r>
            <a:rPr lang="en-US" sz="1800" dirty="0" smtClean="0">
              <a:solidFill>
                <a:schemeClr val="tx1"/>
              </a:solidFill>
              <a:latin typeface="+mj-lt"/>
              <a:cs typeface="Arial" pitchFamily="34" charset="0"/>
            </a:rPr>
            <a:t>October 28, 2011</a:t>
          </a:r>
          <a:endParaRPr lang="en-US" sz="1800" dirty="0">
            <a:solidFill>
              <a:schemeClr val="tx1"/>
            </a:solidFill>
          </a:endParaRPr>
        </a:p>
      </dgm:t>
    </dgm:pt>
    <dgm:pt modelId="{3DCB6D3D-6A01-4EEA-9F47-F5DE9F306A86}" type="parTrans" cxnId="{838C7815-356B-4773-88E1-572418657C16}">
      <dgm:prSet/>
      <dgm:spPr/>
      <dgm:t>
        <a:bodyPr/>
        <a:lstStyle/>
        <a:p>
          <a:endParaRPr lang="en-US"/>
        </a:p>
      </dgm:t>
    </dgm:pt>
    <dgm:pt modelId="{386B24C5-B6EF-4A9F-9B12-C475793D367A}" type="sibTrans" cxnId="{838C7815-356B-4773-88E1-572418657C16}">
      <dgm:prSet/>
      <dgm:spPr/>
      <dgm:t>
        <a:bodyPr/>
        <a:lstStyle/>
        <a:p>
          <a:endParaRPr lang="en-US"/>
        </a:p>
      </dgm:t>
    </dgm:pt>
    <dgm:pt modelId="{2F49C80E-FFD2-4CCD-AD57-7A41B8F9D310}">
      <dgm:prSet phldrT="[Text]" custT="1"/>
      <dgm:spPr>
        <a:solidFill>
          <a:schemeClr val="accent1">
            <a:lumMod val="20000"/>
            <a:lumOff val="80000"/>
            <a:alpha val="90000"/>
          </a:schemeClr>
        </a:solidFill>
      </dgm:spPr>
      <dgm:t>
        <a:bodyPr anchor="t" anchorCtr="0"/>
        <a:lstStyle/>
        <a:p>
          <a:pPr algn="l"/>
          <a:r>
            <a:rPr lang="en-US" sz="1800" dirty="0" smtClean="0">
              <a:solidFill>
                <a:schemeClr val="tx1"/>
              </a:solidFill>
              <a:latin typeface="+mj-lt"/>
              <a:cs typeface="Arial" pitchFamily="34" charset="0"/>
            </a:rPr>
            <a:t>90 days to comment</a:t>
          </a:r>
          <a:endParaRPr lang="en-US" sz="1800" dirty="0"/>
        </a:p>
      </dgm:t>
    </dgm:pt>
    <dgm:pt modelId="{56EE7001-598C-4E4D-B087-163C2D2E9C48}" type="parTrans" cxnId="{5BAE0289-96CC-4869-9CA2-392EF0CA703E}">
      <dgm:prSet/>
      <dgm:spPr/>
      <dgm:t>
        <a:bodyPr/>
        <a:lstStyle/>
        <a:p>
          <a:endParaRPr lang="en-US"/>
        </a:p>
      </dgm:t>
    </dgm:pt>
    <dgm:pt modelId="{067CA9E9-6683-4907-832A-CE82081BBD2D}" type="sibTrans" cxnId="{5BAE0289-96CC-4869-9CA2-392EF0CA703E}">
      <dgm:prSet/>
      <dgm:spPr/>
      <dgm:t>
        <a:bodyPr/>
        <a:lstStyle/>
        <a:p>
          <a:endParaRPr lang="en-US"/>
        </a:p>
      </dgm:t>
    </dgm:pt>
    <dgm:pt modelId="{4C9D2638-9080-4C96-96B0-964AED9A608F}">
      <dgm:prSet phldrT="[Text]"/>
      <dgm:spPr/>
      <dgm:t>
        <a:bodyPr anchor="ctr" anchorCtr="0"/>
        <a:lstStyle/>
        <a:p>
          <a:r>
            <a:rPr lang="en-US" b="1" dirty="0" smtClean="0">
              <a:solidFill>
                <a:schemeClr val="bg1"/>
              </a:solidFill>
              <a:effectLst>
                <a:outerShdw blurRad="38100" dist="38100" dir="2700000" algn="tl">
                  <a:srgbClr val="000000">
                    <a:alpha val="43137"/>
                  </a:srgbClr>
                </a:outerShdw>
              </a:effectLst>
              <a:latin typeface="+mj-lt"/>
              <a:cs typeface="Arial" pitchFamily="34" charset="0"/>
            </a:rPr>
            <a:t>Final PEIS</a:t>
          </a:r>
          <a:endParaRPr lang="en-US" b="1" dirty="0">
            <a:solidFill>
              <a:schemeClr val="bg1"/>
            </a:solidFill>
            <a:effectLst>
              <a:outerShdw blurRad="38100" dist="38100" dir="2700000" algn="tl">
                <a:srgbClr val="000000">
                  <a:alpha val="43137"/>
                </a:srgbClr>
              </a:outerShdw>
            </a:effectLst>
          </a:endParaRPr>
        </a:p>
      </dgm:t>
    </dgm:pt>
    <dgm:pt modelId="{90D8638B-2746-40CB-8E37-8A0D155EA623}" type="parTrans" cxnId="{AEC3F6AD-AA72-4E83-B1D1-77078ACFB46E}">
      <dgm:prSet/>
      <dgm:spPr/>
      <dgm:t>
        <a:bodyPr/>
        <a:lstStyle/>
        <a:p>
          <a:endParaRPr lang="en-US"/>
        </a:p>
      </dgm:t>
    </dgm:pt>
    <dgm:pt modelId="{A5C63EAD-DC14-4E5A-ADBB-DA5D9BF38E46}" type="sibTrans" cxnId="{AEC3F6AD-AA72-4E83-B1D1-77078ACFB46E}">
      <dgm:prSet/>
      <dgm:spPr/>
      <dgm:t>
        <a:bodyPr/>
        <a:lstStyle/>
        <a:p>
          <a:endParaRPr lang="en-US"/>
        </a:p>
      </dgm:t>
    </dgm:pt>
    <dgm:pt modelId="{6895C18C-E6DF-46F4-9A1E-80F3EDF53513}">
      <dgm:prSet phldrT="[Text]" custT="1"/>
      <dgm:spPr>
        <a:solidFill>
          <a:schemeClr val="accent1">
            <a:lumMod val="20000"/>
            <a:lumOff val="80000"/>
            <a:alpha val="90000"/>
          </a:schemeClr>
        </a:solidFill>
      </dgm:spPr>
      <dgm:t>
        <a:bodyPr/>
        <a:lstStyle/>
        <a:p>
          <a:r>
            <a:rPr lang="en-US" sz="1800" dirty="0" smtClean="0">
              <a:solidFill>
                <a:schemeClr val="tx1"/>
              </a:solidFill>
              <a:latin typeface="+mj-lt"/>
              <a:cs typeface="Arial" pitchFamily="34" charset="0"/>
            </a:rPr>
            <a:t>July 27, 2012</a:t>
          </a:r>
          <a:endParaRPr lang="en-US" sz="1800" dirty="0"/>
        </a:p>
      </dgm:t>
    </dgm:pt>
    <dgm:pt modelId="{4F3A86BE-F2CE-4786-85EA-B99765FFA0E6}" type="parTrans" cxnId="{8C9F0C96-39DF-4C2C-809A-3041E3FD1843}">
      <dgm:prSet/>
      <dgm:spPr/>
      <dgm:t>
        <a:bodyPr/>
        <a:lstStyle/>
        <a:p>
          <a:endParaRPr lang="en-US"/>
        </a:p>
      </dgm:t>
    </dgm:pt>
    <dgm:pt modelId="{62A1DF3A-7829-4A24-880B-EDCF161C4FEF}" type="sibTrans" cxnId="{8C9F0C96-39DF-4C2C-809A-3041E3FD1843}">
      <dgm:prSet/>
      <dgm:spPr/>
      <dgm:t>
        <a:bodyPr/>
        <a:lstStyle/>
        <a:p>
          <a:endParaRPr lang="en-US"/>
        </a:p>
      </dgm:t>
    </dgm:pt>
    <dgm:pt modelId="{A0AF4B7C-1F2F-4ED8-81C6-B9C647AADD6C}">
      <dgm:prSet phldrT="[Text]"/>
      <dgm:spPr/>
      <dgm:t>
        <a:bodyPr/>
        <a:lstStyle/>
        <a:p>
          <a:r>
            <a:rPr lang="en-US" b="1" dirty="0" smtClean="0">
              <a:solidFill>
                <a:schemeClr val="bg1"/>
              </a:solidFill>
              <a:effectLst>
                <a:outerShdw blurRad="38100" dist="38100" dir="2700000" algn="tl">
                  <a:srgbClr val="000000">
                    <a:alpha val="43137"/>
                  </a:srgbClr>
                </a:outerShdw>
              </a:effectLst>
              <a:latin typeface="+mj-lt"/>
              <a:cs typeface="Arial" pitchFamily="34" charset="0"/>
            </a:rPr>
            <a:t>Record of Decision</a:t>
          </a:r>
          <a:endParaRPr lang="en-US" b="1" dirty="0">
            <a:solidFill>
              <a:schemeClr val="bg1"/>
            </a:solidFill>
            <a:effectLst>
              <a:outerShdw blurRad="38100" dist="38100" dir="2700000" algn="tl">
                <a:srgbClr val="000000">
                  <a:alpha val="43137"/>
                </a:srgbClr>
              </a:outerShdw>
            </a:effectLst>
          </a:endParaRPr>
        </a:p>
      </dgm:t>
    </dgm:pt>
    <dgm:pt modelId="{4E4021AE-34F8-4A51-9F7C-17ADCBDD7B37}" type="parTrans" cxnId="{E307EDAC-6DAB-4227-9272-D086EEA5E0BF}">
      <dgm:prSet/>
      <dgm:spPr/>
      <dgm:t>
        <a:bodyPr/>
        <a:lstStyle/>
        <a:p>
          <a:endParaRPr lang="en-US"/>
        </a:p>
      </dgm:t>
    </dgm:pt>
    <dgm:pt modelId="{4D0B5DDD-BBAC-46EC-A263-B2BEA9A6B7B2}" type="sibTrans" cxnId="{E307EDAC-6DAB-4227-9272-D086EEA5E0BF}">
      <dgm:prSet/>
      <dgm:spPr/>
      <dgm:t>
        <a:bodyPr/>
        <a:lstStyle/>
        <a:p>
          <a:endParaRPr lang="en-US"/>
        </a:p>
      </dgm:t>
    </dgm:pt>
    <dgm:pt modelId="{6DC0E718-F032-40AC-A27F-F92AB017D5A9}">
      <dgm:prSet phldrT="[Text]" custT="1"/>
      <dgm:spPr>
        <a:solidFill>
          <a:schemeClr val="accent1">
            <a:lumMod val="20000"/>
            <a:lumOff val="80000"/>
            <a:alpha val="90000"/>
          </a:schemeClr>
        </a:solidFill>
      </dgm:spPr>
      <dgm:t>
        <a:bodyPr/>
        <a:lstStyle/>
        <a:p>
          <a:r>
            <a:rPr lang="en-US" sz="1800" dirty="0" smtClean="0">
              <a:solidFill>
                <a:schemeClr val="tx1"/>
              </a:solidFill>
              <a:latin typeface="+mj-lt"/>
              <a:cs typeface="Arial" pitchFamily="34" charset="0"/>
            </a:rPr>
            <a:t>October 2012</a:t>
          </a:r>
          <a:endParaRPr lang="en-US" sz="1800" dirty="0"/>
        </a:p>
      </dgm:t>
    </dgm:pt>
    <dgm:pt modelId="{8DC8D4B5-7F1A-4469-93AD-C4D98B2092DD}" type="parTrans" cxnId="{B53D220B-0D17-4846-9B4A-0C61D015A9AC}">
      <dgm:prSet/>
      <dgm:spPr/>
      <dgm:t>
        <a:bodyPr/>
        <a:lstStyle/>
        <a:p>
          <a:endParaRPr lang="en-US"/>
        </a:p>
      </dgm:t>
    </dgm:pt>
    <dgm:pt modelId="{AE4D1B05-2575-40EE-A91B-A4ACB2D988A0}" type="sibTrans" cxnId="{B53D220B-0D17-4846-9B4A-0C61D015A9AC}">
      <dgm:prSet/>
      <dgm:spPr/>
      <dgm:t>
        <a:bodyPr/>
        <a:lstStyle/>
        <a:p>
          <a:endParaRPr lang="en-US"/>
        </a:p>
      </dgm:t>
    </dgm:pt>
    <dgm:pt modelId="{8E597B8F-1513-498C-A1ED-20663278CB22}">
      <dgm:prSet phldrT="[Text]" custT="1"/>
      <dgm:spPr>
        <a:solidFill>
          <a:schemeClr val="accent1">
            <a:lumMod val="20000"/>
            <a:lumOff val="80000"/>
            <a:alpha val="90000"/>
          </a:schemeClr>
        </a:solidFill>
      </dgm:spPr>
      <dgm:t>
        <a:bodyPr anchor="t" anchorCtr="0"/>
        <a:lstStyle/>
        <a:p>
          <a:pPr algn="l"/>
          <a:r>
            <a:rPr lang="en-US" sz="1800" dirty="0" smtClean="0">
              <a:solidFill>
                <a:schemeClr val="tx1"/>
              </a:solidFill>
              <a:latin typeface="+mj-lt"/>
              <a:cs typeface="Arial" pitchFamily="34" charset="0"/>
            </a:rPr>
            <a:t>5 public meetings</a:t>
          </a:r>
          <a:endParaRPr lang="en-US" sz="1800" dirty="0"/>
        </a:p>
      </dgm:t>
    </dgm:pt>
    <dgm:pt modelId="{C998A1C1-2CC6-4271-8FFC-0BA0FDDD3AF4}" type="parTrans" cxnId="{9AADE109-87EC-4992-8A7F-841685703F87}">
      <dgm:prSet/>
      <dgm:spPr/>
      <dgm:t>
        <a:bodyPr/>
        <a:lstStyle/>
        <a:p>
          <a:endParaRPr lang="en-US"/>
        </a:p>
      </dgm:t>
    </dgm:pt>
    <dgm:pt modelId="{207C2FDA-05D1-4F61-A014-AD13EA511398}" type="sibTrans" cxnId="{9AADE109-87EC-4992-8A7F-841685703F87}">
      <dgm:prSet/>
      <dgm:spPr/>
      <dgm:t>
        <a:bodyPr/>
        <a:lstStyle/>
        <a:p>
          <a:endParaRPr lang="en-US"/>
        </a:p>
      </dgm:t>
    </dgm:pt>
    <dgm:pt modelId="{1D539B60-ABE0-491F-A079-E006B5EBE62A}">
      <dgm:prSet custT="1"/>
      <dgm:spPr>
        <a:solidFill>
          <a:schemeClr val="accent1">
            <a:lumMod val="20000"/>
            <a:lumOff val="80000"/>
            <a:alpha val="90000"/>
          </a:schemeClr>
        </a:solidFill>
      </dgm:spPr>
      <dgm:t>
        <a:bodyPr/>
        <a:lstStyle/>
        <a:p>
          <a:r>
            <a:rPr lang="en-US" sz="1800" dirty="0" smtClean="0">
              <a:solidFill>
                <a:schemeClr val="tx1"/>
              </a:solidFill>
              <a:latin typeface="+mj-lt"/>
              <a:cs typeface="Arial" pitchFamily="34" charset="0"/>
            </a:rPr>
            <a:t>17 SEZs, 285,000 acres</a:t>
          </a:r>
          <a:endParaRPr lang="en-US" sz="1800" dirty="0"/>
        </a:p>
      </dgm:t>
    </dgm:pt>
    <dgm:pt modelId="{3D7EA539-65BC-44E5-9651-3C43795EFF73}" type="parTrans" cxnId="{FEAFF765-0B07-4BB5-94E3-A147D02CEA8F}">
      <dgm:prSet/>
      <dgm:spPr/>
      <dgm:t>
        <a:bodyPr/>
        <a:lstStyle/>
        <a:p>
          <a:endParaRPr lang="en-US"/>
        </a:p>
      </dgm:t>
    </dgm:pt>
    <dgm:pt modelId="{602CCFC2-BEC9-4828-8EB8-C8DD68C65483}" type="sibTrans" cxnId="{FEAFF765-0B07-4BB5-94E3-A147D02CEA8F}">
      <dgm:prSet/>
      <dgm:spPr/>
      <dgm:t>
        <a:bodyPr/>
        <a:lstStyle/>
        <a:p>
          <a:endParaRPr lang="en-US"/>
        </a:p>
      </dgm:t>
    </dgm:pt>
    <dgm:pt modelId="{B0C6B145-5225-4836-967E-EBFAE7FFC8D7}">
      <dgm:prSet custT="1"/>
      <dgm:spPr>
        <a:solidFill>
          <a:schemeClr val="accent1">
            <a:lumMod val="20000"/>
            <a:lumOff val="80000"/>
            <a:alpha val="90000"/>
          </a:schemeClr>
        </a:solidFill>
      </dgm:spPr>
      <dgm:t>
        <a:bodyPr/>
        <a:lstStyle/>
        <a:p>
          <a:r>
            <a:rPr lang="en-US" sz="1800" dirty="0" smtClean="0">
              <a:solidFill>
                <a:schemeClr val="tx1"/>
              </a:solidFill>
              <a:latin typeface="+mj-lt"/>
              <a:cs typeface="Arial" pitchFamily="34" charset="0"/>
            </a:rPr>
            <a:t>15 comment letters</a:t>
          </a:r>
          <a:endParaRPr lang="en-US" sz="1800" dirty="0"/>
        </a:p>
      </dgm:t>
    </dgm:pt>
    <dgm:pt modelId="{8FFEF312-C56A-4EC1-AADB-43C1A614305A}" type="parTrans" cxnId="{F93075DB-0467-4C35-84AC-C8764628E79C}">
      <dgm:prSet/>
      <dgm:spPr/>
      <dgm:t>
        <a:bodyPr/>
        <a:lstStyle/>
        <a:p>
          <a:endParaRPr lang="en-US"/>
        </a:p>
      </dgm:t>
    </dgm:pt>
    <dgm:pt modelId="{BAD62CBA-CDE5-4F46-9D0B-3BAE6D3CFEDD}" type="sibTrans" cxnId="{F93075DB-0467-4C35-84AC-C8764628E79C}">
      <dgm:prSet/>
      <dgm:spPr/>
      <dgm:t>
        <a:bodyPr/>
        <a:lstStyle/>
        <a:p>
          <a:endParaRPr lang="en-US"/>
        </a:p>
      </dgm:t>
    </dgm:pt>
    <dgm:pt modelId="{A841E48F-7281-48E4-8F68-936430C8679D}">
      <dgm:prSet phldrT="[Text]" custT="1"/>
      <dgm:spPr>
        <a:solidFill>
          <a:schemeClr val="accent1">
            <a:lumMod val="20000"/>
            <a:lumOff val="80000"/>
            <a:alpha val="90000"/>
          </a:schemeClr>
        </a:solidFill>
      </dgm:spPr>
      <dgm:t>
        <a:bodyPr anchor="t" anchorCtr="0"/>
        <a:lstStyle/>
        <a:p>
          <a:pPr algn="l"/>
          <a:r>
            <a:rPr lang="en-US" sz="1800" dirty="0" smtClean="0"/>
            <a:t>134,000 comments</a:t>
          </a:r>
          <a:endParaRPr lang="en-US" sz="1800" dirty="0"/>
        </a:p>
      </dgm:t>
    </dgm:pt>
    <dgm:pt modelId="{81D4EE1C-3FCC-4528-B174-13CB52165759}" type="parTrans" cxnId="{EEDB4D36-3A36-4196-B79E-2537094EA70F}">
      <dgm:prSet/>
      <dgm:spPr/>
      <dgm:t>
        <a:bodyPr/>
        <a:lstStyle/>
        <a:p>
          <a:endParaRPr lang="en-US"/>
        </a:p>
      </dgm:t>
    </dgm:pt>
    <dgm:pt modelId="{D038C715-C424-4BD8-9B85-6EA621C895D3}" type="sibTrans" cxnId="{EEDB4D36-3A36-4196-B79E-2537094EA70F}">
      <dgm:prSet/>
      <dgm:spPr/>
      <dgm:t>
        <a:bodyPr/>
        <a:lstStyle/>
        <a:p>
          <a:endParaRPr lang="en-US"/>
        </a:p>
      </dgm:t>
    </dgm:pt>
    <dgm:pt modelId="{842965A9-1F75-4B3E-B493-AAF790F4A907}" type="pres">
      <dgm:prSet presAssocID="{255656F4-A680-42C7-86CB-EEA2DBAB1D81}" presName="Name0" presStyleCnt="0">
        <dgm:presLayoutVars>
          <dgm:dir/>
          <dgm:animLvl val="lvl"/>
          <dgm:resizeHandles val="exact"/>
        </dgm:presLayoutVars>
      </dgm:prSet>
      <dgm:spPr/>
      <dgm:t>
        <a:bodyPr/>
        <a:lstStyle/>
        <a:p>
          <a:endParaRPr lang="en-US"/>
        </a:p>
      </dgm:t>
    </dgm:pt>
    <dgm:pt modelId="{8EDAFF04-4C00-4B30-AF37-16AA5AC2D140}" type="pres">
      <dgm:prSet presAssocID="{F2A71C42-3219-4893-B6F4-74F8EA457C05}" presName="composite" presStyleCnt="0"/>
      <dgm:spPr/>
    </dgm:pt>
    <dgm:pt modelId="{E7B91E48-BDD2-49DA-9C8E-BA75AF848F42}" type="pres">
      <dgm:prSet presAssocID="{F2A71C42-3219-4893-B6F4-74F8EA457C05}" presName="parTx" presStyleLbl="alignNode1" presStyleIdx="0" presStyleCnt="3" custScaleY="90314" custLinFactNeighborY="-39421">
        <dgm:presLayoutVars>
          <dgm:chMax val="0"/>
          <dgm:chPref val="0"/>
          <dgm:bulletEnabled val="1"/>
        </dgm:presLayoutVars>
      </dgm:prSet>
      <dgm:spPr/>
      <dgm:t>
        <a:bodyPr/>
        <a:lstStyle/>
        <a:p>
          <a:endParaRPr lang="en-US"/>
        </a:p>
      </dgm:t>
    </dgm:pt>
    <dgm:pt modelId="{3A6DD07B-F052-4C6B-BEEF-A88556A54D85}" type="pres">
      <dgm:prSet presAssocID="{F2A71C42-3219-4893-B6F4-74F8EA457C05}" presName="desTx" presStyleLbl="alignAccFollowNode1" presStyleIdx="0" presStyleCnt="3" custLinFactNeighborX="-102" custLinFactNeighborY="-2146">
        <dgm:presLayoutVars>
          <dgm:bulletEnabled val="1"/>
        </dgm:presLayoutVars>
      </dgm:prSet>
      <dgm:spPr/>
      <dgm:t>
        <a:bodyPr/>
        <a:lstStyle/>
        <a:p>
          <a:endParaRPr lang="en-US"/>
        </a:p>
      </dgm:t>
    </dgm:pt>
    <dgm:pt modelId="{A3BFB0B7-DC91-40BC-AB7A-7B4565261E1A}" type="pres">
      <dgm:prSet presAssocID="{CAA4D236-ABC5-4B4F-9EC7-72A3DBF50DC8}" presName="space" presStyleCnt="0"/>
      <dgm:spPr/>
    </dgm:pt>
    <dgm:pt modelId="{E42FAA98-3149-4507-BD09-91C9BEB8ED84}" type="pres">
      <dgm:prSet presAssocID="{4C9D2638-9080-4C96-96B0-964AED9A608F}" presName="composite" presStyleCnt="0"/>
      <dgm:spPr/>
    </dgm:pt>
    <dgm:pt modelId="{444D9A2E-20CA-4256-906C-D8F701E0A55C}" type="pres">
      <dgm:prSet presAssocID="{4C9D2638-9080-4C96-96B0-964AED9A608F}" presName="parTx" presStyleLbl="alignNode1" presStyleIdx="1" presStyleCnt="3" custScaleY="90314" custLinFactNeighborY="-39421">
        <dgm:presLayoutVars>
          <dgm:chMax val="0"/>
          <dgm:chPref val="0"/>
          <dgm:bulletEnabled val="1"/>
        </dgm:presLayoutVars>
      </dgm:prSet>
      <dgm:spPr/>
      <dgm:t>
        <a:bodyPr/>
        <a:lstStyle/>
        <a:p>
          <a:endParaRPr lang="en-US"/>
        </a:p>
      </dgm:t>
    </dgm:pt>
    <dgm:pt modelId="{13E585AF-768E-4B52-8F8A-6214BC21C44F}" type="pres">
      <dgm:prSet presAssocID="{4C9D2638-9080-4C96-96B0-964AED9A608F}" presName="desTx" presStyleLbl="alignAccFollowNode1" presStyleIdx="1" presStyleCnt="3" custLinFactNeighborY="-1659">
        <dgm:presLayoutVars>
          <dgm:bulletEnabled val="1"/>
        </dgm:presLayoutVars>
      </dgm:prSet>
      <dgm:spPr/>
      <dgm:t>
        <a:bodyPr/>
        <a:lstStyle/>
        <a:p>
          <a:endParaRPr lang="en-US"/>
        </a:p>
      </dgm:t>
    </dgm:pt>
    <dgm:pt modelId="{BB2D73FD-26D2-41DA-AA62-9530E6EBC3B6}" type="pres">
      <dgm:prSet presAssocID="{A5C63EAD-DC14-4E5A-ADBB-DA5D9BF38E46}" presName="space" presStyleCnt="0"/>
      <dgm:spPr/>
    </dgm:pt>
    <dgm:pt modelId="{144A8088-97E9-4830-B0DF-3B80702E4110}" type="pres">
      <dgm:prSet presAssocID="{A0AF4B7C-1F2F-4ED8-81C6-B9C647AADD6C}" presName="composite" presStyleCnt="0"/>
      <dgm:spPr/>
    </dgm:pt>
    <dgm:pt modelId="{D3749A26-848D-4DAC-805D-A376192A2E03}" type="pres">
      <dgm:prSet presAssocID="{A0AF4B7C-1F2F-4ED8-81C6-B9C647AADD6C}" presName="parTx" presStyleLbl="alignNode1" presStyleIdx="2" presStyleCnt="3" custScaleY="90314" custLinFactNeighborY="-39421">
        <dgm:presLayoutVars>
          <dgm:chMax val="0"/>
          <dgm:chPref val="0"/>
          <dgm:bulletEnabled val="1"/>
        </dgm:presLayoutVars>
      </dgm:prSet>
      <dgm:spPr/>
      <dgm:t>
        <a:bodyPr/>
        <a:lstStyle/>
        <a:p>
          <a:endParaRPr lang="en-US"/>
        </a:p>
      </dgm:t>
    </dgm:pt>
    <dgm:pt modelId="{F2E0F777-6B7C-421C-BCDA-925EFA6C2463}" type="pres">
      <dgm:prSet presAssocID="{A0AF4B7C-1F2F-4ED8-81C6-B9C647AADD6C}" presName="desTx" presStyleLbl="alignAccFollowNode1" presStyleIdx="2" presStyleCnt="3" custLinFactNeighborY="-1659">
        <dgm:presLayoutVars>
          <dgm:bulletEnabled val="1"/>
        </dgm:presLayoutVars>
      </dgm:prSet>
      <dgm:spPr/>
      <dgm:t>
        <a:bodyPr/>
        <a:lstStyle/>
        <a:p>
          <a:endParaRPr lang="en-US"/>
        </a:p>
      </dgm:t>
    </dgm:pt>
  </dgm:ptLst>
  <dgm:cxnLst>
    <dgm:cxn modelId="{B8EB118B-F257-4304-B32C-ECA6BB8CED7C}" type="presOf" srcId="{4C9D2638-9080-4C96-96B0-964AED9A608F}" destId="{444D9A2E-20CA-4256-906C-D8F701E0A55C}" srcOrd="0" destOrd="0" presId="urn:microsoft.com/office/officeart/2005/8/layout/hList1"/>
    <dgm:cxn modelId="{619AD39B-69E6-426C-B4B2-BF8329500603}" type="presOf" srcId="{F2A71C42-3219-4893-B6F4-74F8EA457C05}" destId="{E7B91E48-BDD2-49DA-9C8E-BA75AF848F42}" srcOrd="0" destOrd="0" presId="urn:microsoft.com/office/officeart/2005/8/layout/hList1"/>
    <dgm:cxn modelId="{7C37C5E0-D8BD-48F6-B64E-B9999D08FFC7}" type="presOf" srcId="{A841E48F-7281-48E4-8F68-936430C8679D}" destId="{3A6DD07B-F052-4C6B-BEEF-A88556A54D85}" srcOrd="0" destOrd="3" presId="urn:microsoft.com/office/officeart/2005/8/layout/hList1"/>
    <dgm:cxn modelId="{398AAD7E-2A92-45B4-A2AE-0E7D128716E0}" type="presOf" srcId="{8944EC03-18A6-4E1A-9272-BF99C8BA5109}" destId="{3A6DD07B-F052-4C6B-BEEF-A88556A54D85}" srcOrd="0" destOrd="0" presId="urn:microsoft.com/office/officeart/2005/8/layout/hList1"/>
    <dgm:cxn modelId="{39797177-1FA3-4A2A-A4A1-B291B55897D4}" type="presOf" srcId="{2F49C80E-FFD2-4CCD-AD57-7A41B8F9D310}" destId="{3A6DD07B-F052-4C6B-BEEF-A88556A54D85}" srcOrd="0" destOrd="1" presId="urn:microsoft.com/office/officeart/2005/8/layout/hList1"/>
    <dgm:cxn modelId="{C9203D12-10B3-4CF3-B316-653E352F56CE}" type="presOf" srcId="{6895C18C-E6DF-46F4-9A1E-80F3EDF53513}" destId="{13E585AF-768E-4B52-8F8A-6214BC21C44F}" srcOrd="0" destOrd="0" presId="urn:microsoft.com/office/officeart/2005/8/layout/hList1"/>
    <dgm:cxn modelId="{4054E782-8A3F-40FF-9D6E-9FCD7E7D1779}" type="presOf" srcId="{255656F4-A680-42C7-86CB-EEA2DBAB1D81}" destId="{842965A9-1F75-4B3E-B493-AAF790F4A907}" srcOrd="0" destOrd="0" presId="urn:microsoft.com/office/officeart/2005/8/layout/hList1"/>
    <dgm:cxn modelId="{9AADE109-87EC-4992-8A7F-841685703F87}" srcId="{F2A71C42-3219-4893-B6F4-74F8EA457C05}" destId="{8E597B8F-1513-498C-A1ED-20663278CB22}" srcOrd="2" destOrd="0" parTransId="{C998A1C1-2CC6-4271-8FFC-0BA0FDDD3AF4}" sibTransId="{207C2FDA-05D1-4F61-A014-AD13EA511398}"/>
    <dgm:cxn modelId="{B49B6227-0C67-4EDE-871C-48D078705241}" type="presOf" srcId="{A0AF4B7C-1F2F-4ED8-81C6-B9C647AADD6C}" destId="{D3749A26-848D-4DAC-805D-A376192A2E03}" srcOrd="0" destOrd="0" presId="urn:microsoft.com/office/officeart/2005/8/layout/hList1"/>
    <dgm:cxn modelId="{B16D5AB8-4B1B-4B3F-BDDF-F5CC8C9C7F6C}" type="presOf" srcId="{B0C6B145-5225-4836-967E-EBFAE7FFC8D7}" destId="{13E585AF-768E-4B52-8F8A-6214BC21C44F}" srcOrd="0" destOrd="2" presId="urn:microsoft.com/office/officeart/2005/8/layout/hList1"/>
    <dgm:cxn modelId="{5BAE0289-96CC-4869-9CA2-392EF0CA703E}" srcId="{F2A71C42-3219-4893-B6F4-74F8EA457C05}" destId="{2F49C80E-FFD2-4CCD-AD57-7A41B8F9D310}" srcOrd="1" destOrd="0" parTransId="{56EE7001-598C-4E4D-B087-163C2D2E9C48}" sibTransId="{067CA9E9-6683-4907-832A-CE82081BBD2D}"/>
    <dgm:cxn modelId="{AEC3F6AD-AA72-4E83-B1D1-77078ACFB46E}" srcId="{255656F4-A680-42C7-86CB-EEA2DBAB1D81}" destId="{4C9D2638-9080-4C96-96B0-964AED9A608F}" srcOrd="1" destOrd="0" parTransId="{90D8638B-2746-40CB-8E37-8A0D155EA623}" sibTransId="{A5C63EAD-DC14-4E5A-ADBB-DA5D9BF38E46}"/>
    <dgm:cxn modelId="{E307EDAC-6DAB-4227-9272-D086EEA5E0BF}" srcId="{255656F4-A680-42C7-86CB-EEA2DBAB1D81}" destId="{A0AF4B7C-1F2F-4ED8-81C6-B9C647AADD6C}" srcOrd="2" destOrd="0" parTransId="{4E4021AE-34F8-4A51-9F7C-17ADCBDD7B37}" sibTransId="{4D0B5DDD-BBAC-46EC-A263-B2BEA9A6B7B2}"/>
    <dgm:cxn modelId="{20275473-EF6D-41B7-99D4-AC9DBBBD128B}" type="presOf" srcId="{6DC0E718-F032-40AC-A27F-F92AB017D5A9}" destId="{F2E0F777-6B7C-421C-BCDA-925EFA6C2463}" srcOrd="0" destOrd="0" presId="urn:microsoft.com/office/officeart/2005/8/layout/hList1"/>
    <dgm:cxn modelId="{838C7815-356B-4773-88E1-572418657C16}" srcId="{F2A71C42-3219-4893-B6F4-74F8EA457C05}" destId="{8944EC03-18A6-4E1A-9272-BF99C8BA5109}" srcOrd="0" destOrd="0" parTransId="{3DCB6D3D-6A01-4EEA-9F47-F5DE9F306A86}" sibTransId="{386B24C5-B6EF-4A9F-9B12-C475793D367A}"/>
    <dgm:cxn modelId="{FB26A6EF-9754-4E2D-A3B4-16701E55C0E5}" srcId="{255656F4-A680-42C7-86CB-EEA2DBAB1D81}" destId="{F2A71C42-3219-4893-B6F4-74F8EA457C05}" srcOrd="0" destOrd="0" parTransId="{70881678-DBDF-43D5-A6B2-85466B077D0A}" sibTransId="{CAA4D236-ABC5-4B4F-9EC7-72A3DBF50DC8}"/>
    <dgm:cxn modelId="{8C9F0C96-39DF-4C2C-809A-3041E3FD1843}" srcId="{4C9D2638-9080-4C96-96B0-964AED9A608F}" destId="{6895C18C-E6DF-46F4-9A1E-80F3EDF53513}" srcOrd="0" destOrd="0" parTransId="{4F3A86BE-F2CE-4786-85EA-B99765FFA0E6}" sibTransId="{62A1DF3A-7829-4A24-880B-EDCF161C4FEF}"/>
    <dgm:cxn modelId="{B53D220B-0D17-4846-9B4A-0C61D015A9AC}" srcId="{A0AF4B7C-1F2F-4ED8-81C6-B9C647AADD6C}" destId="{6DC0E718-F032-40AC-A27F-F92AB017D5A9}" srcOrd="0" destOrd="0" parTransId="{8DC8D4B5-7F1A-4469-93AD-C4D98B2092DD}" sibTransId="{AE4D1B05-2575-40EE-A91B-A4ACB2D988A0}"/>
    <dgm:cxn modelId="{645F7CB7-7548-4BE4-ABCA-54E38D182723}" type="presOf" srcId="{8E597B8F-1513-498C-A1ED-20663278CB22}" destId="{3A6DD07B-F052-4C6B-BEEF-A88556A54D85}" srcOrd="0" destOrd="2" presId="urn:microsoft.com/office/officeart/2005/8/layout/hList1"/>
    <dgm:cxn modelId="{0D197DF4-5D9D-43F6-82A9-50702E1E1977}" type="presOf" srcId="{1D539B60-ABE0-491F-A079-E006B5EBE62A}" destId="{13E585AF-768E-4B52-8F8A-6214BC21C44F}" srcOrd="0" destOrd="1" presId="urn:microsoft.com/office/officeart/2005/8/layout/hList1"/>
    <dgm:cxn modelId="{EEDB4D36-3A36-4196-B79E-2537094EA70F}" srcId="{F2A71C42-3219-4893-B6F4-74F8EA457C05}" destId="{A841E48F-7281-48E4-8F68-936430C8679D}" srcOrd="3" destOrd="0" parTransId="{81D4EE1C-3FCC-4528-B174-13CB52165759}" sibTransId="{D038C715-C424-4BD8-9B85-6EA621C895D3}"/>
    <dgm:cxn modelId="{F93075DB-0467-4C35-84AC-C8764628E79C}" srcId="{4C9D2638-9080-4C96-96B0-964AED9A608F}" destId="{B0C6B145-5225-4836-967E-EBFAE7FFC8D7}" srcOrd="2" destOrd="0" parTransId="{8FFEF312-C56A-4EC1-AADB-43C1A614305A}" sibTransId="{BAD62CBA-CDE5-4F46-9D0B-3BAE6D3CFEDD}"/>
    <dgm:cxn modelId="{FEAFF765-0B07-4BB5-94E3-A147D02CEA8F}" srcId="{4C9D2638-9080-4C96-96B0-964AED9A608F}" destId="{1D539B60-ABE0-491F-A079-E006B5EBE62A}" srcOrd="1" destOrd="0" parTransId="{3D7EA539-65BC-44E5-9651-3C43795EFF73}" sibTransId="{602CCFC2-BEC9-4828-8EB8-C8DD68C65483}"/>
    <dgm:cxn modelId="{30722CD0-CA6C-4FA0-B48E-7CC9D6A479D3}" type="presParOf" srcId="{842965A9-1F75-4B3E-B493-AAF790F4A907}" destId="{8EDAFF04-4C00-4B30-AF37-16AA5AC2D140}" srcOrd="0" destOrd="0" presId="urn:microsoft.com/office/officeart/2005/8/layout/hList1"/>
    <dgm:cxn modelId="{C2F3FF6B-AB38-42A4-9C4C-14047D3182B3}" type="presParOf" srcId="{8EDAFF04-4C00-4B30-AF37-16AA5AC2D140}" destId="{E7B91E48-BDD2-49DA-9C8E-BA75AF848F42}" srcOrd="0" destOrd="0" presId="urn:microsoft.com/office/officeart/2005/8/layout/hList1"/>
    <dgm:cxn modelId="{64E809E7-A621-4E0C-BE5B-30873C9933D0}" type="presParOf" srcId="{8EDAFF04-4C00-4B30-AF37-16AA5AC2D140}" destId="{3A6DD07B-F052-4C6B-BEEF-A88556A54D85}" srcOrd="1" destOrd="0" presId="urn:microsoft.com/office/officeart/2005/8/layout/hList1"/>
    <dgm:cxn modelId="{31323AAF-342F-4C3E-A676-658C7D86DCF6}" type="presParOf" srcId="{842965A9-1F75-4B3E-B493-AAF790F4A907}" destId="{A3BFB0B7-DC91-40BC-AB7A-7B4565261E1A}" srcOrd="1" destOrd="0" presId="urn:microsoft.com/office/officeart/2005/8/layout/hList1"/>
    <dgm:cxn modelId="{366465E9-9898-4ABD-89F1-9B0D5F009A01}" type="presParOf" srcId="{842965A9-1F75-4B3E-B493-AAF790F4A907}" destId="{E42FAA98-3149-4507-BD09-91C9BEB8ED84}" srcOrd="2" destOrd="0" presId="urn:microsoft.com/office/officeart/2005/8/layout/hList1"/>
    <dgm:cxn modelId="{5D7C186C-2584-4E24-A58C-06A33E6BBAD1}" type="presParOf" srcId="{E42FAA98-3149-4507-BD09-91C9BEB8ED84}" destId="{444D9A2E-20CA-4256-906C-D8F701E0A55C}" srcOrd="0" destOrd="0" presId="urn:microsoft.com/office/officeart/2005/8/layout/hList1"/>
    <dgm:cxn modelId="{A7639C71-2C63-46EC-9DBF-77CD1D87C0BC}" type="presParOf" srcId="{E42FAA98-3149-4507-BD09-91C9BEB8ED84}" destId="{13E585AF-768E-4B52-8F8A-6214BC21C44F}" srcOrd="1" destOrd="0" presId="urn:microsoft.com/office/officeart/2005/8/layout/hList1"/>
    <dgm:cxn modelId="{5C293D2A-2521-4E6A-89D2-2A1F18801912}" type="presParOf" srcId="{842965A9-1F75-4B3E-B493-AAF790F4A907}" destId="{BB2D73FD-26D2-41DA-AA62-9530E6EBC3B6}" srcOrd="3" destOrd="0" presId="urn:microsoft.com/office/officeart/2005/8/layout/hList1"/>
    <dgm:cxn modelId="{9F438862-9BD7-4E2A-863D-321FEEFBA479}" type="presParOf" srcId="{842965A9-1F75-4B3E-B493-AAF790F4A907}" destId="{144A8088-97E9-4830-B0DF-3B80702E4110}" srcOrd="4" destOrd="0" presId="urn:microsoft.com/office/officeart/2005/8/layout/hList1"/>
    <dgm:cxn modelId="{CBF7307C-27CC-4E77-A300-59DEFF9C7C4D}" type="presParOf" srcId="{144A8088-97E9-4830-B0DF-3B80702E4110}" destId="{D3749A26-848D-4DAC-805D-A376192A2E03}" srcOrd="0" destOrd="0" presId="urn:microsoft.com/office/officeart/2005/8/layout/hList1"/>
    <dgm:cxn modelId="{75618147-F903-44E8-A794-80FFEDECD408}" type="presParOf" srcId="{144A8088-97E9-4830-B0DF-3B80702E4110}" destId="{F2E0F777-6B7C-421C-BCDA-925EFA6C246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5656F4-A680-42C7-86CB-EEA2DBAB1D8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A71C42-3219-4893-B6F4-74F8EA457C05}">
      <dgm:prSet phldrT="[Text]"/>
      <dgm:spPr>
        <a:solidFill>
          <a:schemeClr val="accent1"/>
        </a:solidFill>
      </dgm:spPr>
      <dgm:t>
        <a:bodyPr/>
        <a:lstStyle/>
        <a:p>
          <a:r>
            <a:rPr lang="en-US" b="1" dirty="0" smtClean="0">
              <a:solidFill>
                <a:schemeClr val="bg1"/>
              </a:solidFill>
              <a:effectLst>
                <a:outerShdw blurRad="38100" dist="38100" dir="2700000" algn="tl">
                  <a:srgbClr val="000000">
                    <a:alpha val="43137"/>
                  </a:srgbClr>
                </a:outerShdw>
              </a:effectLst>
              <a:latin typeface="+mj-lt"/>
              <a:cs typeface="Arial" pitchFamily="34" charset="0"/>
            </a:rPr>
            <a:t>First Scoping Period</a:t>
          </a:r>
          <a:endParaRPr lang="en-US" b="1" dirty="0">
            <a:solidFill>
              <a:schemeClr val="bg1"/>
            </a:solidFill>
            <a:effectLst>
              <a:outerShdw blurRad="38100" dist="38100" dir="2700000" algn="tl">
                <a:srgbClr val="000000">
                  <a:alpha val="43137"/>
                </a:srgbClr>
              </a:outerShdw>
            </a:effectLst>
          </a:endParaRPr>
        </a:p>
      </dgm:t>
    </dgm:pt>
    <dgm:pt modelId="{70881678-DBDF-43D5-A6B2-85466B077D0A}" type="parTrans" cxnId="{FB26A6EF-9754-4E2D-A3B4-16701E55C0E5}">
      <dgm:prSet/>
      <dgm:spPr/>
      <dgm:t>
        <a:bodyPr/>
        <a:lstStyle/>
        <a:p>
          <a:endParaRPr lang="en-US"/>
        </a:p>
      </dgm:t>
    </dgm:pt>
    <dgm:pt modelId="{CAA4D236-ABC5-4B4F-9EC7-72A3DBF50DC8}" type="sibTrans" cxnId="{FB26A6EF-9754-4E2D-A3B4-16701E55C0E5}">
      <dgm:prSet/>
      <dgm:spPr/>
      <dgm:t>
        <a:bodyPr/>
        <a:lstStyle/>
        <a:p>
          <a:endParaRPr lang="en-US"/>
        </a:p>
      </dgm:t>
    </dgm:pt>
    <dgm:pt modelId="{8944EC03-18A6-4E1A-9272-BF99C8BA5109}">
      <dgm:prSet phldrT="[Text]" custT="1"/>
      <dgm:spPr>
        <a:solidFill>
          <a:schemeClr val="accent1">
            <a:lumMod val="20000"/>
            <a:lumOff val="80000"/>
            <a:alpha val="90000"/>
          </a:schemeClr>
        </a:solidFill>
      </dgm:spPr>
      <dgm:t>
        <a:bodyPr anchor="t" anchorCtr="0"/>
        <a:lstStyle/>
        <a:p>
          <a:pPr algn="l"/>
          <a:r>
            <a:rPr lang="en-US" sz="1800" dirty="0" smtClean="0">
              <a:solidFill>
                <a:schemeClr val="tx1"/>
              </a:solidFill>
              <a:latin typeface="+mj-lt"/>
              <a:cs typeface="Arial" pitchFamily="34" charset="0"/>
            </a:rPr>
            <a:t>May 29 – July 15, 2008</a:t>
          </a:r>
          <a:endParaRPr lang="en-US" sz="1800" dirty="0">
            <a:solidFill>
              <a:schemeClr val="tx1"/>
            </a:solidFill>
          </a:endParaRPr>
        </a:p>
      </dgm:t>
    </dgm:pt>
    <dgm:pt modelId="{3DCB6D3D-6A01-4EEA-9F47-F5DE9F306A86}" type="parTrans" cxnId="{838C7815-356B-4773-88E1-572418657C16}">
      <dgm:prSet/>
      <dgm:spPr/>
      <dgm:t>
        <a:bodyPr/>
        <a:lstStyle/>
        <a:p>
          <a:endParaRPr lang="en-US"/>
        </a:p>
      </dgm:t>
    </dgm:pt>
    <dgm:pt modelId="{386B24C5-B6EF-4A9F-9B12-C475793D367A}" type="sibTrans" cxnId="{838C7815-356B-4773-88E1-572418657C16}">
      <dgm:prSet/>
      <dgm:spPr/>
      <dgm:t>
        <a:bodyPr/>
        <a:lstStyle/>
        <a:p>
          <a:endParaRPr lang="en-US"/>
        </a:p>
      </dgm:t>
    </dgm:pt>
    <dgm:pt modelId="{2F49C80E-FFD2-4CCD-AD57-7A41B8F9D310}">
      <dgm:prSet phldrT="[Text]" custT="1"/>
      <dgm:spPr>
        <a:solidFill>
          <a:schemeClr val="accent1">
            <a:lumMod val="20000"/>
            <a:lumOff val="80000"/>
            <a:alpha val="90000"/>
          </a:schemeClr>
        </a:solidFill>
      </dgm:spPr>
      <dgm:t>
        <a:bodyPr anchor="t" anchorCtr="0"/>
        <a:lstStyle/>
        <a:p>
          <a:pPr algn="l"/>
          <a:r>
            <a:rPr lang="en-US" sz="1800" dirty="0" smtClean="0">
              <a:solidFill>
                <a:schemeClr val="tx1"/>
              </a:solidFill>
              <a:latin typeface="+mj-lt"/>
              <a:cs typeface="Arial" pitchFamily="34" charset="0"/>
            </a:rPr>
            <a:t>11 public meetings</a:t>
          </a:r>
          <a:endParaRPr lang="en-US" sz="1800" dirty="0"/>
        </a:p>
      </dgm:t>
    </dgm:pt>
    <dgm:pt modelId="{56EE7001-598C-4E4D-B087-163C2D2E9C48}" type="parTrans" cxnId="{5BAE0289-96CC-4869-9CA2-392EF0CA703E}">
      <dgm:prSet/>
      <dgm:spPr/>
      <dgm:t>
        <a:bodyPr/>
        <a:lstStyle/>
        <a:p>
          <a:endParaRPr lang="en-US"/>
        </a:p>
      </dgm:t>
    </dgm:pt>
    <dgm:pt modelId="{067CA9E9-6683-4907-832A-CE82081BBD2D}" type="sibTrans" cxnId="{5BAE0289-96CC-4869-9CA2-392EF0CA703E}">
      <dgm:prSet/>
      <dgm:spPr/>
      <dgm:t>
        <a:bodyPr/>
        <a:lstStyle/>
        <a:p>
          <a:endParaRPr lang="en-US"/>
        </a:p>
      </dgm:t>
    </dgm:pt>
    <dgm:pt modelId="{4C9D2638-9080-4C96-96B0-964AED9A608F}">
      <dgm:prSet phldrT="[Text]"/>
      <dgm:spPr/>
      <dgm:t>
        <a:bodyPr anchor="ctr" anchorCtr="0"/>
        <a:lstStyle/>
        <a:p>
          <a:r>
            <a:rPr lang="en-US" b="1" dirty="0" smtClean="0">
              <a:solidFill>
                <a:schemeClr val="bg1"/>
              </a:solidFill>
              <a:effectLst>
                <a:outerShdw blurRad="38100" dist="38100" dir="2700000" algn="tl">
                  <a:srgbClr val="000000">
                    <a:alpha val="43137"/>
                  </a:srgbClr>
                </a:outerShdw>
              </a:effectLst>
              <a:latin typeface="+mj-lt"/>
              <a:cs typeface="Arial" pitchFamily="34" charset="0"/>
            </a:rPr>
            <a:t>Second Scoping Period</a:t>
          </a:r>
          <a:endParaRPr lang="en-US" b="1" dirty="0">
            <a:solidFill>
              <a:schemeClr val="bg1"/>
            </a:solidFill>
            <a:effectLst>
              <a:outerShdw blurRad="38100" dist="38100" dir="2700000" algn="tl">
                <a:srgbClr val="000000">
                  <a:alpha val="43137"/>
                </a:srgbClr>
              </a:outerShdw>
            </a:effectLst>
          </a:endParaRPr>
        </a:p>
      </dgm:t>
    </dgm:pt>
    <dgm:pt modelId="{90D8638B-2746-40CB-8E37-8A0D155EA623}" type="parTrans" cxnId="{AEC3F6AD-AA72-4E83-B1D1-77078ACFB46E}">
      <dgm:prSet/>
      <dgm:spPr/>
      <dgm:t>
        <a:bodyPr/>
        <a:lstStyle/>
        <a:p>
          <a:endParaRPr lang="en-US"/>
        </a:p>
      </dgm:t>
    </dgm:pt>
    <dgm:pt modelId="{A5C63EAD-DC14-4E5A-ADBB-DA5D9BF38E46}" type="sibTrans" cxnId="{AEC3F6AD-AA72-4E83-B1D1-77078ACFB46E}">
      <dgm:prSet/>
      <dgm:spPr/>
      <dgm:t>
        <a:bodyPr/>
        <a:lstStyle/>
        <a:p>
          <a:endParaRPr lang="en-US"/>
        </a:p>
      </dgm:t>
    </dgm:pt>
    <dgm:pt modelId="{6895C18C-E6DF-46F4-9A1E-80F3EDF53513}">
      <dgm:prSet phldrT="[Text]" custT="1"/>
      <dgm:spPr>
        <a:solidFill>
          <a:schemeClr val="accent1">
            <a:lumMod val="20000"/>
            <a:lumOff val="80000"/>
            <a:alpha val="90000"/>
          </a:schemeClr>
        </a:solidFill>
      </dgm:spPr>
      <dgm:t>
        <a:bodyPr/>
        <a:lstStyle/>
        <a:p>
          <a:r>
            <a:rPr lang="en-US" sz="1800" dirty="0" smtClean="0">
              <a:solidFill>
                <a:schemeClr val="tx1"/>
              </a:solidFill>
              <a:latin typeface="+mj-lt"/>
              <a:cs typeface="Arial" pitchFamily="34" charset="0"/>
            </a:rPr>
            <a:t>Started June 30, 2009</a:t>
          </a:r>
          <a:endParaRPr lang="en-US" sz="1800" dirty="0"/>
        </a:p>
      </dgm:t>
    </dgm:pt>
    <dgm:pt modelId="{4F3A86BE-F2CE-4786-85EA-B99765FFA0E6}" type="parTrans" cxnId="{8C9F0C96-39DF-4C2C-809A-3041E3FD1843}">
      <dgm:prSet/>
      <dgm:spPr/>
      <dgm:t>
        <a:bodyPr/>
        <a:lstStyle/>
        <a:p>
          <a:endParaRPr lang="en-US"/>
        </a:p>
      </dgm:t>
    </dgm:pt>
    <dgm:pt modelId="{62A1DF3A-7829-4A24-880B-EDCF161C4FEF}" type="sibTrans" cxnId="{8C9F0C96-39DF-4C2C-809A-3041E3FD1843}">
      <dgm:prSet/>
      <dgm:spPr/>
      <dgm:t>
        <a:bodyPr/>
        <a:lstStyle/>
        <a:p>
          <a:endParaRPr lang="en-US"/>
        </a:p>
      </dgm:t>
    </dgm:pt>
    <dgm:pt modelId="{A0AF4B7C-1F2F-4ED8-81C6-B9C647AADD6C}">
      <dgm:prSet phldrT="[Text]"/>
      <dgm:spPr/>
      <dgm:t>
        <a:bodyPr/>
        <a:lstStyle/>
        <a:p>
          <a:r>
            <a:rPr lang="en-US" b="1" u="none" dirty="0" smtClean="0">
              <a:solidFill>
                <a:schemeClr val="bg1"/>
              </a:solidFill>
              <a:effectLst>
                <a:outerShdw blurRad="38100" dist="38100" dir="2700000" algn="tl">
                  <a:srgbClr val="000000">
                    <a:alpha val="43137"/>
                  </a:srgbClr>
                </a:outerShdw>
              </a:effectLst>
              <a:latin typeface="+mj-lt"/>
              <a:cs typeface="Arial" pitchFamily="34" charset="0"/>
            </a:rPr>
            <a:t>Draft PEIS</a:t>
          </a:r>
          <a:endParaRPr lang="en-US" b="1" u="none" dirty="0">
            <a:solidFill>
              <a:schemeClr val="bg1"/>
            </a:solidFill>
            <a:effectLst>
              <a:outerShdw blurRad="38100" dist="38100" dir="2700000" algn="tl">
                <a:srgbClr val="000000">
                  <a:alpha val="43137"/>
                </a:srgbClr>
              </a:outerShdw>
            </a:effectLst>
          </a:endParaRPr>
        </a:p>
      </dgm:t>
    </dgm:pt>
    <dgm:pt modelId="{4E4021AE-34F8-4A51-9F7C-17ADCBDD7B37}" type="parTrans" cxnId="{E307EDAC-6DAB-4227-9272-D086EEA5E0BF}">
      <dgm:prSet/>
      <dgm:spPr/>
      <dgm:t>
        <a:bodyPr/>
        <a:lstStyle/>
        <a:p>
          <a:endParaRPr lang="en-US"/>
        </a:p>
      </dgm:t>
    </dgm:pt>
    <dgm:pt modelId="{4D0B5DDD-BBAC-46EC-A263-B2BEA9A6B7B2}" type="sibTrans" cxnId="{E307EDAC-6DAB-4227-9272-D086EEA5E0BF}">
      <dgm:prSet/>
      <dgm:spPr/>
      <dgm:t>
        <a:bodyPr/>
        <a:lstStyle/>
        <a:p>
          <a:endParaRPr lang="en-US"/>
        </a:p>
      </dgm:t>
    </dgm:pt>
    <dgm:pt modelId="{6DC0E718-F032-40AC-A27F-F92AB017D5A9}">
      <dgm:prSet phldrT="[Text]" custT="1"/>
      <dgm:spPr>
        <a:solidFill>
          <a:schemeClr val="accent1">
            <a:lumMod val="20000"/>
            <a:lumOff val="80000"/>
            <a:alpha val="90000"/>
          </a:schemeClr>
        </a:solidFill>
      </dgm:spPr>
      <dgm:t>
        <a:bodyPr/>
        <a:lstStyle/>
        <a:p>
          <a:r>
            <a:rPr lang="en-US" sz="1800" dirty="0" smtClean="0">
              <a:solidFill>
                <a:schemeClr val="tx1"/>
              </a:solidFill>
              <a:latin typeface="+mj-lt"/>
              <a:cs typeface="Arial" pitchFamily="34" charset="0"/>
            </a:rPr>
            <a:t>December 17, 2010</a:t>
          </a:r>
          <a:endParaRPr lang="en-US" sz="1800" dirty="0"/>
        </a:p>
      </dgm:t>
    </dgm:pt>
    <dgm:pt modelId="{8DC8D4B5-7F1A-4469-93AD-C4D98B2092DD}" type="parTrans" cxnId="{B53D220B-0D17-4846-9B4A-0C61D015A9AC}">
      <dgm:prSet/>
      <dgm:spPr/>
      <dgm:t>
        <a:bodyPr/>
        <a:lstStyle/>
        <a:p>
          <a:endParaRPr lang="en-US"/>
        </a:p>
      </dgm:t>
    </dgm:pt>
    <dgm:pt modelId="{AE4D1B05-2575-40EE-A91B-A4ACB2D988A0}" type="sibTrans" cxnId="{B53D220B-0D17-4846-9B4A-0C61D015A9AC}">
      <dgm:prSet/>
      <dgm:spPr/>
      <dgm:t>
        <a:bodyPr/>
        <a:lstStyle/>
        <a:p>
          <a:endParaRPr lang="en-US"/>
        </a:p>
      </dgm:t>
    </dgm:pt>
    <dgm:pt modelId="{8E597B8F-1513-498C-A1ED-20663278CB22}">
      <dgm:prSet phldrT="[Text]" custT="1"/>
      <dgm:spPr>
        <a:solidFill>
          <a:schemeClr val="accent1">
            <a:lumMod val="20000"/>
            <a:lumOff val="80000"/>
            <a:alpha val="90000"/>
          </a:schemeClr>
        </a:solidFill>
      </dgm:spPr>
      <dgm:t>
        <a:bodyPr anchor="t" anchorCtr="0"/>
        <a:lstStyle/>
        <a:p>
          <a:pPr algn="l"/>
          <a:r>
            <a:rPr lang="en-US" sz="1800" dirty="0" smtClean="0">
              <a:solidFill>
                <a:schemeClr val="tx1"/>
              </a:solidFill>
              <a:latin typeface="+mj-lt"/>
              <a:cs typeface="Arial" pitchFamily="34" charset="0"/>
            </a:rPr>
            <a:t>15,900 comments</a:t>
          </a:r>
          <a:endParaRPr lang="en-US" sz="1800" dirty="0"/>
        </a:p>
      </dgm:t>
    </dgm:pt>
    <dgm:pt modelId="{C998A1C1-2CC6-4271-8FFC-0BA0FDDD3AF4}" type="parTrans" cxnId="{9AADE109-87EC-4992-8A7F-841685703F87}">
      <dgm:prSet/>
      <dgm:spPr/>
      <dgm:t>
        <a:bodyPr/>
        <a:lstStyle/>
        <a:p>
          <a:endParaRPr lang="en-US"/>
        </a:p>
      </dgm:t>
    </dgm:pt>
    <dgm:pt modelId="{207C2FDA-05D1-4F61-A014-AD13EA511398}" type="sibTrans" cxnId="{9AADE109-87EC-4992-8A7F-841685703F87}">
      <dgm:prSet/>
      <dgm:spPr/>
      <dgm:t>
        <a:bodyPr/>
        <a:lstStyle/>
        <a:p>
          <a:endParaRPr lang="en-US"/>
        </a:p>
      </dgm:t>
    </dgm:pt>
    <dgm:pt modelId="{1D539B60-ABE0-491F-A079-E006B5EBE62A}">
      <dgm:prSet custT="1"/>
      <dgm:spPr>
        <a:solidFill>
          <a:schemeClr val="accent1">
            <a:lumMod val="20000"/>
            <a:lumOff val="80000"/>
            <a:alpha val="90000"/>
          </a:schemeClr>
        </a:solidFill>
      </dgm:spPr>
      <dgm:t>
        <a:bodyPr/>
        <a:lstStyle/>
        <a:p>
          <a:r>
            <a:rPr lang="en-US" sz="1800" dirty="0" smtClean="0">
              <a:solidFill>
                <a:schemeClr val="tx1"/>
              </a:solidFill>
              <a:latin typeface="+mj-lt"/>
              <a:cs typeface="Arial" pitchFamily="34" charset="0"/>
            </a:rPr>
            <a:t>24 SEZs, 677,000 acres</a:t>
          </a:r>
          <a:endParaRPr lang="en-US" sz="1800" dirty="0"/>
        </a:p>
      </dgm:t>
    </dgm:pt>
    <dgm:pt modelId="{3D7EA539-65BC-44E5-9651-3C43795EFF73}" type="parTrans" cxnId="{FEAFF765-0B07-4BB5-94E3-A147D02CEA8F}">
      <dgm:prSet/>
      <dgm:spPr/>
      <dgm:t>
        <a:bodyPr/>
        <a:lstStyle/>
        <a:p>
          <a:endParaRPr lang="en-US"/>
        </a:p>
      </dgm:t>
    </dgm:pt>
    <dgm:pt modelId="{602CCFC2-BEC9-4828-8EB8-C8DD68C65483}" type="sibTrans" cxnId="{FEAFF765-0B07-4BB5-94E3-A147D02CEA8F}">
      <dgm:prSet/>
      <dgm:spPr/>
      <dgm:t>
        <a:bodyPr/>
        <a:lstStyle/>
        <a:p>
          <a:endParaRPr lang="en-US"/>
        </a:p>
      </dgm:t>
    </dgm:pt>
    <dgm:pt modelId="{B0C6B145-5225-4836-967E-EBFAE7FFC8D7}">
      <dgm:prSet custT="1"/>
      <dgm:spPr>
        <a:solidFill>
          <a:schemeClr val="accent1">
            <a:lumMod val="20000"/>
            <a:lumOff val="80000"/>
            <a:alpha val="90000"/>
          </a:schemeClr>
        </a:solidFill>
      </dgm:spPr>
      <dgm:t>
        <a:bodyPr/>
        <a:lstStyle/>
        <a:p>
          <a:r>
            <a:rPr lang="en-US" sz="1800" dirty="0" smtClean="0">
              <a:solidFill>
                <a:schemeClr val="tx1"/>
              </a:solidFill>
              <a:latin typeface="+mj-lt"/>
              <a:cs typeface="Arial" pitchFamily="34" charset="0"/>
            </a:rPr>
            <a:t>300 comments</a:t>
          </a:r>
          <a:endParaRPr lang="en-US" sz="1800" dirty="0"/>
        </a:p>
      </dgm:t>
    </dgm:pt>
    <dgm:pt modelId="{8FFEF312-C56A-4EC1-AADB-43C1A614305A}" type="parTrans" cxnId="{F93075DB-0467-4C35-84AC-C8764628E79C}">
      <dgm:prSet/>
      <dgm:spPr/>
      <dgm:t>
        <a:bodyPr/>
        <a:lstStyle/>
        <a:p>
          <a:endParaRPr lang="en-US"/>
        </a:p>
      </dgm:t>
    </dgm:pt>
    <dgm:pt modelId="{BAD62CBA-CDE5-4F46-9D0B-3BAE6D3CFEDD}" type="sibTrans" cxnId="{F93075DB-0467-4C35-84AC-C8764628E79C}">
      <dgm:prSet/>
      <dgm:spPr/>
      <dgm:t>
        <a:bodyPr/>
        <a:lstStyle/>
        <a:p>
          <a:endParaRPr lang="en-US"/>
        </a:p>
      </dgm:t>
    </dgm:pt>
    <dgm:pt modelId="{6721E0DC-C810-4B2D-AB3D-6951E8578A2D}">
      <dgm:prSet custT="1"/>
      <dgm:spPr>
        <a:solidFill>
          <a:schemeClr val="accent1">
            <a:lumMod val="20000"/>
            <a:lumOff val="80000"/>
            <a:alpha val="90000"/>
          </a:schemeClr>
        </a:solidFill>
      </dgm:spPr>
      <dgm:t>
        <a:bodyPr/>
        <a:lstStyle/>
        <a:p>
          <a:r>
            <a:rPr lang="en-US" sz="1800" dirty="0" smtClean="0">
              <a:solidFill>
                <a:schemeClr val="tx1"/>
              </a:solidFill>
              <a:latin typeface="+mj-lt"/>
              <a:cs typeface="Arial" pitchFamily="34" charset="0"/>
            </a:rPr>
            <a:t>14 public meetings</a:t>
          </a:r>
          <a:endParaRPr lang="en-US" sz="1800" dirty="0"/>
        </a:p>
      </dgm:t>
    </dgm:pt>
    <dgm:pt modelId="{FF9239B0-F04A-4AB8-9CDF-0DCC865CA07F}" type="parTrans" cxnId="{C5ED4B9C-1E9B-49AE-B6EF-2734C3A92D9C}">
      <dgm:prSet/>
      <dgm:spPr/>
      <dgm:t>
        <a:bodyPr/>
        <a:lstStyle/>
        <a:p>
          <a:endParaRPr lang="en-US"/>
        </a:p>
      </dgm:t>
    </dgm:pt>
    <dgm:pt modelId="{AE52D9DA-BD31-40AB-8D3F-E1B89C35B007}" type="sibTrans" cxnId="{C5ED4B9C-1E9B-49AE-B6EF-2734C3A92D9C}">
      <dgm:prSet/>
      <dgm:spPr/>
      <dgm:t>
        <a:bodyPr/>
        <a:lstStyle/>
        <a:p>
          <a:endParaRPr lang="en-US"/>
        </a:p>
      </dgm:t>
    </dgm:pt>
    <dgm:pt modelId="{1F49D73F-7EDD-4BBC-996A-92F452A40838}">
      <dgm:prSet custT="1"/>
      <dgm:spPr>
        <a:solidFill>
          <a:schemeClr val="accent1">
            <a:lumMod val="20000"/>
            <a:lumOff val="80000"/>
            <a:alpha val="90000"/>
          </a:schemeClr>
        </a:solidFill>
      </dgm:spPr>
      <dgm:t>
        <a:bodyPr/>
        <a:lstStyle/>
        <a:p>
          <a:r>
            <a:rPr lang="en-US" sz="1800" dirty="0" smtClean="0">
              <a:solidFill>
                <a:schemeClr val="tx1"/>
              </a:solidFill>
              <a:latin typeface="+mj-lt"/>
              <a:cs typeface="Arial" pitchFamily="34" charset="0"/>
            </a:rPr>
            <a:t>86,000 comments</a:t>
          </a:r>
          <a:endParaRPr lang="en-US" sz="1800" dirty="0"/>
        </a:p>
      </dgm:t>
    </dgm:pt>
    <dgm:pt modelId="{6AEF5541-9A9A-4334-ACCB-9AE196C0E578}" type="parTrans" cxnId="{0103D422-05C6-4FE4-A044-0A224330A1A1}">
      <dgm:prSet/>
      <dgm:spPr/>
      <dgm:t>
        <a:bodyPr/>
        <a:lstStyle/>
        <a:p>
          <a:endParaRPr lang="en-US"/>
        </a:p>
      </dgm:t>
    </dgm:pt>
    <dgm:pt modelId="{67C3BC10-BB08-4A00-B25D-A39D980BDA65}" type="sibTrans" cxnId="{0103D422-05C6-4FE4-A044-0A224330A1A1}">
      <dgm:prSet/>
      <dgm:spPr/>
      <dgm:t>
        <a:bodyPr/>
        <a:lstStyle/>
        <a:p>
          <a:endParaRPr lang="en-US"/>
        </a:p>
      </dgm:t>
    </dgm:pt>
    <dgm:pt modelId="{75785BAF-A41F-4E60-98E5-E308B7DE61FE}">
      <dgm:prSet phldrT="[Text]" custT="1"/>
      <dgm:spPr>
        <a:solidFill>
          <a:schemeClr val="accent1">
            <a:lumMod val="20000"/>
            <a:lumOff val="80000"/>
            <a:alpha val="90000"/>
          </a:schemeClr>
        </a:solidFill>
      </dgm:spPr>
      <dgm:t>
        <a:bodyPr/>
        <a:lstStyle/>
        <a:p>
          <a:r>
            <a:rPr lang="en-US" sz="1800" dirty="0" smtClean="0"/>
            <a:t>134 days to comment</a:t>
          </a:r>
          <a:endParaRPr lang="en-US" sz="1800" dirty="0"/>
        </a:p>
      </dgm:t>
    </dgm:pt>
    <dgm:pt modelId="{CE32E4EE-19C5-4762-A5C7-1E0EC13CCFD8}" type="parTrans" cxnId="{7FE6AA1C-EF8F-4A1A-8CBD-33FB449D22FE}">
      <dgm:prSet/>
      <dgm:spPr/>
      <dgm:t>
        <a:bodyPr/>
        <a:lstStyle/>
        <a:p>
          <a:endParaRPr lang="en-US"/>
        </a:p>
      </dgm:t>
    </dgm:pt>
    <dgm:pt modelId="{92935B56-6A7C-452E-9DC9-F5ADA28CF195}" type="sibTrans" cxnId="{7FE6AA1C-EF8F-4A1A-8CBD-33FB449D22FE}">
      <dgm:prSet/>
      <dgm:spPr/>
      <dgm:t>
        <a:bodyPr/>
        <a:lstStyle/>
        <a:p>
          <a:endParaRPr lang="en-US"/>
        </a:p>
      </dgm:t>
    </dgm:pt>
    <dgm:pt modelId="{842965A9-1F75-4B3E-B493-AAF790F4A907}" type="pres">
      <dgm:prSet presAssocID="{255656F4-A680-42C7-86CB-EEA2DBAB1D81}" presName="Name0" presStyleCnt="0">
        <dgm:presLayoutVars>
          <dgm:dir/>
          <dgm:animLvl val="lvl"/>
          <dgm:resizeHandles val="exact"/>
        </dgm:presLayoutVars>
      </dgm:prSet>
      <dgm:spPr/>
      <dgm:t>
        <a:bodyPr/>
        <a:lstStyle/>
        <a:p>
          <a:endParaRPr lang="en-US"/>
        </a:p>
      </dgm:t>
    </dgm:pt>
    <dgm:pt modelId="{8EDAFF04-4C00-4B30-AF37-16AA5AC2D140}" type="pres">
      <dgm:prSet presAssocID="{F2A71C42-3219-4893-B6F4-74F8EA457C05}" presName="composite" presStyleCnt="0"/>
      <dgm:spPr/>
    </dgm:pt>
    <dgm:pt modelId="{E7B91E48-BDD2-49DA-9C8E-BA75AF848F42}" type="pres">
      <dgm:prSet presAssocID="{F2A71C42-3219-4893-B6F4-74F8EA457C05}" presName="parTx" presStyleLbl="alignNode1" presStyleIdx="0" presStyleCnt="3" custScaleY="90314" custLinFactNeighborX="-103" custLinFactNeighborY="-25126">
        <dgm:presLayoutVars>
          <dgm:chMax val="0"/>
          <dgm:chPref val="0"/>
          <dgm:bulletEnabled val="1"/>
        </dgm:presLayoutVars>
      </dgm:prSet>
      <dgm:spPr/>
      <dgm:t>
        <a:bodyPr/>
        <a:lstStyle/>
        <a:p>
          <a:endParaRPr lang="en-US"/>
        </a:p>
      </dgm:t>
    </dgm:pt>
    <dgm:pt modelId="{3A6DD07B-F052-4C6B-BEEF-A88556A54D85}" type="pres">
      <dgm:prSet presAssocID="{F2A71C42-3219-4893-B6F4-74F8EA457C05}" presName="desTx" presStyleLbl="alignAccFollowNode1" presStyleIdx="0" presStyleCnt="3" custLinFactNeighborY="-1336">
        <dgm:presLayoutVars>
          <dgm:bulletEnabled val="1"/>
        </dgm:presLayoutVars>
      </dgm:prSet>
      <dgm:spPr/>
      <dgm:t>
        <a:bodyPr/>
        <a:lstStyle/>
        <a:p>
          <a:endParaRPr lang="en-US"/>
        </a:p>
      </dgm:t>
    </dgm:pt>
    <dgm:pt modelId="{A3BFB0B7-DC91-40BC-AB7A-7B4565261E1A}" type="pres">
      <dgm:prSet presAssocID="{CAA4D236-ABC5-4B4F-9EC7-72A3DBF50DC8}" presName="space" presStyleCnt="0"/>
      <dgm:spPr/>
    </dgm:pt>
    <dgm:pt modelId="{E42FAA98-3149-4507-BD09-91C9BEB8ED84}" type="pres">
      <dgm:prSet presAssocID="{4C9D2638-9080-4C96-96B0-964AED9A608F}" presName="composite" presStyleCnt="0"/>
      <dgm:spPr/>
    </dgm:pt>
    <dgm:pt modelId="{444D9A2E-20CA-4256-906C-D8F701E0A55C}" type="pres">
      <dgm:prSet presAssocID="{4C9D2638-9080-4C96-96B0-964AED9A608F}" presName="parTx" presStyleLbl="alignNode1" presStyleIdx="1" presStyleCnt="3" custScaleY="90314" custLinFactNeighborY="-25653">
        <dgm:presLayoutVars>
          <dgm:chMax val="0"/>
          <dgm:chPref val="0"/>
          <dgm:bulletEnabled val="1"/>
        </dgm:presLayoutVars>
      </dgm:prSet>
      <dgm:spPr/>
      <dgm:t>
        <a:bodyPr/>
        <a:lstStyle/>
        <a:p>
          <a:endParaRPr lang="en-US"/>
        </a:p>
      </dgm:t>
    </dgm:pt>
    <dgm:pt modelId="{13E585AF-768E-4B52-8F8A-6214BC21C44F}" type="pres">
      <dgm:prSet presAssocID="{4C9D2638-9080-4C96-96B0-964AED9A608F}" presName="desTx" presStyleLbl="alignAccFollowNode1" presStyleIdx="1" presStyleCnt="3" custLinFactNeighborY="-52666">
        <dgm:presLayoutVars>
          <dgm:bulletEnabled val="1"/>
        </dgm:presLayoutVars>
      </dgm:prSet>
      <dgm:spPr/>
      <dgm:t>
        <a:bodyPr/>
        <a:lstStyle/>
        <a:p>
          <a:endParaRPr lang="en-US"/>
        </a:p>
      </dgm:t>
    </dgm:pt>
    <dgm:pt modelId="{BB2D73FD-26D2-41DA-AA62-9530E6EBC3B6}" type="pres">
      <dgm:prSet presAssocID="{A5C63EAD-DC14-4E5A-ADBB-DA5D9BF38E46}" presName="space" presStyleCnt="0"/>
      <dgm:spPr/>
    </dgm:pt>
    <dgm:pt modelId="{144A8088-97E9-4830-B0DF-3B80702E4110}" type="pres">
      <dgm:prSet presAssocID="{A0AF4B7C-1F2F-4ED8-81C6-B9C647AADD6C}" presName="composite" presStyleCnt="0"/>
      <dgm:spPr/>
    </dgm:pt>
    <dgm:pt modelId="{D3749A26-848D-4DAC-805D-A376192A2E03}" type="pres">
      <dgm:prSet presAssocID="{A0AF4B7C-1F2F-4ED8-81C6-B9C647AADD6C}" presName="parTx" presStyleLbl="alignNode1" presStyleIdx="2" presStyleCnt="3" custScaleY="90314" custLinFactNeighborY="-25653">
        <dgm:presLayoutVars>
          <dgm:chMax val="0"/>
          <dgm:chPref val="0"/>
          <dgm:bulletEnabled val="1"/>
        </dgm:presLayoutVars>
      </dgm:prSet>
      <dgm:spPr/>
      <dgm:t>
        <a:bodyPr/>
        <a:lstStyle/>
        <a:p>
          <a:endParaRPr lang="en-US"/>
        </a:p>
      </dgm:t>
    </dgm:pt>
    <dgm:pt modelId="{F2E0F777-6B7C-421C-BCDA-925EFA6C2463}" type="pres">
      <dgm:prSet presAssocID="{A0AF4B7C-1F2F-4ED8-81C6-B9C647AADD6C}" presName="desTx" presStyleLbl="alignAccFollowNode1" presStyleIdx="2" presStyleCnt="3" custLinFactNeighborY="-52666">
        <dgm:presLayoutVars>
          <dgm:bulletEnabled val="1"/>
        </dgm:presLayoutVars>
      </dgm:prSet>
      <dgm:spPr/>
      <dgm:t>
        <a:bodyPr/>
        <a:lstStyle/>
        <a:p>
          <a:endParaRPr lang="en-US"/>
        </a:p>
      </dgm:t>
    </dgm:pt>
  </dgm:ptLst>
  <dgm:cxnLst>
    <dgm:cxn modelId="{0103D422-05C6-4FE4-A044-0A224330A1A1}" srcId="{A0AF4B7C-1F2F-4ED8-81C6-B9C647AADD6C}" destId="{1F49D73F-7EDD-4BBC-996A-92F452A40838}" srcOrd="3" destOrd="0" parTransId="{6AEF5541-9A9A-4334-ACCB-9AE196C0E578}" sibTransId="{67C3BC10-BB08-4A00-B25D-A39D980BDA65}"/>
    <dgm:cxn modelId="{EF2C8570-8BCE-4E70-BB5B-0B0C8D45FC16}" type="presOf" srcId="{1D539B60-ABE0-491F-A079-E006B5EBE62A}" destId="{13E585AF-768E-4B52-8F8A-6214BC21C44F}" srcOrd="0" destOrd="1" presId="urn:microsoft.com/office/officeart/2005/8/layout/hList1"/>
    <dgm:cxn modelId="{F278465D-C3D8-4A3F-B30E-0BB5A8B1CB03}" type="presOf" srcId="{75785BAF-A41F-4E60-98E5-E308B7DE61FE}" destId="{F2E0F777-6B7C-421C-BCDA-925EFA6C2463}" srcOrd="0" destOrd="1" presId="urn:microsoft.com/office/officeart/2005/8/layout/hList1"/>
    <dgm:cxn modelId="{3E3C0185-2195-4A70-A14F-86901F031B27}" type="presOf" srcId="{A0AF4B7C-1F2F-4ED8-81C6-B9C647AADD6C}" destId="{D3749A26-848D-4DAC-805D-A376192A2E03}" srcOrd="0" destOrd="0" presId="urn:microsoft.com/office/officeart/2005/8/layout/hList1"/>
    <dgm:cxn modelId="{59E143D1-F1CB-4E3F-B9E5-081FBCF35776}" type="presOf" srcId="{8944EC03-18A6-4E1A-9272-BF99C8BA5109}" destId="{3A6DD07B-F052-4C6B-BEEF-A88556A54D85}" srcOrd="0" destOrd="0" presId="urn:microsoft.com/office/officeart/2005/8/layout/hList1"/>
    <dgm:cxn modelId="{9AADE109-87EC-4992-8A7F-841685703F87}" srcId="{F2A71C42-3219-4893-B6F4-74F8EA457C05}" destId="{8E597B8F-1513-498C-A1ED-20663278CB22}" srcOrd="2" destOrd="0" parTransId="{C998A1C1-2CC6-4271-8FFC-0BA0FDDD3AF4}" sibTransId="{207C2FDA-05D1-4F61-A014-AD13EA511398}"/>
    <dgm:cxn modelId="{CF47D3A9-B366-4AF0-A340-DEDF98CF7F76}" type="presOf" srcId="{6895C18C-E6DF-46F4-9A1E-80F3EDF53513}" destId="{13E585AF-768E-4B52-8F8A-6214BC21C44F}" srcOrd="0" destOrd="0" presId="urn:microsoft.com/office/officeart/2005/8/layout/hList1"/>
    <dgm:cxn modelId="{9818BF07-F574-4E60-93C4-31C66F04285B}" type="presOf" srcId="{255656F4-A680-42C7-86CB-EEA2DBAB1D81}" destId="{842965A9-1F75-4B3E-B493-AAF790F4A907}" srcOrd="0" destOrd="0" presId="urn:microsoft.com/office/officeart/2005/8/layout/hList1"/>
    <dgm:cxn modelId="{5BAE0289-96CC-4869-9CA2-392EF0CA703E}" srcId="{F2A71C42-3219-4893-B6F4-74F8EA457C05}" destId="{2F49C80E-FFD2-4CCD-AD57-7A41B8F9D310}" srcOrd="1" destOrd="0" parTransId="{56EE7001-598C-4E4D-B087-163C2D2E9C48}" sibTransId="{067CA9E9-6683-4907-832A-CE82081BBD2D}"/>
    <dgm:cxn modelId="{AEC3F6AD-AA72-4E83-B1D1-77078ACFB46E}" srcId="{255656F4-A680-42C7-86CB-EEA2DBAB1D81}" destId="{4C9D2638-9080-4C96-96B0-964AED9A608F}" srcOrd="1" destOrd="0" parTransId="{90D8638B-2746-40CB-8E37-8A0D155EA623}" sibTransId="{A5C63EAD-DC14-4E5A-ADBB-DA5D9BF38E46}"/>
    <dgm:cxn modelId="{083260F3-BEAE-46E3-8268-372F6FD873ED}" type="presOf" srcId="{2F49C80E-FFD2-4CCD-AD57-7A41B8F9D310}" destId="{3A6DD07B-F052-4C6B-BEEF-A88556A54D85}" srcOrd="0" destOrd="1" presId="urn:microsoft.com/office/officeart/2005/8/layout/hList1"/>
    <dgm:cxn modelId="{E307EDAC-6DAB-4227-9272-D086EEA5E0BF}" srcId="{255656F4-A680-42C7-86CB-EEA2DBAB1D81}" destId="{A0AF4B7C-1F2F-4ED8-81C6-B9C647AADD6C}" srcOrd="2" destOrd="0" parTransId="{4E4021AE-34F8-4A51-9F7C-17ADCBDD7B37}" sibTransId="{4D0B5DDD-BBAC-46EC-A263-B2BEA9A6B7B2}"/>
    <dgm:cxn modelId="{7FE6AA1C-EF8F-4A1A-8CBD-33FB449D22FE}" srcId="{A0AF4B7C-1F2F-4ED8-81C6-B9C647AADD6C}" destId="{75785BAF-A41F-4E60-98E5-E308B7DE61FE}" srcOrd="1" destOrd="0" parTransId="{CE32E4EE-19C5-4762-A5C7-1E0EC13CCFD8}" sibTransId="{92935B56-6A7C-452E-9DC9-F5ADA28CF195}"/>
    <dgm:cxn modelId="{C5ED4B9C-1E9B-49AE-B6EF-2734C3A92D9C}" srcId="{A0AF4B7C-1F2F-4ED8-81C6-B9C647AADD6C}" destId="{6721E0DC-C810-4B2D-AB3D-6951E8578A2D}" srcOrd="2" destOrd="0" parTransId="{FF9239B0-F04A-4AB8-9CDF-0DCC865CA07F}" sibTransId="{AE52D9DA-BD31-40AB-8D3F-E1B89C35B007}"/>
    <dgm:cxn modelId="{838C7815-356B-4773-88E1-572418657C16}" srcId="{F2A71C42-3219-4893-B6F4-74F8EA457C05}" destId="{8944EC03-18A6-4E1A-9272-BF99C8BA5109}" srcOrd="0" destOrd="0" parTransId="{3DCB6D3D-6A01-4EEA-9F47-F5DE9F306A86}" sibTransId="{386B24C5-B6EF-4A9F-9B12-C475793D367A}"/>
    <dgm:cxn modelId="{16780E35-31C5-4687-B0DC-81077332AD7A}" type="presOf" srcId="{B0C6B145-5225-4836-967E-EBFAE7FFC8D7}" destId="{13E585AF-768E-4B52-8F8A-6214BC21C44F}" srcOrd="0" destOrd="2" presId="urn:microsoft.com/office/officeart/2005/8/layout/hList1"/>
    <dgm:cxn modelId="{E654136C-301D-4653-9391-9664E1720621}" type="presOf" srcId="{8E597B8F-1513-498C-A1ED-20663278CB22}" destId="{3A6DD07B-F052-4C6B-BEEF-A88556A54D85}" srcOrd="0" destOrd="2" presId="urn:microsoft.com/office/officeart/2005/8/layout/hList1"/>
    <dgm:cxn modelId="{9001DC19-8586-44A6-BCC6-C9CE729CF85F}" type="presOf" srcId="{6DC0E718-F032-40AC-A27F-F92AB017D5A9}" destId="{F2E0F777-6B7C-421C-BCDA-925EFA6C2463}" srcOrd="0" destOrd="0" presId="urn:microsoft.com/office/officeart/2005/8/layout/hList1"/>
    <dgm:cxn modelId="{FB26A6EF-9754-4E2D-A3B4-16701E55C0E5}" srcId="{255656F4-A680-42C7-86CB-EEA2DBAB1D81}" destId="{F2A71C42-3219-4893-B6F4-74F8EA457C05}" srcOrd="0" destOrd="0" parTransId="{70881678-DBDF-43D5-A6B2-85466B077D0A}" sibTransId="{CAA4D236-ABC5-4B4F-9EC7-72A3DBF50DC8}"/>
    <dgm:cxn modelId="{B53D220B-0D17-4846-9B4A-0C61D015A9AC}" srcId="{A0AF4B7C-1F2F-4ED8-81C6-B9C647AADD6C}" destId="{6DC0E718-F032-40AC-A27F-F92AB017D5A9}" srcOrd="0" destOrd="0" parTransId="{8DC8D4B5-7F1A-4469-93AD-C4D98B2092DD}" sibTransId="{AE4D1B05-2575-40EE-A91B-A4ACB2D988A0}"/>
    <dgm:cxn modelId="{8C9F0C96-39DF-4C2C-809A-3041E3FD1843}" srcId="{4C9D2638-9080-4C96-96B0-964AED9A608F}" destId="{6895C18C-E6DF-46F4-9A1E-80F3EDF53513}" srcOrd="0" destOrd="0" parTransId="{4F3A86BE-F2CE-4786-85EA-B99765FFA0E6}" sibTransId="{62A1DF3A-7829-4A24-880B-EDCF161C4FEF}"/>
    <dgm:cxn modelId="{F93075DB-0467-4C35-84AC-C8764628E79C}" srcId="{4C9D2638-9080-4C96-96B0-964AED9A608F}" destId="{B0C6B145-5225-4836-967E-EBFAE7FFC8D7}" srcOrd="2" destOrd="0" parTransId="{8FFEF312-C56A-4EC1-AADB-43C1A614305A}" sibTransId="{BAD62CBA-CDE5-4F46-9D0B-3BAE6D3CFEDD}"/>
    <dgm:cxn modelId="{22C16E0E-CD38-404C-8457-EF23BB0D5F9C}" type="presOf" srcId="{F2A71C42-3219-4893-B6F4-74F8EA457C05}" destId="{E7B91E48-BDD2-49DA-9C8E-BA75AF848F42}" srcOrd="0" destOrd="0" presId="urn:microsoft.com/office/officeart/2005/8/layout/hList1"/>
    <dgm:cxn modelId="{74806E1B-A5A4-49A8-8B2D-B1BD9A287B21}" type="presOf" srcId="{6721E0DC-C810-4B2D-AB3D-6951E8578A2D}" destId="{F2E0F777-6B7C-421C-BCDA-925EFA6C2463}" srcOrd="0" destOrd="2" presId="urn:microsoft.com/office/officeart/2005/8/layout/hList1"/>
    <dgm:cxn modelId="{FEAFF765-0B07-4BB5-94E3-A147D02CEA8F}" srcId="{4C9D2638-9080-4C96-96B0-964AED9A608F}" destId="{1D539B60-ABE0-491F-A079-E006B5EBE62A}" srcOrd="1" destOrd="0" parTransId="{3D7EA539-65BC-44E5-9651-3C43795EFF73}" sibTransId="{602CCFC2-BEC9-4828-8EB8-C8DD68C65483}"/>
    <dgm:cxn modelId="{DC68D558-2D40-4E3B-B623-393C04D7078B}" type="presOf" srcId="{4C9D2638-9080-4C96-96B0-964AED9A608F}" destId="{444D9A2E-20CA-4256-906C-D8F701E0A55C}" srcOrd="0" destOrd="0" presId="urn:microsoft.com/office/officeart/2005/8/layout/hList1"/>
    <dgm:cxn modelId="{999779D5-6973-4858-91C9-C04D327DD206}" type="presOf" srcId="{1F49D73F-7EDD-4BBC-996A-92F452A40838}" destId="{F2E0F777-6B7C-421C-BCDA-925EFA6C2463}" srcOrd="0" destOrd="3" presId="urn:microsoft.com/office/officeart/2005/8/layout/hList1"/>
    <dgm:cxn modelId="{152B335E-0369-432D-9CBE-B07A0FFBCE66}" type="presParOf" srcId="{842965A9-1F75-4B3E-B493-AAF790F4A907}" destId="{8EDAFF04-4C00-4B30-AF37-16AA5AC2D140}" srcOrd="0" destOrd="0" presId="urn:microsoft.com/office/officeart/2005/8/layout/hList1"/>
    <dgm:cxn modelId="{4A053D67-8D39-48DB-806D-23C5940FD5A0}" type="presParOf" srcId="{8EDAFF04-4C00-4B30-AF37-16AA5AC2D140}" destId="{E7B91E48-BDD2-49DA-9C8E-BA75AF848F42}" srcOrd="0" destOrd="0" presId="urn:microsoft.com/office/officeart/2005/8/layout/hList1"/>
    <dgm:cxn modelId="{71B70E54-E84C-4A23-A506-AA2D74072E67}" type="presParOf" srcId="{8EDAFF04-4C00-4B30-AF37-16AA5AC2D140}" destId="{3A6DD07B-F052-4C6B-BEEF-A88556A54D85}" srcOrd="1" destOrd="0" presId="urn:microsoft.com/office/officeart/2005/8/layout/hList1"/>
    <dgm:cxn modelId="{00A8BD24-75DE-4FB0-80AB-322AF22C694A}" type="presParOf" srcId="{842965A9-1F75-4B3E-B493-AAF790F4A907}" destId="{A3BFB0B7-DC91-40BC-AB7A-7B4565261E1A}" srcOrd="1" destOrd="0" presId="urn:microsoft.com/office/officeart/2005/8/layout/hList1"/>
    <dgm:cxn modelId="{56DFE7B5-D203-46E5-A6C1-A1A20072EF18}" type="presParOf" srcId="{842965A9-1F75-4B3E-B493-AAF790F4A907}" destId="{E42FAA98-3149-4507-BD09-91C9BEB8ED84}" srcOrd="2" destOrd="0" presId="urn:microsoft.com/office/officeart/2005/8/layout/hList1"/>
    <dgm:cxn modelId="{971385D1-6E90-432B-88E5-145A64A81765}" type="presParOf" srcId="{E42FAA98-3149-4507-BD09-91C9BEB8ED84}" destId="{444D9A2E-20CA-4256-906C-D8F701E0A55C}" srcOrd="0" destOrd="0" presId="urn:microsoft.com/office/officeart/2005/8/layout/hList1"/>
    <dgm:cxn modelId="{BA0FDD3A-F79A-4DD6-AA9F-EFBBDA094AF9}" type="presParOf" srcId="{E42FAA98-3149-4507-BD09-91C9BEB8ED84}" destId="{13E585AF-768E-4B52-8F8A-6214BC21C44F}" srcOrd="1" destOrd="0" presId="urn:microsoft.com/office/officeart/2005/8/layout/hList1"/>
    <dgm:cxn modelId="{5A8A6786-AD6A-4DF2-941E-4E9CC33CE344}" type="presParOf" srcId="{842965A9-1F75-4B3E-B493-AAF790F4A907}" destId="{BB2D73FD-26D2-41DA-AA62-9530E6EBC3B6}" srcOrd="3" destOrd="0" presId="urn:microsoft.com/office/officeart/2005/8/layout/hList1"/>
    <dgm:cxn modelId="{1484C9CE-1CB1-4AC0-B3CA-B5464E1BFB2C}" type="presParOf" srcId="{842965A9-1F75-4B3E-B493-AAF790F4A907}" destId="{144A8088-97E9-4830-B0DF-3B80702E4110}" srcOrd="4" destOrd="0" presId="urn:microsoft.com/office/officeart/2005/8/layout/hList1"/>
    <dgm:cxn modelId="{4D087C63-E893-4807-AAA5-C68655E6DEC6}" type="presParOf" srcId="{144A8088-97E9-4830-B0DF-3B80702E4110}" destId="{D3749A26-848D-4DAC-805D-A376192A2E03}" srcOrd="0" destOrd="0" presId="urn:microsoft.com/office/officeart/2005/8/layout/hList1"/>
    <dgm:cxn modelId="{74B3B9D0-D4CE-4DF9-805A-1F6EB20B9F24}" type="presParOf" srcId="{144A8088-97E9-4830-B0DF-3B80702E4110}" destId="{F2E0F777-6B7C-421C-BCDA-925EFA6C2463}"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91E48-BDD2-49DA-9C8E-BA75AF848F42}">
      <dsp:nvSpPr>
        <dsp:cNvPr id="0" name=""/>
        <dsp:cNvSpPr/>
      </dsp:nvSpPr>
      <dsp:spPr>
        <a:xfrm>
          <a:off x="2174" y="210"/>
          <a:ext cx="2120503" cy="729113"/>
        </a:xfrm>
        <a:prstGeom prst="rect">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mj-lt"/>
              <a:cs typeface="Arial" pitchFamily="34" charset="0"/>
            </a:rPr>
            <a:t>Amphibians/</a:t>
          </a:r>
          <a:br>
            <a:rPr lang="en-US" sz="2000" b="1" kern="1200" dirty="0" smtClean="0">
              <a:solidFill>
                <a:schemeClr val="bg1"/>
              </a:solidFill>
              <a:effectLst>
                <a:outerShdw blurRad="38100" dist="38100" dir="2700000" algn="tl">
                  <a:srgbClr val="000000">
                    <a:alpha val="43137"/>
                  </a:srgbClr>
                </a:outerShdw>
              </a:effectLst>
              <a:latin typeface="+mj-lt"/>
              <a:cs typeface="Arial" pitchFamily="34" charset="0"/>
            </a:rPr>
          </a:br>
          <a:r>
            <a:rPr lang="en-US" sz="2000" b="1" kern="1200" dirty="0" smtClean="0">
              <a:solidFill>
                <a:schemeClr val="bg1"/>
              </a:solidFill>
              <a:effectLst>
                <a:outerShdw blurRad="38100" dist="38100" dir="2700000" algn="tl">
                  <a:srgbClr val="000000">
                    <a:alpha val="43137"/>
                  </a:srgbClr>
                </a:outerShdw>
              </a:effectLst>
              <a:latin typeface="+mj-lt"/>
              <a:cs typeface="Arial" pitchFamily="34" charset="0"/>
            </a:rPr>
            <a:t>Reptiles</a:t>
          </a:r>
          <a:endParaRPr lang="en-US" sz="2000" b="1" kern="1200" dirty="0">
            <a:solidFill>
              <a:schemeClr val="bg1"/>
            </a:solidFill>
            <a:effectLst>
              <a:outerShdw blurRad="38100" dist="38100" dir="2700000" algn="tl">
                <a:srgbClr val="000000">
                  <a:alpha val="43137"/>
                </a:srgbClr>
              </a:outerShdw>
            </a:effectLst>
          </a:endParaRPr>
        </a:p>
      </dsp:txBody>
      <dsp:txXfrm>
        <a:off x="2174" y="210"/>
        <a:ext cx="2120503" cy="729113"/>
      </dsp:txXfrm>
    </dsp:sp>
    <dsp:sp modelId="{3A6DD07B-F052-4C6B-BEEF-A88556A54D85}">
      <dsp:nvSpPr>
        <dsp:cNvPr id="0" name=""/>
        <dsp:cNvSpPr/>
      </dsp:nvSpPr>
      <dsp:spPr>
        <a:xfrm>
          <a:off x="2174" y="729323"/>
          <a:ext cx="2120503" cy="3736631"/>
        </a:xfrm>
        <a:prstGeom prst="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mj-lt"/>
              <a:cs typeface="Arial" pitchFamily="34" charset="0"/>
            </a:rPr>
            <a:t>Frogs</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mj-lt"/>
              <a:cs typeface="Arial" pitchFamily="34" charset="0"/>
            </a:rPr>
            <a:t>Toads</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latin typeface="+mj-lt"/>
              <a:cs typeface="Arial" pitchFamily="34" charset="0"/>
            </a:rPr>
            <a:t>Salamanders</a:t>
          </a:r>
          <a:endParaRPr lang="en-US" sz="2000" kern="1200" dirty="0"/>
        </a:p>
        <a:p>
          <a:pPr marL="228600" lvl="1" indent="-228600" algn="l" defTabSz="889000">
            <a:lnSpc>
              <a:spcPct val="90000"/>
            </a:lnSpc>
            <a:spcBef>
              <a:spcPct val="0"/>
            </a:spcBef>
            <a:spcAft>
              <a:spcPct val="15000"/>
            </a:spcAft>
            <a:buChar char="••"/>
          </a:pPr>
          <a:r>
            <a:rPr lang="en-US" sz="2000" kern="1200" dirty="0" smtClean="0"/>
            <a:t>Turtles</a:t>
          </a:r>
          <a:endParaRPr lang="en-US" sz="2000" kern="1200" dirty="0"/>
        </a:p>
        <a:p>
          <a:pPr marL="228600" lvl="1" indent="-228600" algn="l" defTabSz="889000">
            <a:lnSpc>
              <a:spcPct val="90000"/>
            </a:lnSpc>
            <a:spcBef>
              <a:spcPct val="0"/>
            </a:spcBef>
            <a:spcAft>
              <a:spcPct val="15000"/>
            </a:spcAft>
            <a:buChar char="••"/>
          </a:pPr>
          <a:r>
            <a:rPr lang="en-US" sz="2000" kern="1200" dirty="0" smtClean="0"/>
            <a:t>Snakes</a:t>
          </a:r>
          <a:endParaRPr lang="en-US" sz="2000" kern="1200" dirty="0"/>
        </a:p>
        <a:p>
          <a:pPr marL="228600" lvl="1" indent="-228600" algn="l" defTabSz="889000">
            <a:lnSpc>
              <a:spcPct val="90000"/>
            </a:lnSpc>
            <a:spcBef>
              <a:spcPct val="0"/>
            </a:spcBef>
            <a:spcAft>
              <a:spcPct val="15000"/>
            </a:spcAft>
            <a:buChar char="••"/>
          </a:pPr>
          <a:r>
            <a:rPr lang="en-US" sz="2000" kern="1200" dirty="0" smtClean="0"/>
            <a:t>Lizards</a:t>
          </a:r>
          <a:br>
            <a:rPr lang="en-US" sz="2000" kern="1200" dirty="0" smtClean="0"/>
          </a:br>
          <a:r>
            <a:rPr lang="en-US" sz="2000" kern="1200" dirty="0" smtClean="0"/>
            <a:t/>
          </a:r>
          <a:br>
            <a:rPr lang="en-US" sz="2000" kern="1200" dirty="0" smtClean="0"/>
          </a:br>
          <a:r>
            <a:rPr lang="en-US" sz="2000" kern="1200" dirty="0" smtClean="0"/>
            <a:t/>
          </a:r>
          <a:br>
            <a:rPr lang="en-US" sz="2000" kern="1200" dirty="0" smtClean="0"/>
          </a:br>
          <a:r>
            <a:rPr lang="en-US" sz="2000" kern="1200" dirty="0" smtClean="0"/>
            <a:t/>
          </a:r>
          <a:br>
            <a:rPr lang="en-US" sz="2000" kern="1200" dirty="0" smtClean="0"/>
          </a:br>
          <a:endParaRPr lang="en-US" sz="2000" kern="1200" dirty="0"/>
        </a:p>
        <a:p>
          <a:pPr marL="228600" lvl="1" indent="-228600" algn="ctr" defTabSz="889000">
            <a:lnSpc>
              <a:spcPct val="90000"/>
            </a:lnSpc>
            <a:spcBef>
              <a:spcPct val="0"/>
            </a:spcBef>
            <a:spcAft>
              <a:spcPct val="15000"/>
            </a:spcAft>
            <a:buChar char="••"/>
          </a:pPr>
          <a:endParaRPr lang="en-US" sz="2000" kern="1200" dirty="0"/>
        </a:p>
      </dsp:txBody>
      <dsp:txXfrm>
        <a:off x="2174" y="729323"/>
        <a:ext cx="2120503" cy="3736631"/>
      </dsp:txXfrm>
    </dsp:sp>
    <dsp:sp modelId="{444D9A2E-20CA-4256-906C-D8F701E0A55C}">
      <dsp:nvSpPr>
        <dsp:cNvPr id="0" name=""/>
        <dsp:cNvSpPr/>
      </dsp:nvSpPr>
      <dsp:spPr>
        <a:xfrm>
          <a:off x="2419548" y="210"/>
          <a:ext cx="2120503" cy="7291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mj-lt"/>
              <a:cs typeface="Arial" pitchFamily="34" charset="0"/>
            </a:rPr>
            <a:t>Birds</a:t>
          </a:r>
          <a:endParaRPr lang="en-US" sz="2000" b="1" kern="1200" dirty="0">
            <a:solidFill>
              <a:schemeClr val="bg1"/>
            </a:solidFill>
            <a:effectLst>
              <a:outerShdw blurRad="38100" dist="38100" dir="2700000" algn="tl">
                <a:srgbClr val="000000">
                  <a:alpha val="43137"/>
                </a:srgbClr>
              </a:outerShdw>
            </a:effectLst>
          </a:endParaRPr>
        </a:p>
      </dsp:txBody>
      <dsp:txXfrm>
        <a:off x="2419548" y="210"/>
        <a:ext cx="2120503" cy="729113"/>
      </dsp:txXfrm>
    </dsp:sp>
    <dsp:sp modelId="{13E585AF-768E-4B52-8F8A-6214BC21C44F}">
      <dsp:nvSpPr>
        <dsp:cNvPr id="0" name=""/>
        <dsp:cNvSpPr/>
      </dsp:nvSpPr>
      <dsp:spPr>
        <a:xfrm>
          <a:off x="2419548" y="729323"/>
          <a:ext cx="2120503" cy="3736631"/>
        </a:xfrm>
        <a:prstGeom prst="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mj-lt"/>
              <a:cs typeface="Arial" pitchFamily="34" charset="0"/>
            </a:rPr>
            <a:t>Waterfowl – ducks, geese, swans, herons, cranes, plovers</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latin typeface="+mj-lt"/>
              <a:cs typeface="Arial" pitchFamily="34" charset="0"/>
            </a:rPr>
            <a:t>Migratory – warblers, sparrows, swallows, finches</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latin typeface="+mj-lt"/>
              <a:cs typeface="Arial" pitchFamily="34" charset="0"/>
            </a:rPr>
            <a:t>Birds of prey - owls, hawks, vultures, eagles</a:t>
          </a:r>
          <a:endParaRPr lang="en-US" sz="2000" kern="1200" dirty="0"/>
        </a:p>
      </dsp:txBody>
      <dsp:txXfrm>
        <a:off x="2419548" y="729323"/>
        <a:ext cx="2120503" cy="3736631"/>
      </dsp:txXfrm>
    </dsp:sp>
    <dsp:sp modelId="{D3749A26-848D-4DAC-805D-A376192A2E03}">
      <dsp:nvSpPr>
        <dsp:cNvPr id="0" name=""/>
        <dsp:cNvSpPr/>
      </dsp:nvSpPr>
      <dsp:spPr>
        <a:xfrm>
          <a:off x="4836921" y="210"/>
          <a:ext cx="2120503" cy="72911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u="none" kern="1200" dirty="0" smtClean="0">
              <a:solidFill>
                <a:schemeClr val="bg1"/>
              </a:solidFill>
              <a:effectLst>
                <a:outerShdw blurRad="38100" dist="38100" dir="2700000" algn="tl">
                  <a:srgbClr val="000000">
                    <a:alpha val="43137"/>
                  </a:srgbClr>
                </a:outerShdw>
              </a:effectLst>
              <a:latin typeface="+mj-lt"/>
              <a:cs typeface="Arial" pitchFamily="34" charset="0"/>
            </a:rPr>
            <a:t>Mammals</a:t>
          </a:r>
          <a:endParaRPr lang="en-US" sz="2000" b="1" u="none" kern="1200" dirty="0">
            <a:solidFill>
              <a:schemeClr val="bg1"/>
            </a:solidFill>
            <a:effectLst>
              <a:outerShdw blurRad="38100" dist="38100" dir="2700000" algn="tl">
                <a:srgbClr val="000000">
                  <a:alpha val="43137"/>
                </a:srgbClr>
              </a:outerShdw>
            </a:effectLst>
          </a:endParaRPr>
        </a:p>
      </dsp:txBody>
      <dsp:txXfrm>
        <a:off x="4836921" y="210"/>
        <a:ext cx="2120503" cy="729113"/>
      </dsp:txXfrm>
    </dsp:sp>
    <dsp:sp modelId="{F2E0F777-6B7C-421C-BCDA-925EFA6C2463}">
      <dsp:nvSpPr>
        <dsp:cNvPr id="0" name=""/>
        <dsp:cNvSpPr/>
      </dsp:nvSpPr>
      <dsp:spPr>
        <a:xfrm>
          <a:off x="4836921" y="729323"/>
          <a:ext cx="2120503" cy="3736631"/>
        </a:xfrm>
        <a:prstGeom prst="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mj-lt"/>
              <a:cs typeface="Arial" pitchFamily="34" charset="0"/>
            </a:rPr>
            <a:t>Elk</a:t>
          </a:r>
          <a:endParaRPr lang="en-US" sz="2000" kern="1200" dirty="0"/>
        </a:p>
        <a:p>
          <a:pPr marL="228600" lvl="1" indent="-228600" algn="l" defTabSz="889000">
            <a:lnSpc>
              <a:spcPct val="90000"/>
            </a:lnSpc>
            <a:spcBef>
              <a:spcPct val="0"/>
            </a:spcBef>
            <a:spcAft>
              <a:spcPct val="15000"/>
            </a:spcAft>
            <a:buChar char="••"/>
          </a:pPr>
          <a:r>
            <a:rPr lang="en-US" sz="2000" kern="1200" dirty="0" smtClean="0"/>
            <a:t>Mule deer</a:t>
          </a:r>
          <a:endParaRPr lang="en-US" sz="2000" kern="1200" dirty="0"/>
        </a:p>
        <a:p>
          <a:pPr marL="228600" lvl="1" indent="-228600" algn="l" defTabSz="889000">
            <a:lnSpc>
              <a:spcPct val="90000"/>
            </a:lnSpc>
            <a:spcBef>
              <a:spcPct val="0"/>
            </a:spcBef>
            <a:spcAft>
              <a:spcPct val="15000"/>
            </a:spcAft>
            <a:buChar char="••"/>
          </a:pPr>
          <a:r>
            <a:rPr lang="en-US" sz="2000" kern="1200" dirty="0" smtClean="0"/>
            <a:t>White-tailed deer</a:t>
          </a:r>
          <a:endParaRPr lang="en-US" sz="2000" kern="1200" dirty="0"/>
        </a:p>
        <a:p>
          <a:pPr marL="228600" lvl="1" indent="-228600" algn="l" defTabSz="889000">
            <a:lnSpc>
              <a:spcPct val="90000"/>
            </a:lnSpc>
            <a:spcBef>
              <a:spcPct val="0"/>
            </a:spcBef>
            <a:spcAft>
              <a:spcPct val="15000"/>
            </a:spcAft>
            <a:buChar char="••"/>
          </a:pPr>
          <a:r>
            <a:rPr lang="en-US" sz="2000" kern="1200" dirty="0" smtClean="0"/>
            <a:t>Pronghorn</a:t>
          </a:r>
          <a:endParaRPr lang="en-US" sz="2000" kern="1200" dirty="0"/>
        </a:p>
        <a:p>
          <a:pPr marL="228600" lvl="1" indent="-228600" algn="l" defTabSz="889000">
            <a:lnSpc>
              <a:spcPct val="90000"/>
            </a:lnSpc>
            <a:spcBef>
              <a:spcPct val="0"/>
            </a:spcBef>
            <a:spcAft>
              <a:spcPct val="15000"/>
            </a:spcAft>
            <a:buChar char="••"/>
          </a:pPr>
          <a:r>
            <a:rPr lang="en-US" sz="2000" kern="1200" dirty="0" smtClean="0"/>
            <a:t>Bighorn sheep</a:t>
          </a:r>
          <a:endParaRPr lang="en-US" sz="2000" kern="1200" dirty="0"/>
        </a:p>
        <a:p>
          <a:pPr marL="228600" lvl="1" indent="-228600" algn="l" defTabSz="889000">
            <a:lnSpc>
              <a:spcPct val="90000"/>
            </a:lnSpc>
            <a:spcBef>
              <a:spcPct val="0"/>
            </a:spcBef>
            <a:spcAft>
              <a:spcPct val="15000"/>
            </a:spcAft>
            <a:buChar char="••"/>
          </a:pPr>
          <a:r>
            <a:rPr lang="en-US" sz="2000" kern="1200" dirty="0" smtClean="0"/>
            <a:t>Black bear</a:t>
          </a:r>
          <a:endParaRPr lang="en-US" sz="2000" kern="1200" dirty="0"/>
        </a:p>
        <a:p>
          <a:pPr marL="228600" lvl="1" indent="-228600" algn="l" defTabSz="889000">
            <a:lnSpc>
              <a:spcPct val="90000"/>
            </a:lnSpc>
            <a:spcBef>
              <a:spcPct val="0"/>
            </a:spcBef>
            <a:spcAft>
              <a:spcPct val="15000"/>
            </a:spcAft>
            <a:buChar char="••"/>
          </a:pPr>
          <a:r>
            <a:rPr lang="en-US" sz="2000" kern="1200" dirty="0" smtClean="0"/>
            <a:t>Cougar</a:t>
          </a:r>
          <a:endParaRPr lang="en-US" sz="2000" kern="1200" dirty="0"/>
        </a:p>
        <a:p>
          <a:pPr marL="228600" lvl="1" indent="-228600" algn="l" defTabSz="889000">
            <a:lnSpc>
              <a:spcPct val="90000"/>
            </a:lnSpc>
            <a:spcBef>
              <a:spcPct val="0"/>
            </a:spcBef>
            <a:spcAft>
              <a:spcPct val="15000"/>
            </a:spcAft>
            <a:buChar char="••"/>
          </a:pPr>
          <a:r>
            <a:rPr lang="en-US" sz="2000" kern="1200" dirty="0" smtClean="0"/>
            <a:t>Small mammals – rabbits, fox, beaver, skunk</a:t>
          </a:r>
          <a:endParaRPr lang="en-US" sz="2000" kern="1200" dirty="0"/>
        </a:p>
      </dsp:txBody>
      <dsp:txXfrm>
        <a:off x="4836921" y="729323"/>
        <a:ext cx="2120503" cy="3736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91E48-BDD2-49DA-9C8E-BA75AF848F42}">
      <dsp:nvSpPr>
        <dsp:cNvPr id="0" name=""/>
        <dsp:cNvSpPr/>
      </dsp:nvSpPr>
      <dsp:spPr>
        <a:xfrm>
          <a:off x="2607" y="0"/>
          <a:ext cx="2542321" cy="4941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effectLst>
                <a:outerShdw blurRad="38100" dist="38100" dir="2700000" algn="tl">
                  <a:srgbClr val="000000">
                    <a:alpha val="43137"/>
                  </a:srgbClr>
                </a:outerShdw>
              </a:effectLst>
              <a:latin typeface="+mj-lt"/>
              <a:cs typeface="Arial" pitchFamily="34" charset="0"/>
            </a:rPr>
            <a:t>Supplement Draft PEIS</a:t>
          </a:r>
          <a:endParaRPr lang="en-US" sz="1900" b="1" kern="1200" dirty="0">
            <a:solidFill>
              <a:schemeClr val="bg1"/>
            </a:solidFill>
            <a:effectLst>
              <a:outerShdw blurRad="38100" dist="38100" dir="2700000" algn="tl">
                <a:srgbClr val="000000">
                  <a:alpha val="43137"/>
                </a:srgbClr>
              </a:outerShdw>
            </a:effectLst>
          </a:endParaRPr>
        </a:p>
      </dsp:txBody>
      <dsp:txXfrm>
        <a:off x="2607" y="0"/>
        <a:ext cx="2542321" cy="494198"/>
      </dsp:txXfrm>
    </dsp:sp>
    <dsp:sp modelId="{3A6DD07B-F052-4C6B-BEEF-A88556A54D85}">
      <dsp:nvSpPr>
        <dsp:cNvPr id="0" name=""/>
        <dsp:cNvSpPr/>
      </dsp:nvSpPr>
      <dsp:spPr>
        <a:xfrm>
          <a:off x="14" y="495470"/>
          <a:ext cx="2542321" cy="1402695"/>
        </a:xfrm>
        <a:prstGeom prst="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October 28, 2011</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90 days to comment</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5 public meetings</a:t>
          </a:r>
          <a:endParaRPr lang="en-US" sz="1800" kern="1200" dirty="0"/>
        </a:p>
        <a:p>
          <a:pPr marL="171450" lvl="1" indent="-171450" algn="l" defTabSz="800100">
            <a:lnSpc>
              <a:spcPct val="90000"/>
            </a:lnSpc>
            <a:spcBef>
              <a:spcPct val="0"/>
            </a:spcBef>
            <a:spcAft>
              <a:spcPct val="15000"/>
            </a:spcAft>
            <a:buChar char="••"/>
          </a:pPr>
          <a:r>
            <a:rPr lang="en-US" sz="1800" kern="1200" dirty="0" smtClean="0"/>
            <a:t>134,000 comments</a:t>
          </a:r>
          <a:endParaRPr lang="en-US" sz="1800" kern="1200" dirty="0"/>
        </a:p>
      </dsp:txBody>
      <dsp:txXfrm>
        <a:off x="14" y="495470"/>
        <a:ext cx="2542321" cy="1402695"/>
      </dsp:txXfrm>
    </dsp:sp>
    <dsp:sp modelId="{444D9A2E-20CA-4256-906C-D8F701E0A55C}">
      <dsp:nvSpPr>
        <dsp:cNvPr id="0" name=""/>
        <dsp:cNvSpPr/>
      </dsp:nvSpPr>
      <dsp:spPr>
        <a:xfrm>
          <a:off x="2900854" y="0"/>
          <a:ext cx="2542321" cy="4941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effectLst>
                <a:outerShdw blurRad="38100" dist="38100" dir="2700000" algn="tl">
                  <a:srgbClr val="000000">
                    <a:alpha val="43137"/>
                  </a:srgbClr>
                </a:outerShdw>
              </a:effectLst>
              <a:latin typeface="+mj-lt"/>
              <a:cs typeface="Arial" pitchFamily="34" charset="0"/>
            </a:rPr>
            <a:t>Final PEIS</a:t>
          </a:r>
          <a:endParaRPr lang="en-US" sz="1900" b="1" kern="1200" dirty="0">
            <a:solidFill>
              <a:schemeClr val="bg1"/>
            </a:solidFill>
            <a:effectLst>
              <a:outerShdw blurRad="38100" dist="38100" dir="2700000" algn="tl">
                <a:srgbClr val="000000">
                  <a:alpha val="43137"/>
                </a:srgbClr>
              </a:outerShdw>
            </a:effectLst>
          </a:endParaRPr>
        </a:p>
      </dsp:txBody>
      <dsp:txXfrm>
        <a:off x="2900854" y="0"/>
        <a:ext cx="2542321" cy="494198"/>
      </dsp:txXfrm>
    </dsp:sp>
    <dsp:sp modelId="{13E585AF-768E-4B52-8F8A-6214BC21C44F}">
      <dsp:nvSpPr>
        <dsp:cNvPr id="0" name=""/>
        <dsp:cNvSpPr/>
      </dsp:nvSpPr>
      <dsp:spPr>
        <a:xfrm>
          <a:off x="2900854" y="502301"/>
          <a:ext cx="2542321" cy="1402695"/>
        </a:xfrm>
        <a:prstGeom prst="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July 27, 2012</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17 SEZs, 285,000 acres</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15 comment letters</a:t>
          </a:r>
          <a:endParaRPr lang="en-US" sz="1800" kern="1200" dirty="0"/>
        </a:p>
      </dsp:txBody>
      <dsp:txXfrm>
        <a:off x="2900854" y="502301"/>
        <a:ext cx="2542321" cy="1402695"/>
      </dsp:txXfrm>
    </dsp:sp>
    <dsp:sp modelId="{D3749A26-848D-4DAC-805D-A376192A2E03}">
      <dsp:nvSpPr>
        <dsp:cNvPr id="0" name=""/>
        <dsp:cNvSpPr/>
      </dsp:nvSpPr>
      <dsp:spPr>
        <a:xfrm>
          <a:off x="5799101" y="0"/>
          <a:ext cx="2542321" cy="4941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effectLst>
                <a:outerShdw blurRad="38100" dist="38100" dir="2700000" algn="tl">
                  <a:srgbClr val="000000">
                    <a:alpha val="43137"/>
                  </a:srgbClr>
                </a:outerShdw>
              </a:effectLst>
              <a:latin typeface="+mj-lt"/>
              <a:cs typeface="Arial" pitchFamily="34" charset="0"/>
            </a:rPr>
            <a:t>Record of Decision</a:t>
          </a:r>
          <a:endParaRPr lang="en-US" sz="1900" b="1" kern="1200" dirty="0">
            <a:solidFill>
              <a:schemeClr val="bg1"/>
            </a:solidFill>
            <a:effectLst>
              <a:outerShdw blurRad="38100" dist="38100" dir="2700000" algn="tl">
                <a:srgbClr val="000000">
                  <a:alpha val="43137"/>
                </a:srgbClr>
              </a:outerShdw>
            </a:effectLst>
          </a:endParaRPr>
        </a:p>
      </dsp:txBody>
      <dsp:txXfrm>
        <a:off x="5799101" y="0"/>
        <a:ext cx="2542321" cy="494198"/>
      </dsp:txXfrm>
    </dsp:sp>
    <dsp:sp modelId="{F2E0F777-6B7C-421C-BCDA-925EFA6C2463}">
      <dsp:nvSpPr>
        <dsp:cNvPr id="0" name=""/>
        <dsp:cNvSpPr/>
      </dsp:nvSpPr>
      <dsp:spPr>
        <a:xfrm>
          <a:off x="5799101" y="502301"/>
          <a:ext cx="2542321" cy="1402695"/>
        </a:xfrm>
        <a:prstGeom prst="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October 2012</a:t>
          </a:r>
          <a:endParaRPr lang="en-US" sz="1800" kern="1200" dirty="0"/>
        </a:p>
      </dsp:txBody>
      <dsp:txXfrm>
        <a:off x="5799101" y="502301"/>
        <a:ext cx="2542321" cy="1402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91E48-BDD2-49DA-9C8E-BA75AF848F42}">
      <dsp:nvSpPr>
        <dsp:cNvPr id="0" name=""/>
        <dsp:cNvSpPr/>
      </dsp:nvSpPr>
      <dsp:spPr>
        <a:xfrm>
          <a:off x="0" y="0"/>
          <a:ext cx="2542321" cy="494198"/>
        </a:xfrm>
        <a:prstGeom prst="rect">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effectLst>
                <a:outerShdw blurRad="38100" dist="38100" dir="2700000" algn="tl">
                  <a:srgbClr val="000000">
                    <a:alpha val="43137"/>
                  </a:srgbClr>
                </a:outerShdw>
              </a:effectLst>
              <a:latin typeface="+mj-lt"/>
              <a:cs typeface="Arial" pitchFamily="34" charset="0"/>
            </a:rPr>
            <a:t>First Scoping Period</a:t>
          </a:r>
          <a:endParaRPr lang="en-US" sz="1900" b="1" kern="1200" dirty="0">
            <a:solidFill>
              <a:schemeClr val="bg1"/>
            </a:solidFill>
            <a:effectLst>
              <a:outerShdw blurRad="38100" dist="38100" dir="2700000" algn="tl">
                <a:srgbClr val="000000">
                  <a:alpha val="43137"/>
                </a:srgbClr>
              </a:outerShdw>
            </a:effectLst>
          </a:endParaRPr>
        </a:p>
      </dsp:txBody>
      <dsp:txXfrm>
        <a:off x="0" y="0"/>
        <a:ext cx="2542321" cy="494198"/>
      </dsp:txXfrm>
    </dsp:sp>
    <dsp:sp modelId="{3A6DD07B-F052-4C6B-BEEF-A88556A54D85}">
      <dsp:nvSpPr>
        <dsp:cNvPr id="0" name=""/>
        <dsp:cNvSpPr/>
      </dsp:nvSpPr>
      <dsp:spPr>
        <a:xfrm>
          <a:off x="2607" y="498729"/>
          <a:ext cx="2542321" cy="1418478"/>
        </a:xfrm>
        <a:prstGeom prst="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May 29 – July 15, 2008</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11 public meetings</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15,900 comments</a:t>
          </a:r>
          <a:endParaRPr lang="en-US" sz="1800" kern="1200" dirty="0"/>
        </a:p>
      </dsp:txBody>
      <dsp:txXfrm>
        <a:off x="2607" y="498729"/>
        <a:ext cx="2542321" cy="1418478"/>
      </dsp:txXfrm>
    </dsp:sp>
    <dsp:sp modelId="{444D9A2E-20CA-4256-906C-D8F701E0A55C}">
      <dsp:nvSpPr>
        <dsp:cNvPr id="0" name=""/>
        <dsp:cNvSpPr/>
      </dsp:nvSpPr>
      <dsp:spPr>
        <a:xfrm>
          <a:off x="2900854" y="0"/>
          <a:ext cx="2542321" cy="4941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effectLst>
                <a:outerShdw blurRad="38100" dist="38100" dir="2700000" algn="tl">
                  <a:srgbClr val="000000">
                    <a:alpha val="43137"/>
                  </a:srgbClr>
                </a:outerShdw>
              </a:effectLst>
              <a:latin typeface="+mj-lt"/>
              <a:cs typeface="Arial" pitchFamily="34" charset="0"/>
            </a:rPr>
            <a:t>Second Scoping Period</a:t>
          </a:r>
          <a:endParaRPr lang="en-US" sz="1900" b="1" kern="1200" dirty="0">
            <a:solidFill>
              <a:schemeClr val="bg1"/>
            </a:solidFill>
            <a:effectLst>
              <a:outerShdw blurRad="38100" dist="38100" dir="2700000" algn="tl">
                <a:srgbClr val="000000">
                  <a:alpha val="43137"/>
                </a:srgbClr>
              </a:outerShdw>
            </a:effectLst>
          </a:endParaRPr>
        </a:p>
      </dsp:txBody>
      <dsp:txXfrm>
        <a:off x="2900854" y="0"/>
        <a:ext cx="2542321" cy="494198"/>
      </dsp:txXfrm>
    </dsp:sp>
    <dsp:sp modelId="{13E585AF-768E-4B52-8F8A-6214BC21C44F}">
      <dsp:nvSpPr>
        <dsp:cNvPr id="0" name=""/>
        <dsp:cNvSpPr/>
      </dsp:nvSpPr>
      <dsp:spPr>
        <a:xfrm>
          <a:off x="2900854" y="498721"/>
          <a:ext cx="2542321" cy="1418478"/>
        </a:xfrm>
        <a:prstGeom prst="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Started June 30, 2009</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24 SEZs, 677,000 acres</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300 comments</a:t>
          </a:r>
          <a:endParaRPr lang="en-US" sz="1800" kern="1200" dirty="0"/>
        </a:p>
      </dsp:txBody>
      <dsp:txXfrm>
        <a:off x="2900854" y="498721"/>
        <a:ext cx="2542321" cy="1418478"/>
      </dsp:txXfrm>
    </dsp:sp>
    <dsp:sp modelId="{D3749A26-848D-4DAC-805D-A376192A2E03}">
      <dsp:nvSpPr>
        <dsp:cNvPr id="0" name=""/>
        <dsp:cNvSpPr/>
      </dsp:nvSpPr>
      <dsp:spPr>
        <a:xfrm>
          <a:off x="5799101" y="0"/>
          <a:ext cx="2542321" cy="4941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u="none" kern="1200" dirty="0" smtClean="0">
              <a:solidFill>
                <a:schemeClr val="bg1"/>
              </a:solidFill>
              <a:effectLst>
                <a:outerShdw blurRad="38100" dist="38100" dir="2700000" algn="tl">
                  <a:srgbClr val="000000">
                    <a:alpha val="43137"/>
                  </a:srgbClr>
                </a:outerShdw>
              </a:effectLst>
              <a:latin typeface="+mj-lt"/>
              <a:cs typeface="Arial" pitchFamily="34" charset="0"/>
            </a:rPr>
            <a:t>Draft PEIS</a:t>
          </a:r>
          <a:endParaRPr lang="en-US" sz="1900" b="1" u="none" kern="1200" dirty="0">
            <a:solidFill>
              <a:schemeClr val="bg1"/>
            </a:solidFill>
            <a:effectLst>
              <a:outerShdw blurRad="38100" dist="38100" dir="2700000" algn="tl">
                <a:srgbClr val="000000">
                  <a:alpha val="43137"/>
                </a:srgbClr>
              </a:outerShdw>
            </a:effectLst>
          </a:endParaRPr>
        </a:p>
      </dsp:txBody>
      <dsp:txXfrm>
        <a:off x="5799101" y="0"/>
        <a:ext cx="2542321" cy="494198"/>
      </dsp:txXfrm>
    </dsp:sp>
    <dsp:sp modelId="{F2E0F777-6B7C-421C-BCDA-925EFA6C2463}">
      <dsp:nvSpPr>
        <dsp:cNvPr id="0" name=""/>
        <dsp:cNvSpPr/>
      </dsp:nvSpPr>
      <dsp:spPr>
        <a:xfrm>
          <a:off x="5799101" y="498721"/>
          <a:ext cx="2542321" cy="1418478"/>
        </a:xfrm>
        <a:prstGeom prst="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December 17, 2010</a:t>
          </a:r>
          <a:endParaRPr lang="en-US" sz="1800" kern="1200" dirty="0"/>
        </a:p>
        <a:p>
          <a:pPr marL="171450" lvl="1" indent="-171450" algn="l" defTabSz="800100">
            <a:lnSpc>
              <a:spcPct val="90000"/>
            </a:lnSpc>
            <a:spcBef>
              <a:spcPct val="0"/>
            </a:spcBef>
            <a:spcAft>
              <a:spcPct val="15000"/>
            </a:spcAft>
            <a:buChar char="••"/>
          </a:pPr>
          <a:r>
            <a:rPr lang="en-US" sz="1800" kern="1200" dirty="0" smtClean="0"/>
            <a:t>134 days to comment</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14 public meetings</a:t>
          </a:r>
          <a:endParaRPr lang="en-US" sz="1800" kern="1200" dirty="0"/>
        </a:p>
        <a:p>
          <a:pPr marL="171450" lvl="1" indent="-171450" algn="l" defTabSz="800100">
            <a:lnSpc>
              <a:spcPct val="90000"/>
            </a:lnSpc>
            <a:spcBef>
              <a:spcPct val="0"/>
            </a:spcBef>
            <a:spcAft>
              <a:spcPct val="15000"/>
            </a:spcAft>
            <a:buChar char="••"/>
          </a:pPr>
          <a:r>
            <a:rPr lang="en-US" sz="1800" kern="1200" dirty="0" smtClean="0">
              <a:solidFill>
                <a:schemeClr val="tx1"/>
              </a:solidFill>
              <a:latin typeface="+mj-lt"/>
              <a:cs typeface="Arial" pitchFamily="34" charset="0"/>
            </a:rPr>
            <a:t>86,000 comments</a:t>
          </a:r>
          <a:endParaRPr lang="en-US" sz="1800" kern="1200" dirty="0"/>
        </a:p>
      </dsp:txBody>
      <dsp:txXfrm>
        <a:off x="5799101" y="498721"/>
        <a:ext cx="2542321" cy="14184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1440" tIns="45720" rIns="91440" bIns="45720" rtlCol="0"/>
          <a:lstStyle>
            <a:lvl1pPr algn="r">
              <a:defRPr sz="1200"/>
            </a:lvl1pPr>
          </a:lstStyle>
          <a:p>
            <a:fld id="{2668C34C-7BB3-4A98-9652-49C4208B060F}" type="datetimeFigureOut">
              <a:rPr lang="en-US" smtClean="0"/>
              <a:t>11/20/2017</a:t>
            </a:fld>
            <a:endParaRPr lang="en-US"/>
          </a:p>
        </p:txBody>
      </p:sp>
      <p:sp>
        <p:nvSpPr>
          <p:cNvPr id="4" name="Slide Image Placeholder 3"/>
          <p:cNvSpPr>
            <a:spLocks noGrp="1" noRot="1" noChangeAspect="1"/>
          </p:cNvSpPr>
          <p:nvPr>
            <p:ph type="sldImg" idx="2"/>
          </p:nvPr>
        </p:nvSpPr>
        <p:spPr>
          <a:xfrm>
            <a:off x="919163" y="1162050"/>
            <a:ext cx="501967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1440" tIns="45720" rIns="91440" bIns="45720" rtlCol="0" anchor="b"/>
          <a:lstStyle>
            <a:lvl1pPr algn="r">
              <a:defRPr sz="1200"/>
            </a:lvl1pPr>
          </a:lstStyle>
          <a:p>
            <a:fld id="{181F699E-2EFA-48B5-A808-F884C97AD643}" type="slidenum">
              <a:rPr lang="en-US" smtClean="0"/>
              <a:t>‹#›</a:t>
            </a:fld>
            <a:endParaRPr lang="en-US"/>
          </a:p>
        </p:txBody>
      </p:sp>
    </p:spTree>
    <p:extLst>
      <p:ext uri="{BB962C8B-B14F-4D97-AF65-F5344CB8AC3E}">
        <p14:creationId xmlns:p14="http://schemas.microsoft.com/office/powerpoint/2010/main" val="139241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699E-2EFA-48B5-A808-F884C97AD643}" type="slidenum">
              <a:rPr lang="en-US" smtClean="0"/>
              <a:t>1</a:t>
            </a:fld>
            <a:endParaRPr lang="en-US"/>
          </a:p>
        </p:txBody>
      </p:sp>
    </p:spTree>
    <p:extLst>
      <p:ext uri="{BB962C8B-B14F-4D97-AF65-F5344CB8AC3E}">
        <p14:creationId xmlns:p14="http://schemas.microsoft.com/office/powerpoint/2010/main" val="234561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699E-2EFA-48B5-A808-F884C97AD643}" type="slidenum">
              <a:rPr lang="en-US" smtClean="0"/>
              <a:t>10</a:t>
            </a:fld>
            <a:endParaRPr lang="en-US"/>
          </a:p>
        </p:txBody>
      </p:sp>
    </p:spTree>
    <p:extLst>
      <p:ext uri="{BB962C8B-B14F-4D97-AF65-F5344CB8AC3E}">
        <p14:creationId xmlns:p14="http://schemas.microsoft.com/office/powerpoint/2010/main" val="3925627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699E-2EFA-48B5-A808-F884C97AD643}" type="slidenum">
              <a:rPr lang="en-US" smtClean="0"/>
              <a:t>11</a:t>
            </a:fld>
            <a:endParaRPr lang="en-US"/>
          </a:p>
        </p:txBody>
      </p:sp>
    </p:spTree>
    <p:extLst>
      <p:ext uri="{BB962C8B-B14F-4D97-AF65-F5344CB8AC3E}">
        <p14:creationId xmlns:p14="http://schemas.microsoft.com/office/powerpoint/2010/main" val="421026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699E-2EFA-48B5-A808-F884C97AD643}" type="slidenum">
              <a:rPr lang="en-US" smtClean="0"/>
              <a:t>12</a:t>
            </a:fld>
            <a:endParaRPr lang="en-US"/>
          </a:p>
        </p:txBody>
      </p:sp>
    </p:spTree>
    <p:extLst>
      <p:ext uri="{BB962C8B-B14F-4D97-AF65-F5344CB8AC3E}">
        <p14:creationId xmlns:p14="http://schemas.microsoft.com/office/powerpoint/2010/main" val="252789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699E-2EFA-48B5-A808-F884C97AD643}" type="slidenum">
              <a:rPr lang="en-US" smtClean="0"/>
              <a:t>13</a:t>
            </a:fld>
            <a:endParaRPr lang="en-US"/>
          </a:p>
        </p:txBody>
      </p:sp>
    </p:spTree>
    <p:extLst>
      <p:ext uri="{BB962C8B-B14F-4D97-AF65-F5344CB8AC3E}">
        <p14:creationId xmlns:p14="http://schemas.microsoft.com/office/powerpoint/2010/main" val="365885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699E-2EFA-48B5-A808-F884C97AD643}" type="slidenum">
              <a:rPr lang="en-US" smtClean="0"/>
              <a:t>14</a:t>
            </a:fld>
            <a:endParaRPr lang="en-US"/>
          </a:p>
        </p:txBody>
      </p:sp>
    </p:spTree>
    <p:extLst>
      <p:ext uri="{BB962C8B-B14F-4D97-AF65-F5344CB8AC3E}">
        <p14:creationId xmlns:p14="http://schemas.microsoft.com/office/powerpoint/2010/main" val="455248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So for the affected environment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PEIS found 11 physiographic provinces in the six states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Of those, most of the Solar Energy Zones are in the big U around the Colorado plateau</a:t>
            </a:r>
          </a:p>
          <a:p>
            <a:pPr marL="171450" indent="-171450">
              <a:buFont typeface="Arial" panose="020B0604020202020204" pitchFamily="34" charset="0"/>
              <a:buChar char="•"/>
            </a:pPr>
            <a:r>
              <a:rPr lang="en-US" baseline="0" dirty="0" smtClean="0"/>
              <a:t>Basin and Range</a:t>
            </a:r>
          </a:p>
          <a:p>
            <a:pPr marL="171450" indent="-171450">
              <a:buFont typeface="Arial" panose="020B0604020202020204" pitchFamily="34" charset="0"/>
              <a:buChar char="•"/>
            </a:pPr>
            <a:r>
              <a:rPr lang="en-US" baseline="0" dirty="0" smtClean="0"/>
              <a:t>Southern Rocky Mountains</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15</a:t>
            </a:fld>
            <a:endParaRPr lang="en-US"/>
          </a:p>
        </p:txBody>
      </p:sp>
    </p:spTree>
    <p:extLst>
      <p:ext uri="{BB962C8B-B14F-4D97-AF65-F5344CB8AC3E}">
        <p14:creationId xmlns:p14="http://schemas.microsoft.com/office/powerpoint/2010/main" val="336013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watersheds follow</a:t>
            </a:r>
            <a:r>
              <a:rPr lang="en-US" baseline="0" dirty="0" smtClean="0"/>
              <a:t> the same U around the Colorado Plateau.</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Solar Energy Zones are mainly in </a:t>
            </a:r>
          </a:p>
          <a:p>
            <a:pPr marL="171450" indent="-171450">
              <a:buFont typeface="Arial" panose="020B0604020202020204" pitchFamily="34" charset="0"/>
              <a:buChar char="•"/>
            </a:pPr>
            <a:r>
              <a:rPr lang="en-US" baseline="0" dirty="0" smtClean="0"/>
              <a:t>Basin and Range</a:t>
            </a:r>
          </a:p>
          <a:p>
            <a:pPr marL="171450" indent="-171450">
              <a:buFont typeface="Arial" panose="020B0604020202020204" pitchFamily="34" charset="0"/>
              <a:buChar char="•"/>
            </a:pPr>
            <a:r>
              <a:rPr lang="en-US" baseline="0" dirty="0" smtClean="0"/>
              <a:t>Rio Grande</a:t>
            </a:r>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16</a:t>
            </a:fld>
            <a:endParaRPr lang="en-US"/>
          </a:p>
        </p:txBody>
      </p:sp>
    </p:spTree>
    <p:extLst>
      <p:ext uri="{BB962C8B-B14F-4D97-AF65-F5344CB8AC3E}">
        <p14:creationId xmlns:p14="http://schemas.microsoft.com/office/powerpoint/2010/main" val="131655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17</a:t>
            </a:fld>
            <a:endParaRPr lang="en-US"/>
          </a:p>
        </p:txBody>
      </p:sp>
    </p:spTree>
    <p:extLst>
      <p:ext uri="{BB962C8B-B14F-4D97-AF65-F5344CB8AC3E}">
        <p14:creationId xmlns:p14="http://schemas.microsoft.com/office/powerpoint/2010/main" val="1012732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4622774"/>
          </a:xfrm>
        </p:spPr>
        <p:txBody>
          <a:bodyPr/>
          <a:lstStyle/>
          <a:p>
            <a:pPr marL="0" indent="0">
              <a:buFont typeface="Arial" pitchFamily="34" charset="0"/>
              <a:buNone/>
            </a:pPr>
            <a:r>
              <a:rPr lang="en-US" sz="1400" dirty="0" err="1" smtClean="0">
                <a:solidFill>
                  <a:schemeClr val="tx1">
                    <a:lumMod val="65000"/>
                    <a:lumOff val="35000"/>
                  </a:schemeClr>
                </a:solidFill>
              </a:rPr>
              <a:t>Brinda</a:t>
            </a:r>
            <a:r>
              <a:rPr lang="en-US" sz="1400" dirty="0" smtClean="0">
                <a:solidFill>
                  <a:schemeClr val="tx1">
                    <a:lumMod val="65000"/>
                    <a:lumOff val="35000"/>
                  </a:schemeClr>
                </a:solidFill>
              </a:rPr>
              <a:t> Bhatt has more information</a:t>
            </a:r>
            <a:r>
              <a:rPr lang="en-US" sz="1400" baseline="0" dirty="0" smtClean="0">
                <a:solidFill>
                  <a:schemeClr val="tx1">
                    <a:lumMod val="65000"/>
                    <a:lumOff val="35000"/>
                  </a:schemeClr>
                </a:solidFill>
              </a:rPr>
              <a:t> about this topic</a:t>
            </a:r>
            <a:endParaRPr lang="en-US" sz="1400" dirty="0" smtClean="0">
              <a:solidFill>
                <a:schemeClr val="tx1">
                  <a:lumMod val="65000"/>
                  <a:lumOff val="35000"/>
                </a:schemeClr>
              </a:solidFill>
            </a:endParaRPr>
          </a:p>
          <a:p>
            <a:pPr marL="0" indent="0">
              <a:buFont typeface="Arial" pitchFamily="34" charset="0"/>
              <a:buNone/>
            </a:pPr>
            <a:endParaRPr lang="en-US" sz="1400" dirty="0" smtClean="0">
              <a:solidFill>
                <a:schemeClr val="tx1">
                  <a:lumMod val="65000"/>
                  <a:lumOff val="35000"/>
                </a:schemeClr>
              </a:solidFill>
            </a:endParaRPr>
          </a:p>
          <a:p>
            <a:pPr marL="0" indent="0">
              <a:buFont typeface="Arial" pitchFamily="34" charset="0"/>
              <a:buNone/>
            </a:pPr>
            <a:r>
              <a:rPr lang="en-US" sz="1400" dirty="0" smtClean="0">
                <a:solidFill>
                  <a:schemeClr val="tx1">
                    <a:lumMod val="65000"/>
                    <a:lumOff val="35000"/>
                  </a:schemeClr>
                </a:solidFill>
              </a:rPr>
              <a:t>Special status</a:t>
            </a:r>
            <a:r>
              <a:rPr lang="en-US" sz="1400" baseline="0" dirty="0" smtClean="0">
                <a:solidFill>
                  <a:schemeClr val="tx1">
                    <a:lumMod val="65000"/>
                    <a:lumOff val="35000"/>
                  </a:schemeClr>
                </a:solidFill>
              </a:rPr>
              <a:t> </a:t>
            </a:r>
            <a:r>
              <a:rPr lang="en-US" sz="1400" dirty="0" smtClean="0">
                <a:solidFill>
                  <a:schemeClr val="tx1">
                    <a:lumMod val="65000"/>
                    <a:lumOff val="35000"/>
                  </a:schemeClr>
                </a:solidFill>
              </a:rPr>
              <a:t>species</a:t>
            </a:r>
            <a:r>
              <a:rPr lang="en-US" sz="1400" baseline="0" dirty="0" smtClean="0">
                <a:solidFill>
                  <a:schemeClr val="tx1">
                    <a:lumMod val="65000"/>
                    <a:lumOff val="35000"/>
                  </a:schemeClr>
                </a:solidFill>
              </a:rPr>
              <a:t> are species </a:t>
            </a:r>
            <a:r>
              <a:rPr lang="en-US" sz="1400" dirty="0" smtClean="0">
                <a:solidFill>
                  <a:schemeClr val="tx1">
                    <a:lumMod val="65000"/>
                    <a:lumOff val="35000"/>
                  </a:schemeClr>
                </a:solidFill>
              </a:rPr>
              <a:t>listed under:</a:t>
            </a:r>
          </a:p>
          <a:p>
            <a:pPr marL="285750" indent="-285750">
              <a:buFont typeface="Arial" pitchFamily="34" charset="0"/>
              <a:buChar char="•"/>
            </a:pPr>
            <a:r>
              <a:rPr lang="en-US" sz="1400" dirty="0" smtClean="0">
                <a:solidFill>
                  <a:schemeClr val="tx1">
                    <a:lumMod val="65000"/>
                    <a:lumOff val="35000"/>
                  </a:schemeClr>
                </a:solidFill>
              </a:rPr>
              <a:t>Endangered Species Act</a:t>
            </a:r>
          </a:p>
          <a:p>
            <a:pPr marL="569913" lvl="1" indent="-285750">
              <a:buFont typeface="Arial" pitchFamily="34" charset="0"/>
              <a:buChar char="•"/>
            </a:pPr>
            <a:r>
              <a:rPr lang="en-US" sz="1400" dirty="0" smtClean="0">
                <a:solidFill>
                  <a:schemeClr val="tx1">
                    <a:lumMod val="65000"/>
                    <a:lumOff val="35000"/>
                  </a:schemeClr>
                </a:solidFill>
              </a:rPr>
              <a:t>Endangered</a:t>
            </a:r>
          </a:p>
          <a:p>
            <a:pPr marL="569913" lvl="1" indent="-285750">
              <a:buFont typeface="Arial" pitchFamily="34" charset="0"/>
              <a:buChar char="•"/>
            </a:pPr>
            <a:r>
              <a:rPr lang="en-US" sz="1400" dirty="0" smtClean="0">
                <a:solidFill>
                  <a:schemeClr val="tx1">
                    <a:lumMod val="65000"/>
                    <a:lumOff val="35000"/>
                  </a:schemeClr>
                </a:solidFill>
              </a:rPr>
              <a:t>Threatened</a:t>
            </a:r>
          </a:p>
          <a:p>
            <a:pPr marL="569913" lvl="1" indent="-285750">
              <a:buFont typeface="Arial" pitchFamily="34" charset="0"/>
              <a:buChar char="•"/>
            </a:pPr>
            <a:r>
              <a:rPr lang="en-US" sz="1400" dirty="0" smtClean="0">
                <a:solidFill>
                  <a:schemeClr val="tx1">
                    <a:lumMod val="65000"/>
                    <a:lumOff val="35000"/>
                  </a:schemeClr>
                </a:solidFill>
              </a:rPr>
              <a:t>Candidates</a:t>
            </a:r>
          </a:p>
          <a:p>
            <a:pPr marL="112713" indent="-285750">
              <a:buFont typeface="Arial" pitchFamily="34" charset="0"/>
              <a:buChar char="•"/>
            </a:pPr>
            <a:r>
              <a:rPr lang="en-US" sz="1400" dirty="0" smtClean="0">
                <a:solidFill>
                  <a:schemeClr val="tx1">
                    <a:lumMod val="65000"/>
                    <a:lumOff val="35000"/>
                  </a:schemeClr>
                </a:solidFill>
              </a:rPr>
              <a:t>BLM listing of sensitive species</a:t>
            </a:r>
          </a:p>
          <a:p>
            <a:pPr marL="112713" indent="-285750">
              <a:buFont typeface="Arial" pitchFamily="34" charset="0"/>
              <a:buChar char="•"/>
            </a:pPr>
            <a:r>
              <a:rPr lang="en-US" sz="1400" dirty="0" smtClean="0">
                <a:solidFill>
                  <a:schemeClr val="tx1">
                    <a:lumMod val="65000"/>
                    <a:lumOff val="35000"/>
                  </a:schemeClr>
                </a:solidFill>
              </a:rPr>
              <a:t>State listings</a:t>
            </a:r>
          </a:p>
          <a:p>
            <a:pPr marL="112713" indent="-285750">
              <a:buFont typeface="Arial" pitchFamily="34" charset="0"/>
              <a:buChar char="•"/>
            </a:pPr>
            <a:r>
              <a:rPr lang="en-US" sz="1400" dirty="0" smtClean="0">
                <a:solidFill>
                  <a:schemeClr val="tx1">
                    <a:lumMod val="65000"/>
                    <a:lumOff val="35000"/>
                  </a:schemeClr>
                </a:solidFill>
              </a:rPr>
              <a:t>Rare species</a:t>
            </a:r>
          </a:p>
          <a:p>
            <a:pPr marL="569913" lvl="1" indent="-285750">
              <a:buFont typeface="Arial" pitchFamily="34" charset="0"/>
              <a:buChar char="•"/>
            </a:pPr>
            <a:r>
              <a:rPr lang="en-US" sz="1400" dirty="0" smtClean="0">
                <a:solidFill>
                  <a:schemeClr val="tx1">
                    <a:lumMod val="65000"/>
                    <a:lumOff val="35000"/>
                  </a:schemeClr>
                </a:solidFill>
              </a:rPr>
              <a:t>State species of concern</a:t>
            </a:r>
          </a:p>
          <a:p>
            <a:pPr marL="569913" lvl="1" indent="-285750">
              <a:buFont typeface="Arial" pitchFamily="34" charset="0"/>
              <a:buChar char="•"/>
            </a:pPr>
            <a:r>
              <a:rPr lang="en-US" sz="1400" dirty="0" smtClean="0">
                <a:solidFill>
                  <a:schemeClr val="tx1">
                    <a:lumMod val="65000"/>
                    <a:lumOff val="35000"/>
                  </a:schemeClr>
                </a:solidFill>
              </a:rPr>
              <a:t>US Fish and Wildlife species of</a:t>
            </a:r>
            <a:r>
              <a:rPr lang="en-US" sz="1400" baseline="0" dirty="0" smtClean="0">
                <a:solidFill>
                  <a:schemeClr val="tx1">
                    <a:lumMod val="65000"/>
                    <a:lumOff val="35000"/>
                  </a:schemeClr>
                </a:solidFill>
              </a:rPr>
              <a:t> concern</a:t>
            </a:r>
            <a:endParaRPr lang="en-US" sz="1400" dirty="0" smtClean="0">
              <a:solidFill>
                <a:schemeClr val="tx1">
                  <a:lumMod val="65000"/>
                  <a:lumOff val="35000"/>
                </a:schemeClr>
              </a:solidFill>
            </a:endParaRPr>
          </a:p>
          <a:p>
            <a:pPr marL="0" indent="0">
              <a:buFont typeface="Arial" pitchFamily="34" charset="0"/>
              <a:buNone/>
            </a:pPr>
            <a:endParaRPr lang="en-US" sz="1400" dirty="0" smtClean="0">
              <a:solidFill>
                <a:schemeClr val="tx1">
                  <a:lumMod val="65000"/>
                  <a:lumOff val="35000"/>
                </a:schemeClr>
              </a:solidFill>
            </a:endParaRPr>
          </a:p>
          <a:p>
            <a:pPr marL="0" indent="0">
              <a:buFont typeface="Arial" pitchFamily="34" charset="0"/>
              <a:buNone/>
            </a:pPr>
            <a:r>
              <a:rPr lang="en-US" sz="1400" dirty="0" smtClean="0">
                <a:solidFill>
                  <a:schemeClr val="tx1">
                    <a:lumMod val="65000"/>
                    <a:lumOff val="35000"/>
                  </a:schemeClr>
                </a:solidFill>
              </a:rPr>
              <a:t>Most </a:t>
            </a:r>
            <a:r>
              <a:rPr lang="en-US" sz="1400" baseline="0" dirty="0" smtClean="0">
                <a:solidFill>
                  <a:schemeClr val="tx1">
                    <a:lumMod val="65000"/>
                    <a:lumOff val="35000"/>
                  </a:schemeClr>
                </a:solidFill>
              </a:rPr>
              <a:t>will not likely be affected due to</a:t>
            </a:r>
          </a:p>
          <a:p>
            <a:pPr marL="285750" indent="-285750">
              <a:buFont typeface="Arial" panose="020B0604020202020204" pitchFamily="34" charset="0"/>
              <a:buChar char="•"/>
            </a:pPr>
            <a:r>
              <a:rPr lang="en-US" sz="1400" baseline="0" dirty="0" smtClean="0">
                <a:solidFill>
                  <a:schemeClr val="tx1">
                    <a:lumMod val="65000"/>
                    <a:lumOff val="35000"/>
                  </a:schemeClr>
                </a:solidFill>
              </a:rPr>
              <a:t>Land exclusions</a:t>
            </a:r>
          </a:p>
          <a:p>
            <a:pPr marL="285750" indent="-285750">
              <a:buFont typeface="Arial" panose="020B0604020202020204" pitchFamily="34" charset="0"/>
              <a:buChar char="•"/>
            </a:pPr>
            <a:r>
              <a:rPr lang="en-US" sz="1400" baseline="0" dirty="0" smtClean="0">
                <a:solidFill>
                  <a:schemeClr val="tx1">
                    <a:lumMod val="65000"/>
                    <a:lumOff val="35000"/>
                  </a:schemeClr>
                </a:solidFill>
              </a:rPr>
              <a:t>Design features</a:t>
            </a:r>
          </a:p>
          <a:p>
            <a:pPr marL="285750" indent="-285750">
              <a:buFont typeface="Arial" panose="020B0604020202020204" pitchFamily="34" charset="0"/>
              <a:buChar char="•"/>
            </a:pPr>
            <a:r>
              <a:rPr lang="en-US" sz="1400" baseline="0" dirty="0" smtClean="0">
                <a:solidFill>
                  <a:schemeClr val="tx1">
                    <a:lumMod val="65000"/>
                    <a:lumOff val="35000"/>
                  </a:schemeClr>
                </a:solidFill>
              </a:rPr>
              <a:t>Review processes</a:t>
            </a:r>
          </a:p>
          <a:p>
            <a:pPr marL="285750" indent="-285750">
              <a:buFont typeface="Arial" panose="020B0604020202020204" pitchFamily="34" charset="0"/>
              <a:buChar char="•"/>
            </a:pPr>
            <a:endParaRPr lang="en-US" sz="1400" dirty="0">
              <a:solidFill>
                <a:schemeClr val="tx1">
                  <a:lumMod val="65000"/>
                  <a:lumOff val="35000"/>
                </a:schemeClr>
              </a:solidFill>
            </a:endParaRPr>
          </a:p>
          <a:p>
            <a:r>
              <a:rPr lang="en-US" sz="1400" dirty="0">
                <a:solidFill>
                  <a:schemeClr val="tx1">
                    <a:lumMod val="65000"/>
                    <a:lumOff val="35000"/>
                  </a:schemeClr>
                </a:solidFill>
              </a:rPr>
              <a:t>BLM’s Biological Assessment found:</a:t>
            </a:r>
          </a:p>
          <a:p>
            <a:pPr marL="171450" indent="-171450">
              <a:buFont typeface="Arial" panose="020B0604020202020204" pitchFamily="34" charset="0"/>
              <a:buChar char="•"/>
            </a:pPr>
            <a:r>
              <a:rPr lang="en-US" dirty="0"/>
              <a:t>6 species might be affected but not adversely</a:t>
            </a:r>
          </a:p>
          <a:p>
            <a:pPr marL="171450" indent="-171450">
              <a:buFont typeface="Arial" panose="020B0604020202020204" pitchFamily="34" charset="0"/>
              <a:buChar char="•"/>
            </a:pPr>
            <a:r>
              <a:rPr lang="en-US" sz="1400" dirty="0">
                <a:solidFill>
                  <a:schemeClr val="tx1">
                    <a:lumMod val="65000"/>
                    <a:lumOff val="35000"/>
                  </a:schemeClr>
                </a:solidFill>
              </a:rPr>
              <a:t>17 species likely adversely affected</a:t>
            </a:r>
          </a:p>
          <a:p>
            <a:pPr marL="285750" indent="-285750">
              <a:buFont typeface="Arial" panose="020B0604020202020204" pitchFamily="34" charset="0"/>
              <a:buChar char="•"/>
            </a:pPr>
            <a:endParaRPr lang="en-US" sz="1400" baseline="0" dirty="0" smtClean="0">
              <a:solidFill>
                <a:schemeClr val="tx1">
                  <a:lumMod val="65000"/>
                  <a:lumOff val="35000"/>
                </a:schemeClr>
              </a:solidFill>
            </a:endParaRPr>
          </a:p>
          <a:p>
            <a:pPr marL="285750" indent="-285750">
              <a:buFont typeface="Arial" panose="020B0604020202020204" pitchFamily="34" charset="0"/>
              <a:buChar char="•"/>
            </a:pPr>
            <a:endParaRPr lang="en-US" sz="1400" baseline="0" dirty="0" smtClean="0">
              <a:solidFill>
                <a:schemeClr val="tx1">
                  <a:lumMod val="65000"/>
                  <a:lumOff val="35000"/>
                </a:schemeClr>
              </a:solidFill>
            </a:endParaRPr>
          </a:p>
          <a:p>
            <a:pPr marL="0" indent="0">
              <a:buFont typeface="Arial" pitchFamily="34" charset="0"/>
              <a:buNone/>
            </a:pPr>
            <a:endParaRPr lang="en-US" sz="1400" dirty="0" smtClean="0">
              <a:solidFill>
                <a:schemeClr val="tx1">
                  <a:lumMod val="65000"/>
                  <a:lumOff val="35000"/>
                </a:schemeClr>
              </a:solidFill>
            </a:endParaRPr>
          </a:p>
        </p:txBody>
      </p:sp>
      <p:sp>
        <p:nvSpPr>
          <p:cNvPr id="4" name="Slide Number Placeholder 3"/>
          <p:cNvSpPr>
            <a:spLocks noGrp="1"/>
          </p:cNvSpPr>
          <p:nvPr>
            <p:ph type="sldNum" sz="quarter" idx="10"/>
          </p:nvPr>
        </p:nvSpPr>
        <p:spPr/>
        <p:txBody>
          <a:bodyPr/>
          <a:lstStyle/>
          <a:p>
            <a:fld id="{181F699E-2EFA-48B5-A808-F884C97AD643}" type="slidenum">
              <a:rPr lang="en-US" smtClean="0"/>
              <a:t>18</a:t>
            </a:fld>
            <a:endParaRPr lang="en-US"/>
          </a:p>
        </p:txBody>
      </p:sp>
    </p:spTree>
    <p:extLst>
      <p:ext uri="{BB962C8B-B14F-4D97-AF65-F5344CB8AC3E}">
        <p14:creationId xmlns:p14="http://schemas.microsoft.com/office/powerpoint/2010/main" val="1196483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699E-2EFA-48B5-A808-F884C97AD643}" type="slidenum">
              <a:rPr lang="en-US" smtClean="0"/>
              <a:t>19</a:t>
            </a:fld>
            <a:endParaRPr lang="en-US"/>
          </a:p>
        </p:txBody>
      </p:sp>
    </p:spTree>
    <p:extLst>
      <p:ext uri="{BB962C8B-B14F-4D97-AF65-F5344CB8AC3E}">
        <p14:creationId xmlns:p14="http://schemas.microsoft.com/office/powerpoint/2010/main" val="337567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2</a:t>
            </a:fld>
            <a:endParaRPr lang="en-US"/>
          </a:p>
        </p:txBody>
      </p:sp>
    </p:spTree>
    <p:extLst>
      <p:ext uri="{BB962C8B-B14F-4D97-AF65-F5344CB8AC3E}">
        <p14:creationId xmlns:p14="http://schemas.microsoft.com/office/powerpoint/2010/main" val="1595778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699E-2EFA-48B5-A808-F884C97AD643}" type="slidenum">
              <a:rPr lang="en-US" smtClean="0"/>
              <a:t>20</a:t>
            </a:fld>
            <a:endParaRPr lang="en-US"/>
          </a:p>
        </p:txBody>
      </p:sp>
    </p:spTree>
    <p:extLst>
      <p:ext uri="{BB962C8B-B14F-4D97-AF65-F5344CB8AC3E}">
        <p14:creationId xmlns:p14="http://schemas.microsoft.com/office/powerpoint/2010/main" val="2097908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21</a:t>
            </a:fld>
            <a:endParaRPr lang="en-US"/>
          </a:p>
        </p:txBody>
      </p:sp>
    </p:spTree>
    <p:extLst>
      <p:ext uri="{BB962C8B-B14F-4D97-AF65-F5344CB8AC3E}">
        <p14:creationId xmlns:p14="http://schemas.microsoft.com/office/powerpoint/2010/main" val="1778981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22</a:t>
            </a:fld>
            <a:endParaRPr lang="en-US"/>
          </a:p>
        </p:txBody>
      </p:sp>
    </p:spTree>
    <p:extLst>
      <p:ext uri="{BB962C8B-B14F-4D97-AF65-F5344CB8AC3E}">
        <p14:creationId xmlns:p14="http://schemas.microsoft.com/office/powerpoint/2010/main" val="4117268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23</a:t>
            </a:fld>
            <a:endParaRPr lang="en-US"/>
          </a:p>
        </p:txBody>
      </p:sp>
    </p:spTree>
    <p:extLst>
      <p:ext uri="{BB962C8B-B14F-4D97-AF65-F5344CB8AC3E}">
        <p14:creationId xmlns:p14="http://schemas.microsoft.com/office/powerpoint/2010/main" val="908439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smtClean="0"/>
          </a:p>
        </p:txBody>
      </p:sp>
      <p:sp>
        <p:nvSpPr>
          <p:cNvPr id="4" name="Slide Number Placeholder 3"/>
          <p:cNvSpPr>
            <a:spLocks noGrp="1"/>
          </p:cNvSpPr>
          <p:nvPr>
            <p:ph type="sldNum" sz="quarter" idx="10"/>
          </p:nvPr>
        </p:nvSpPr>
        <p:spPr/>
        <p:txBody>
          <a:bodyPr/>
          <a:lstStyle/>
          <a:p>
            <a:fld id="{181F699E-2EFA-48B5-A808-F884C97AD643}" type="slidenum">
              <a:rPr lang="en-US" smtClean="0"/>
              <a:t>24</a:t>
            </a:fld>
            <a:endParaRPr lang="en-US"/>
          </a:p>
        </p:txBody>
      </p:sp>
    </p:spTree>
    <p:extLst>
      <p:ext uri="{BB962C8B-B14F-4D97-AF65-F5344CB8AC3E}">
        <p14:creationId xmlns:p14="http://schemas.microsoft.com/office/powerpoint/2010/main" val="3466224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Makenna Dunlap has more information</a:t>
            </a:r>
            <a:r>
              <a:rPr lang="en-US" baseline="0" dirty="0" smtClean="0"/>
              <a:t> about this</a:t>
            </a:r>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25</a:t>
            </a:fld>
            <a:endParaRPr lang="en-US"/>
          </a:p>
        </p:txBody>
      </p:sp>
    </p:spTree>
    <p:extLst>
      <p:ext uri="{BB962C8B-B14F-4D97-AF65-F5344CB8AC3E}">
        <p14:creationId xmlns:p14="http://schemas.microsoft.com/office/powerpoint/2010/main" val="4186788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jobs lost through loss of use of some recreation areas</a:t>
            </a:r>
          </a:p>
          <a:p>
            <a:endParaRPr lang="en-US" dirty="0" smtClean="0"/>
          </a:p>
          <a:p>
            <a:r>
              <a:rPr lang="en-US" dirty="0" smtClean="0"/>
              <a:t>But a lot of jobs gained</a:t>
            </a:r>
          </a:p>
          <a:p>
            <a:pPr marL="171450" indent="-171450">
              <a:buFont typeface="Arial" panose="020B0604020202020204" pitchFamily="34" charset="0"/>
              <a:buChar char="•"/>
            </a:pPr>
            <a:r>
              <a:rPr lang="en-US" dirty="0" smtClean="0"/>
              <a:t>These</a:t>
            </a:r>
            <a:r>
              <a:rPr lang="en-US" baseline="0" dirty="0" smtClean="0"/>
              <a:t> figures and low and high estimates</a:t>
            </a:r>
          </a:p>
          <a:p>
            <a:pPr marL="171450" indent="-171450">
              <a:buFont typeface="Arial" panose="020B0604020202020204" pitchFamily="34" charset="0"/>
              <a:buChar char="•"/>
            </a:pPr>
            <a:r>
              <a:rPr lang="en-US" baseline="0" dirty="0" smtClean="0"/>
              <a:t>Transmission lines – every 25 miles</a:t>
            </a:r>
          </a:p>
          <a:p>
            <a:pPr marL="171450" indent="-171450">
              <a:buFont typeface="Arial" panose="020B0604020202020204" pitchFamily="34" charset="0"/>
              <a:buChar char="•"/>
            </a:pPr>
            <a:r>
              <a:rPr lang="en-US" baseline="0" dirty="0" smtClean="0"/>
              <a:t>Then four types of solar facilities – Jobs are per facility</a:t>
            </a:r>
          </a:p>
          <a:p>
            <a:pPr marL="171450" indent="-171450">
              <a:buFont typeface="Arial" panose="020B0604020202020204" pitchFamily="34" charset="0"/>
              <a:buChar char="•"/>
            </a:pPr>
            <a:r>
              <a:rPr lang="en-US" baseline="0" dirty="0" smtClean="0"/>
              <a:t>Parabolic Trough and Power Tower facilities create the most jobs</a:t>
            </a:r>
          </a:p>
          <a:p>
            <a:pPr marL="171450" indent="-171450">
              <a:buFont typeface="Arial" panose="020B0604020202020204" pitchFamily="34" charset="0"/>
              <a:buChar char="•"/>
            </a:pPr>
            <a:r>
              <a:rPr lang="en-US" baseline="0" dirty="0" smtClean="0"/>
              <a:t>The more facilities are built, the more jobs are created</a:t>
            </a:r>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26</a:t>
            </a:fld>
            <a:endParaRPr lang="en-US"/>
          </a:p>
        </p:txBody>
      </p:sp>
    </p:spTree>
    <p:extLst>
      <p:ext uri="{BB962C8B-B14F-4D97-AF65-F5344CB8AC3E}">
        <p14:creationId xmlns:p14="http://schemas.microsoft.com/office/powerpoint/2010/main" val="1730244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Parabolic trough – creates the most jobs</a:t>
            </a:r>
          </a:p>
          <a:p>
            <a:pPr marL="171450" indent="-171450">
              <a:buFont typeface="Arial" panose="020B0604020202020204" pitchFamily="34" charset="0"/>
              <a:buChar char="•"/>
            </a:pPr>
            <a:r>
              <a:rPr lang="en-US" dirty="0" smtClean="0"/>
              <a:t>Curved</a:t>
            </a:r>
            <a:r>
              <a:rPr lang="en-US" baseline="0" dirty="0" smtClean="0"/>
              <a:t> panels</a:t>
            </a:r>
          </a:p>
          <a:p>
            <a:pPr marL="171450" indent="-171450">
              <a:buFont typeface="Arial" panose="020B0604020202020204" pitchFamily="34" charset="0"/>
              <a:buChar char="•"/>
            </a:pPr>
            <a:r>
              <a:rPr lang="en-US" baseline="0" dirty="0" smtClean="0"/>
              <a:t>Heat up water in pipes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Power tower – also creates a lot of jobs</a:t>
            </a:r>
          </a:p>
          <a:p>
            <a:pPr marL="171450" indent="-171450">
              <a:buFont typeface="Arial" panose="020B0604020202020204" pitchFamily="34" charset="0"/>
              <a:buChar char="•"/>
            </a:pPr>
            <a:r>
              <a:rPr lang="en-US" baseline="0" dirty="0" smtClean="0"/>
              <a:t>Mirrors reflect energy to a tower</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Dish Engine</a:t>
            </a:r>
          </a:p>
          <a:p>
            <a:pPr marL="171450" indent="-171450">
              <a:buFont typeface="Arial" panose="020B0604020202020204" pitchFamily="34" charset="0"/>
              <a:buChar char="•"/>
            </a:pPr>
            <a:r>
              <a:rPr lang="en-US" baseline="0" dirty="0" smtClean="0"/>
              <a:t>Shaped like a satellite dish</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Photovoltaic or PV</a:t>
            </a:r>
          </a:p>
          <a:p>
            <a:pPr marL="171450" indent="-171450">
              <a:buFont typeface="Arial" panose="020B0604020202020204" pitchFamily="34" charset="0"/>
              <a:buChar char="•"/>
            </a:pPr>
            <a:r>
              <a:rPr lang="en-US" baseline="0" dirty="0" smtClean="0"/>
              <a:t>Regular solar panels</a:t>
            </a:r>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27</a:t>
            </a:fld>
            <a:endParaRPr lang="en-US"/>
          </a:p>
        </p:txBody>
      </p:sp>
    </p:spTree>
    <p:extLst>
      <p:ext uri="{BB962C8B-B14F-4D97-AF65-F5344CB8AC3E}">
        <p14:creationId xmlns:p14="http://schemas.microsoft.com/office/powerpoint/2010/main" val="2524777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28</a:t>
            </a:fld>
            <a:endParaRPr lang="en-US"/>
          </a:p>
        </p:txBody>
      </p:sp>
    </p:spTree>
    <p:extLst>
      <p:ext uri="{BB962C8B-B14F-4D97-AF65-F5344CB8AC3E}">
        <p14:creationId xmlns:p14="http://schemas.microsoft.com/office/powerpoint/2010/main" val="4087371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3"/>
            <a:ext cx="5486400" cy="4699471"/>
          </a:xfrm>
        </p:spPr>
        <p:txBody>
          <a:bodyPr numCol="2" spcCol="228600"/>
          <a:lstStyle/>
          <a:p>
            <a:r>
              <a:rPr lang="en-US" sz="1200" kern="1200" dirty="0" smtClean="0">
                <a:solidFill>
                  <a:schemeClr val="tx1"/>
                </a:solidFill>
                <a:effectLst/>
                <a:latin typeface="+mn-lt"/>
                <a:ea typeface="+mn-ea"/>
                <a:cs typeface="+mn-cs"/>
              </a:rPr>
              <a:t>Stacey </a:t>
            </a:r>
            <a:r>
              <a:rPr lang="en-US" sz="1200" kern="1200" dirty="0" err="1" smtClean="0">
                <a:solidFill>
                  <a:schemeClr val="tx1"/>
                </a:solidFill>
                <a:effectLst/>
                <a:latin typeface="+mn-lt"/>
                <a:ea typeface="+mn-ea"/>
                <a:cs typeface="+mn-cs"/>
              </a:rPr>
              <a:t>Silverii</a:t>
            </a:r>
            <a:r>
              <a:rPr lang="en-US" sz="1200" kern="1200" dirty="0" smtClean="0">
                <a:solidFill>
                  <a:schemeClr val="tx1"/>
                </a:solidFill>
                <a:effectLst/>
                <a:latin typeface="+mn-lt"/>
                <a:ea typeface="+mn-ea"/>
                <a:cs typeface="+mn-cs"/>
              </a:rPr>
              <a:t> has more information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Scoping process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First scoping period May 29, 2008 through July 15, 2008</a:t>
            </a:r>
          </a:p>
          <a:p>
            <a:pPr lvl="1"/>
            <a:r>
              <a:rPr lang="en-US" sz="1200" kern="1200" dirty="0" smtClean="0">
                <a:solidFill>
                  <a:schemeClr val="tx1"/>
                </a:solidFill>
                <a:effectLst/>
                <a:latin typeface="+mn-lt"/>
                <a:ea typeface="+mn-ea"/>
                <a:cs typeface="+mn-cs"/>
              </a:rPr>
              <a:t>BLM held 11 public meetings in six states</a:t>
            </a:r>
          </a:p>
          <a:p>
            <a:pPr lvl="1"/>
            <a:r>
              <a:rPr lang="en-US" sz="1200" kern="1200" dirty="0" smtClean="0">
                <a:solidFill>
                  <a:schemeClr val="tx1"/>
                </a:solidFill>
                <a:effectLst/>
                <a:latin typeface="+mn-lt"/>
                <a:ea typeface="+mn-ea"/>
                <a:cs typeface="+mn-cs"/>
              </a:rPr>
              <a:t>Comments collected online and by mail</a:t>
            </a:r>
          </a:p>
          <a:p>
            <a:pPr lvl="1"/>
            <a:r>
              <a:rPr lang="en-US" sz="1200" kern="1200" dirty="0" smtClean="0">
                <a:solidFill>
                  <a:schemeClr val="tx1"/>
                </a:solidFill>
                <a:effectLst/>
                <a:latin typeface="+mn-lt"/>
                <a:ea typeface="+mn-ea"/>
                <a:cs typeface="+mn-cs"/>
              </a:rPr>
              <a:t>15,900 individuals, organizations, and government agencies commented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Second scoping period starting June 30, 2009</a:t>
            </a:r>
          </a:p>
          <a:p>
            <a:pPr lvl="1"/>
            <a:r>
              <a:rPr lang="en-US" sz="1200" kern="1200" dirty="0" smtClean="0">
                <a:solidFill>
                  <a:schemeClr val="tx1"/>
                </a:solidFill>
                <a:effectLst/>
                <a:latin typeface="+mn-lt"/>
                <a:ea typeface="+mn-ea"/>
                <a:cs typeface="+mn-cs"/>
              </a:rPr>
              <a:t>Comments solicited on 24 proposed Solar Energy Zones / 677,000 acres</a:t>
            </a:r>
          </a:p>
          <a:p>
            <a:pPr lvl="1"/>
            <a:r>
              <a:rPr lang="en-US" sz="1200" kern="1200" dirty="0" smtClean="0">
                <a:solidFill>
                  <a:schemeClr val="tx1"/>
                </a:solidFill>
                <a:effectLst/>
                <a:latin typeface="+mn-lt"/>
                <a:ea typeface="+mn-ea"/>
                <a:cs typeface="+mn-cs"/>
              </a:rPr>
              <a:t>300 entities provided comments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Draft PEIS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Published December 17, 2010</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Comment period open 134 days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BLM held 14 public meetings in six states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86,000 comments received</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Supplement Draft PEIS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Published October 28, 2011</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Comment period open 90 days until January 27, 2012</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BLM held 5 public meetings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134,000 comments received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 PEIS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Published July 27, 2012</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Solar Energy Zones reduces to 17 SEZs / 285,000 acres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BLM received 15 comment letters from </a:t>
            </a:r>
          </a:p>
          <a:p>
            <a:pPr lvl="1"/>
            <a:r>
              <a:rPr lang="en-US" sz="1200" kern="1200" dirty="0" smtClean="0">
                <a:solidFill>
                  <a:schemeClr val="tx1"/>
                </a:solidFill>
                <a:effectLst/>
                <a:latin typeface="+mn-lt"/>
                <a:ea typeface="+mn-ea"/>
                <a:cs typeface="+mn-cs"/>
              </a:rPr>
              <a:t>county officials</a:t>
            </a:r>
          </a:p>
          <a:p>
            <a:pPr lvl="1"/>
            <a:r>
              <a:rPr lang="en-US" sz="1200" kern="1200" dirty="0" smtClean="0">
                <a:solidFill>
                  <a:schemeClr val="tx1"/>
                </a:solidFill>
                <a:effectLst/>
                <a:latin typeface="+mn-lt"/>
                <a:ea typeface="+mn-ea"/>
                <a:cs typeface="+mn-cs"/>
              </a:rPr>
              <a:t>nongovernmental organizations</a:t>
            </a:r>
          </a:p>
          <a:p>
            <a:pPr lvl="1"/>
            <a:r>
              <a:rPr lang="en-US" sz="1200" kern="1200" dirty="0" smtClean="0">
                <a:solidFill>
                  <a:schemeClr val="tx1"/>
                </a:solidFill>
                <a:effectLst/>
                <a:latin typeface="+mn-lt"/>
                <a:ea typeface="+mn-ea"/>
                <a:cs typeface="+mn-cs"/>
              </a:rPr>
              <a:t>solar energy developers</a:t>
            </a:r>
          </a:p>
          <a:p>
            <a:pPr lvl="1"/>
            <a:r>
              <a:rPr lang="en-US" sz="1200" kern="1200" dirty="0" smtClean="0">
                <a:solidFill>
                  <a:schemeClr val="tx1"/>
                </a:solidFill>
                <a:effectLst/>
                <a:latin typeface="+mn-lt"/>
                <a:ea typeface="+mn-ea"/>
                <a:cs typeface="+mn-cs"/>
              </a:rPr>
              <a:t>solar energy industry associations</a:t>
            </a:r>
          </a:p>
          <a:p>
            <a:pPr lvl="1"/>
            <a:r>
              <a:rPr lang="en-US" sz="1200" kern="1200" dirty="0" smtClean="0">
                <a:solidFill>
                  <a:schemeClr val="tx1"/>
                </a:solidFill>
                <a:effectLst/>
                <a:latin typeface="+mn-lt"/>
                <a:ea typeface="+mn-ea"/>
                <a:cs typeface="+mn-cs"/>
              </a:rPr>
              <a:t>utility representatives</a:t>
            </a:r>
          </a:p>
          <a:p>
            <a:pPr lvl="1"/>
            <a:r>
              <a:rPr lang="en-US" sz="1200" kern="1200" dirty="0" smtClean="0">
                <a:solidFill>
                  <a:schemeClr val="tx1"/>
                </a:solidFill>
                <a:effectLst/>
                <a:latin typeface="+mn-lt"/>
                <a:ea typeface="+mn-ea"/>
                <a:cs typeface="+mn-cs"/>
              </a:rPr>
              <a:t>state and Federal agencies</a:t>
            </a:r>
          </a:p>
          <a:p>
            <a:pPr lvl="1"/>
            <a:r>
              <a:rPr lang="en-US" sz="1200" kern="1200" dirty="0" smtClean="0">
                <a:solidFill>
                  <a:schemeClr val="tx1"/>
                </a:solidFill>
                <a:effectLst/>
                <a:latin typeface="+mn-lt"/>
                <a:ea typeface="+mn-ea"/>
                <a:cs typeface="+mn-cs"/>
              </a:rPr>
              <a:t>tribes</a:t>
            </a:r>
          </a:p>
          <a:p>
            <a:pPr lvl="0"/>
            <a:r>
              <a:rPr lang="en-US" sz="1200" kern="1200" dirty="0" smtClean="0">
                <a:solidFill>
                  <a:schemeClr val="tx1"/>
                </a:solidFill>
                <a:effectLst/>
                <a:latin typeface="+mn-lt"/>
                <a:ea typeface="+mn-ea"/>
                <a:cs typeface="+mn-cs"/>
              </a:rPr>
              <a:t>Used those to make clarifications and modifications in ROD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Record of Decision - October 2012</a:t>
            </a:r>
          </a:p>
          <a:p>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29</a:t>
            </a:fld>
            <a:endParaRPr lang="en-US" dirty="0"/>
          </a:p>
        </p:txBody>
      </p:sp>
    </p:spTree>
    <p:extLst>
      <p:ext uri="{BB962C8B-B14F-4D97-AF65-F5344CB8AC3E}">
        <p14:creationId xmlns:p14="http://schemas.microsoft.com/office/powerpoint/2010/main" val="2157423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211 of Energy Policy Act</a:t>
            </a:r>
            <a:r>
              <a:rPr lang="en-US" baseline="0" dirty="0" smtClean="0"/>
              <a:t> of 2005</a:t>
            </a:r>
          </a:p>
          <a:p>
            <a:r>
              <a:rPr lang="en-US" dirty="0" smtClean="0"/>
              <a:t>The</a:t>
            </a:r>
            <a:r>
              <a:rPr lang="en-US" baseline="0" dirty="0" smtClean="0"/>
              <a:t> </a:t>
            </a:r>
            <a:r>
              <a:rPr lang="en-US" dirty="0" smtClean="0"/>
              <a:t>Secretary of the Interior should in the next 10 years have approved non-hydropower renewable energy projects on the public lands with a generation capacity of at least 10,000 megawatts of electricity.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Executive Order 13212 – Signed by George W. Bush on May 18, 2001</a:t>
            </a:r>
          </a:p>
          <a:p>
            <a:r>
              <a:rPr lang="en-US" dirty="0" smtClean="0"/>
              <a:t>For energy-related projects, agencies shall expedite their review of permits while maintaining safety, public health, and environmental protections.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Secretary of the Interior Order No. 3285A1 – Signed by Ken Salazar</a:t>
            </a:r>
            <a:r>
              <a:rPr lang="en-US" baseline="0" dirty="0" smtClean="0"/>
              <a:t> on February 22, 2010</a:t>
            </a:r>
            <a:endParaRPr lang="en-US" dirty="0" smtClean="0"/>
          </a:p>
          <a:p>
            <a:r>
              <a:rPr lang="en-US" dirty="0" smtClean="0"/>
              <a:t>Renewable Energy Development by the Department of the Interior</a:t>
            </a:r>
          </a:p>
          <a:p>
            <a:pPr marL="171450" indent="-171450">
              <a:buFontTx/>
              <a:buChar char="-"/>
            </a:pPr>
            <a:r>
              <a:rPr lang="en-US" dirty="0" smtClean="0"/>
              <a:t>Creates Departmental Task Force on Energy and Climate Change</a:t>
            </a:r>
          </a:p>
          <a:p>
            <a:pPr marL="171450" indent="-171450">
              <a:buFontTx/>
              <a:buChar char="-"/>
            </a:pPr>
            <a:r>
              <a:rPr lang="en-US" dirty="0" smtClean="0"/>
              <a:t>Sets</a:t>
            </a:r>
            <a:r>
              <a:rPr lang="en-US" baseline="0" dirty="0" smtClean="0"/>
              <a:t> the production, development, and delivery of renewable energy as one of the Department’s highest priorities. </a:t>
            </a:r>
          </a:p>
          <a:p>
            <a:pPr marL="171450" indent="-171450">
              <a:buFontTx/>
              <a:buChar char="-"/>
            </a:pPr>
            <a:r>
              <a:rPr lang="en-US" baseline="0" dirty="0" smtClean="0"/>
              <a:t>Instructs agencies and bureaus within the Department to work with each other and other federal agencies, departments, states, local communities, and private landowners to encourage the timely and responsible development of renewable energy.</a:t>
            </a:r>
            <a:endParaRPr lang="en-US" dirty="0" smtClean="0"/>
          </a:p>
          <a:p>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3</a:t>
            </a:fld>
            <a:endParaRPr lang="en-US"/>
          </a:p>
        </p:txBody>
      </p:sp>
    </p:spTree>
    <p:extLst>
      <p:ext uri="{BB962C8B-B14F-4D97-AF65-F5344CB8AC3E}">
        <p14:creationId xmlns:p14="http://schemas.microsoft.com/office/powerpoint/2010/main" val="760869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699E-2EFA-48B5-A808-F884C97AD643}" type="slidenum">
              <a:rPr lang="en-US" smtClean="0"/>
              <a:t>30</a:t>
            </a:fld>
            <a:endParaRPr lang="en-US"/>
          </a:p>
        </p:txBody>
      </p:sp>
    </p:spTree>
    <p:extLst>
      <p:ext uri="{BB962C8B-B14F-4D97-AF65-F5344CB8AC3E}">
        <p14:creationId xmlns:p14="http://schemas.microsoft.com/office/powerpoint/2010/main" val="1894911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Mikhail </a:t>
            </a:r>
            <a:r>
              <a:rPr lang="en-US" dirty="0" err="1" smtClean="0"/>
              <a:t>Yathnitskiy</a:t>
            </a:r>
            <a:r>
              <a:rPr lang="en-US" dirty="0" smtClean="0"/>
              <a:t> has more information about</a:t>
            </a:r>
            <a:r>
              <a:rPr lang="en-US" baseline="0" dirty="0" smtClean="0"/>
              <a:t> this in Q and A</a:t>
            </a:r>
            <a:endParaRPr lang="en-US" dirty="0" smtClean="0"/>
          </a:p>
          <a:p>
            <a:endParaRPr lang="en-US" dirty="0" smtClean="0"/>
          </a:p>
          <a:p>
            <a:r>
              <a:rPr lang="en-US" dirty="0" smtClean="0"/>
              <a:t>Arizona</a:t>
            </a:r>
          </a:p>
          <a:p>
            <a:pPr marL="171450" indent="-171450">
              <a:buFont typeface="Arial" panose="020B0604020202020204" pitchFamily="34" charset="0"/>
              <a:buChar char="•"/>
            </a:pPr>
            <a:r>
              <a:rPr lang="en-US" dirty="0" smtClean="0"/>
              <a:t>1</a:t>
            </a:r>
            <a:r>
              <a:rPr lang="en-US" baseline="0" dirty="0" smtClean="0"/>
              <a:t> operational</a:t>
            </a:r>
          </a:p>
          <a:p>
            <a:pPr marL="171450" indent="-171450">
              <a:buFont typeface="Arial" panose="020B0604020202020204" pitchFamily="34" charset="0"/>
              <a:buChar char="•"/>
            </a:pPr>
            <a:r>
              <a:rPr lang="en-US" baseline="0" dirty="0" smtClean="0"/>
              <a:t>2 pending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All 3 in a </a:t>
            </a:r>
            <a:r>
              <a:rPr lang="en-US" baseline="0" dirty="0" smtClean="0"/>
              <a:t>Solar Energy Zone</a:t>
            </a:r>
            <a:endParaRPr lang="en-US" dirty="0" smtClean="0"/>
          </a:p>
        </p:txBody>
      </p:sp>
      <p:sp>
        <p:nvSpPr>
          <p:cNvPr id="4" name="Slide Number Placeholder 3"/>
          <p:cNvSpPr>
            <a:spLocks noGrp="1"/>
          </p:cNvSpPr>
          <p:nvPr>
            <p:ph type="sldNum" sz="quarter" idx="10"/>
          </p:nvPr>
        </p:nvSpPr>
        <p:spPr/>
        <p:txBody>
          <a:bodyPr/>
          <a:lstStyle/>
          <a:p>
            <a:fld id="{181F699E-2EFA-48B5-A808-F884C97AD643}" type="slidenum">
              <a:rPr lang="en-US" smtClean="0"/>
              <a:t>31</a:t>
            </a:fld>
            <a:endParaRPr lang="en-US"/>
          </a:p>
        </p:txBody>
      </p:sp>
    </p:spTree>
    <p:extLst>
      <p:ext uri="{BB962C8B-B14F-4D97-AF65-F5344CB8AC3E}">
        <p14:creationId xmlns:p14="http://schemas.microsoft.com/office/powerpoint/2010/main" val="3343165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a:t>
            </a:r>
          </a:p>
          <a:p>
            <a:pPr marL="171450" indent="-171450">
              <a:buFont typeface="Arial" panose="020B0604020202020204" pitchFamily="34" charset="0"/>
              <a:buChar char="•"/>
            </a:pPr>
            <a:r>
              <a:rPr lang="en-US" dirty="0" smtClean="0"/>
              <a:t>8 operational</a:t>
            </a:r>
          </a:p>
          <a:p>
            <a:pPr marL="171450" indent="-171450">
              <a:buFont typeface="Arial" panose="020B0604020202020204" pitchFamily="34" charset="0"/>
              <a:buChar char="•"/>
            </a:pPr>
            <a:r>
              <a:rPr lang="en-US" dirty="0" smtClean="0"/>
              <a:t>3 pending</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6 in a</a:t>
            </a:r>
            <a:r>
              <a:rPr lang="en-US" baseline="0" dirty="0" smtClean="0"/>
              <a:t> Solar Energy Zone</a:t>
            </a:r>
            <a:endParaRPr lang="en-US" dirty="0" smtClean="0"/>
          </a:p>
          <a:p>
            <a:pPr marL="171450" indent="-171450">
              <a:buFont typeface="Arial" panose="020B0604020202020204" pitchFamily="34" charset="0"/>
              <a:buChar char="•"/>
            </a:pPr>
            <a:r>
              <a:rPr lang="en-US" dirty="0" smtClean="0"/>
              <a:t>5 outside a</a:t>
            </a:r>
            <a:r>
              <a:rPr lang="en-US" baseline="0" dirty="0" smtClean="0"/>
              <a:t> </a:t>
            </a:r>
            <a:r>
              <a:rPr lang="en-US" baseline="0" dirty="0" smtClean="0"/>
              <a:t>Solar Energy Zone</a:t>
            </a:r>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32</a:t>
            </a:fld>
            <a:endParaRPr lang="en-US"/>
          </a:p>
        </p:txBody>
      </p:sp>
    </p:spTree>
    <p:extLst>
      <p:ext uri="{BB962C8B-B14F-4D97-AF65-F5344CB8AC3E}">
        <p14:creationId xmlns:p14="http://schemas.microsoft.com/office/powerpoint/2010/main" val="2428398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Nevada</a:t>
            </a:r>
          </a:p>
          <a:p>
            <a:pPr marL="171450" indent="-171450">
              <a:buFont typeface="Arial" panose="020B0604020202020204" pitchFamily="34" charset="0"/>
              <a:buChar char="•"/>
            </a:pPr>
            <a:r>
              <a:rPr lang="en-US" dirty="0" smtClean="0"/>
              <a:t>6 operational</a:t>
            </a:r>
          </a:p>
          <a:p>
            <a:pPr marL="171450" indent="-171450">
              <a:buFont typeface="Arial" panose="020B0604020202020204" pitchFamily="34" charset="0"/>
              <a:buChar char="•"/>
            </a:pPr>
            <a:r>
              <a:rPr lang="en-US" dirty="0" smtClean="0"/>
              <a:t>1 approved</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All operational facilities in a</a:t>
            </a:r>
            <a:r>
              <a:rPr lang="en-US" baseline="0" dirty="0" smtClean="0"/>
              <a:t> Solar Energy Zone</a:t>
            </a:r>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33</a:t>
            </a:fld>
            <a:endParaRPr lang="en-US"/>
          </a:p>
        </p:txBody>
      </p:sp>
    </p:spTree>
    <p:extLst>
      <p:ext uri="{BB962C8B-B14F-4D97-AF65-F5344CB8AC3E}">
        <p14:creationId xmlns:p14="http://schemas.microsoft.com/office/powerpoint/2010/main" val="4112431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699E-2EFA-48B5-A808-F884C97AD643}" type="slidenum">
              <a:rPr lang="en-US" smtClean="0"/>
              <a:t>34</a:t>
            </a:fld>
            <a:endParaRPr lang="en-US"/>
          </a:p>
        </p:txBody>
      </p:sp>
    </p:spTree>
    <p:extLst>
      <p:ext uri="{BB962C8B-B14F-4D97-AF65-F5344CB8AC3E}">
        <p14:creationId xmlns:p14="http://schemas.microsoft.com/office/powerpoint/2010/main" val="360519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all the active applications</a:t>
            </a:r>
            <a:r>
              <a:rPr lang="en-US" baseline="0" dirty="0" smtClean="0"/>
              <a:t> as of 2010 for solar energy developments on public land.  It’s a lot, which is why they decided to do a Programmatic EIS.</a:t>
            </a:r>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4</a:t>
            </a:fld>
            <a:endParaRPr lang="en-US"/>
          </a:p>
        </p:txBody>
      </p:sp>
    </p:spTree>
    <p:extLst>
      <p:ext uri="{BB962C8B-B14F-4D97-AF65-F5344CB8AC3E}">
        <p14:creationId xmlns:p14="http://schemas.microsoft.com/office/powerpoint/2010/main" val="19298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Facilitating utility-scale solar energy development on public land;</a:t>
            </a:r>
          </a:p>
          <a:p>
            <a:pPr marL="171450" indent="-171450">
              <a:buFont typeface="Arial" panose="020B0604020202020204" pitchFamily="34" charset="0"/>
              <a:buChar char="•"/>
            </a:pPr>
            <a:r>
              <a:rPr lang="en-US" sz="1200" dirty="0" smtClean="0"/>
              <a:t>Minimizing negative impacts;</a:t>
            </a:r>
          </a:p>
          <a:p>
            <a:pPr marL="171450" indent="-171450">
              <a:buFont typeface="Arial" panose="020B0604020202020204" pitchFamily="34" charset="0"/>
              <a:buChar char="•"/>
            </a:pPr>
            <a:r>
              <a:rPr lang="en-US" sz="1200" dirty="0" smtClean="0"/>
              <a:t>Providing flexibility to consider a variety of projects </a:t>
            </a:r>
          </a:p>
          <a:p>
            <a:pPr marL="171450" indent="-171450">
              <a:buFont typeface="Arial" panose="020B0604020202020204" pitchFamily="34" charset="0"/>
              <a:buChar char="•"/>
            </a:pPr>
            <a:r>
              <a:rPr lang="en-US" sz="1200" dirty="0" smtClean="0"/>
              <a:t>Optimizing existing transmission infrastructure</a:t>
            </a:r>
          </a:p>
          <a:p>
            <a:pPr marL="171450" indent="-171450">
              <a:buFont typeface="Arial" panose="020B0604020202020204" pitchFamily="34" charset="0"/>
              <a:buChar char="•"/>
            </a:pPr>
            <a:r>
              <a:rPr lang="en-US" sz="1200" dirty="0" smtClean="0"/>
              <a:t>Streamlining the authorization process</a:t>
            </a:r>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5</a:t>
            </a:fld>
            <a:endParaRPr lang="en-US"/>
          </a:p>
        </p:txBody>
      </p:sp>
    </p:spTree>
    <p:extLst>
      <p:ext uri="{BB962C8B-B14F-4D97-AF65-F5344CB8AC3E}">
        <p14:creationId xmlns:p14="http://schemas.microsoft.com/office/powerpoint/2010/main" val="118512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 Energy Development Alternative</a:t>
            </a:r>
          </a:p>
          <a:p>
            <a:pPr marL="284163" lvl="1" indent="-171450">
              <a:buFont typeface="Arial" panose="020B0604020202020204" pitchFamily="34" charset="0"/>
              <a:buChar char="•"/>
            </a:pPr>
            <a:r>
              <a:rPr lang="en-US" dirty="0" smtClean="0"/>
              <a:t>Excludes certain types of land from development – 79 million acres</a:t>
            </a:r>
          </a:p>
          <a:p>
            <a:pPr marL="284163" lvl="1" indent="-171450">
              <a:buFont typeface="Arial" panose="020B0604020202020204" pitchFamily="34" charset="0"/>
              <a:buChar char="•"/>
            </a:pPr>
            <a:r>
              <a:rPr lang="en-US" dirty="0" smtClean="0"/>
              <a:t>Identifies and prioritizes Solar Energy Zones – 285,000 acres</a:t>
            </a:r>
          </a:p>
          <a:p>
            <a:pPr marL="284163" lvl="1" indent="-171450">
              <a:buFont typeface="Arial" panose="020B0604020202020204" pitchFamily="34" charset="0"/>
              <a:buChar char="•"/>
            </a:pPr>
            <a:r>
              <a:rPr lang="en-US" dirty="0" smtClean="0"/>
              <a:t>Developers could seek variances outside SEZs – 19 million acres</a:t>
            </a:r>
          </a:p>
          <a:p>
            <a:endParaRPr lang="en-US" dirty="0" smtClean="0"/>
          </a:p>
          <a:p>
            <a:r>
              <a:rPr lang="en-US" dirty="0" smtClean="0"/>
              <a:t>Solar Energy Zones Alternative</a:t>
            </a:r>
          </a:p>
          <a:p>
            <a:pPr marL="171450" indent="-171450">
              <a:buFont typeface="Arial" panose="020B0604020202020204" pitchFamily="34" charset="0"/>
              <a:buChar char="•"/>
            </a:pPr>
            <a:r>
              <a:rPr lang="en-US" dirty="0" smtClean="0"/>
              <a:t>Projects can only be done in Solar Energy Zones</a:t>
            </a:r>
          </a:p>
          <a:p>
            <a:pPr marL="171450" indent="-171450">
              <a:buFont typeface="Arial" panose="020B0604020202020204" pitchFamily="34" charset="0"/>
              <a:buChar char="•"/>
            </a:pPr>
            <a:endParaRPr lang="en-US" dirty="0"/>
          </a:p>
          <a:p>
            <a:r>
              <a:rPr lang="en-US" dirty="0" smtClean="0"/>
              <a:t>No Action Alternative</a:t>
            </a:r>
            <a:endParaRPr lang="en-US" dirty="0"/>
          </a:p>
          <a:p>
            <a:pPr marL="171450" indent="-171450">
              <a:buFont typeface="Arial" panose="020B0604020202020204" pitchFamily="34" charset="0"/>
              <a:buChar char="•"/>
            </a:pPr>
            <a:r>
              <a:rPr lang="en-US" dirty="0" smtClean="0"/>
              <a:t>BLM continues to approve projects one at a time</a:t>
            </a:r>
          </a:p>
        </p:txBody>
      </p:sp>
      <p:sp>
        <p:nvSpPr>
          <p:cNvPr id="4" name="Slide Number Placeholder 3"/>
          <p:cNvSpPr>
            <a:spLocks noGrp="1"/>
          </p:cNvSpPr>
          <p:nvPr>
            <p:ph type="sldNum" sz="quarter" idx="10"/>
          </p:nvPr>
        </p:nvSpPr>
        <p:spPr/>
        <p:txBody>
          <a:bodyPr/>
          <a:lstStyle/>
          <a:p>
            <a:fld id="{181F699E-2EFA-48B5-A808-F884C97AD643}" type="slidenum">
              <a:rPr lang="en-US" smtClean="0"/>
              <a:t>6</a:t>
            </a:fld>
            <a:endParaRPr lang="en-US"/>
          </a:p>
        </p:txBody>
      </p:sp>
    </p:spTree>
    <p:extLst>
      <p:ext uri="{BB962C8B-B14F-4D97-AF65-F5344CB8AC3E}">
        <p14:creationId xmlns:p14="http://schemas.microsoft.com/office/powerpoint/2010/main" val="302736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first five</a:t>
            </a:r>
            <a:r>
              <a:rPr lang="en-US" baseline="0" dirty="0" smtClean="0"/>
              <a:t> categories fo</a:t>
            </a:r>
            <a:r>
              <a:rPr lang="en-US" dirty="0" smtClean="0"/>
              <a:t>r land exclusions</a:t>
            </a:r>
          </a:p>
          <a:p>
            <a:pPr marL="171450" indent="-171450">
              <a:buFont typeface="Arial" panose="020B0604020202020204" pitchFamily="34" charset="0"/>
              <a:buChar char="•"/>
            </a:pPr>
            <a:r>
              <a:rPr lang="en-US" dirty="0" smtClean="0"/>
              <a:t>Slopes greater than 5%</a:t>
            </a:r>
          </a:p>
          <a:p>
            <a:pPr marL="171450" indent="-171450">
              <a:buFont typeface="Arial" panose="020B0604020202020204" pitchFamily="34" charset="0"/>
              <a:buChar char="•"/>
            </a:pPr>
            <a:r>
              <a:rPr lang="en-US" dirty="0" smtClean="0"/>
              <a:t>Solar insolation levels less than 6.5 kWh per meter squared per day</a:t>
            </a:r>
          </a:p>
          <a:p>
            <a:pPr marL="171450" indent="-171450">
              <a:buFont typeface="Arial" panose="020B0604020202020204" pitchFamily="34" charset="0"/>
              <a:buChar char="•"/>
            </a:pPr>
            <a:r>
              <a:rPr lang="en-US" dirty="0" smtClean="0"/>
              <a:t>All Critical Environmental Areas of Concern excluded</a:t>
            </a:r>
          </a:p>
          <a:p>
            <a:pPr marL="171450" indent="-171450">
              <a:buFont typeface="Arial" panose="020B0604020202020204" pitchFamily="34" charset="0"/>
              <a:buChar char="•"/>
            </a:pPr>
            <a:r>
              <a:rPr lang="en-US" dirty="0" smtClean="0"/>
              <a:t>All designated and proposed critical habitat for species listed under the ESA</a:t>
            </a:r>
          </a:p>
          <a:p>
            <a:pPr marL="171450" indent="-171450">
              <a:buFont typeface="Arial" panose="020B0604020202020204" pitchFamily="34" charset="0"/>
              <a:buChar char="•"/>
            </a:pPr>
            <a:r>
              <a:rPr lang="en-US" dirty="0" smtClean="0"/>
              <a:t>Al areas where there is an applicable land use plan</a:t>
            </a:r>
          </a:p>
          <a:p>
            <a:endParaRPr lang="en-US" dirty="0" smtClean="0"/>
          </a:p>
          <a:p>
            <a:r>
              <a:rPr lang="en-US" dirty="0" smtClean="0"/>
              <a:t>Hanna</a:t>
            </a:r>
            <a:r>
              <a:rPr lang="en-US" baseline="0" dirty="0" smtClean="0"/>
              <a:t>h </a:t>
            </a:r>
            <a:r>
              <a:rPr lang="en-US" baseline="0" dirty="0" err="1" smtClean="0"/>
              <a:t>Sargel</a:t>
            </a:r>
            <a:r>
              <a:rPr lang="en-US" baseline="0" dirty="0" smtClean="0"/>
              <a:t> has more information about this for Q and A</a:t>
            </a:r>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7</a:t>
            </a:fld>
            <a:endParaRPr lang="en-US"/>
          </a:p>
        </p:txBody>
      </p:sp>
    </p:spTree>
    <p:extLst>
      <p:ext uri="{BB962C8B-B14F-4D97-AF65-F5344CB8AC3E}">
        <p14:creationId xmlns:p14="http://schemas.microsoft.com/office/powerpoint/2010/main" val="3227616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 with 24 solar</a:t>
            </a:r>
            <a:r>
              <a:rPr lang="en-US" baseline="0" dirty="0" smtClean="0"/>
              <a:t> energy zones, 685,000 acres</a:t>
            </a:r>
          </a:p>
          <a:p>
            <a:r>
              <a:rPr lang="en-US" baseline="0" dirty="0" smtClean="0"/>
              <a:t>Cut that back substantially as a result of public comment periods</a:t>
            </a:r>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8</a:t>
            </a:fld>
            <a:endParaRPr lang="en-US"/>
          </a:p>
        </p:txBody>
      </p:sp>
    </p:spTree>
    <p:extLst>
      <p:ext uri="{BB962C8B-B14F-4D97-AF65-F5344CB8AC3E}">
        <p14:creationId xmlns:p14="http://schemas.microsoft.com/office/powerpoint/2010/main" val="12243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699E-2EFA-48B5-A808-F884C97AD643}" type="slidenum">
              <a:rPr lang="en-US" smtClean="0"/>
              <a:t>9</a:t>
            </a:fld>
            <a:endParaRPr lang="en-US"/>
          </a:p>
        </p:txBody>
      </p:sp>
    </p:spTree>
    <p:extLst>
      <p:ext uri="{BB962C8B-B14F-4D97-AF65-F5344CB8AC3E}">
        <p14:creationId xmlns:p14="http://schemas.microsoft.com/office/powerpoint/2010/main" val="1066548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5899151" y="0"/>
            <a:ext cx="3243263" cy="5724525"/>
            <a:chOff x="5899151" y="0"/>
            <a:chExt cx="3243263" cy="6858000"/>
          </a:xfrm>
        </p:grpSpPr>
        <p:sp>
          <p:nvSpPr>
            <p:cNvPr id="11" name="Rectangle 90483"/>
            <p:cNvSpPr>
              <a:spLocks noChangeArrowheads="1"/>
            </p:cNvSpPr>
            <p:nvPr userDrawn="1"/>
          </p:nvSpPr>
          <p:spPr bwMode="auto">
            <a:xfrm>
              <a:off x="5899151" y="5651500"/>
              <a:ext cx="3243263" cy="850900"/>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2" name="Rectangle 90484"/>
            <p:cNvSpPr>
              <a:spLocks noChangeArrowheads="1"/>
            </p:cNvSpPr>
            <p:nvPr userDrawn="1"/>
          </p:nvSpPr>
          <p:spPr bwMode="auto">
            <a:xfrm>
              <a:off x="5899151" y="0"/>
              <a:ext cx="3243263" cy="5724525"/>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 name="Rectangle 90485"/>
            <p:cNvSpPr>
              <a:spLocks noChangeArrowheads="1"/>
            </p:cNvSpPr>
            <p:nvPr userDrawn="1"/>
          </p:nvSpPr>
          <p:spPr bwMode="auto">
            <a:xfrm>
              <a:off x="5899151" y="6448425"/>
              <a:ext cx="3243263" cy="409575"/>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1143000" y="2232555"/>
            <a:ext cx="7772400" cy="639141"/>
          </a:xfrm>
        </p:spPr>
        <p:txBody>
          <a:bodyPr>
            <a:normAutofit/>
          </a:bodyPr>
          <a:lstStyle>
            <a:lvl1pPr algn="r">
              <a:defRPr sz="2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14600" y="2933700"/>
            <a:ext cx="6400800" cy="762000"/>
          </a:xfrm>
        </p:spPr>
        <p:txBody>
          <a:bodyPr>
            <a:normAutofit/>
          </a:bodyPr>
          <a:lstStyle>
            <a:lvl1pPr marL="0" indent="0" algn="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6722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6A866-0A23-491F-85A5-D120BEBA0BC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07518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6A866-0A23-491F-85A5-D120BEBA0BC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271069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6A866-0A23-491F-85A5-D120BEBA0BC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31480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6A866-0A23-491F-85A5-D120BEBA0BC2}"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12968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6A866-0A23-491F-85A5-D120BEBA0BC2}"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07950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6A866-0A23-491F-85A5-D120BEBA0BC2}" type="datetimeFigureOut">
              <a:rPr lang="en-US" smtClean="0"/>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262738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6A866-0A23-491F-85A5-D120BEBA0BC2}" type="datetimeFigureOut">
              <a:rPr lang="en-US" smtClean="0"/>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49127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6A866-0A23-491F-85A5-D120BEBA0BC2}" type="datetimeFigureOut">
              <a:rPr lang="en-US" smtClean="0"/>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226141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6A866-0A23-491F-85A5-D120BEBA0BC2}"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157530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6A866-0A23-491F-85A5-D120BEBA0BC2}" type="datetimeFigureOut">
              <a:rPr lang="en-US" smtClean="0"/>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a:p>
        </p:txBody>
      </p:sp>
    </p:spTree>
    <p:extLst>
      <p:ext uri="{BB962C8B-B14F-4D97-AF65-F5344CB8AC3E}">
        <p14:creationId xmlns:p14="http://schemas.microsoft.com/office/powerpoint/2010/main" val="339524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8620125" y="3"/>
            <a:ext cx="533400" cy="971549"/>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 name="Rectangle 10"/>
          <p:cNvSpPr>
            <a:spLocks noChangeArrowheads="1"/>
          </p:cNvSpPr>
          <p:nvPr userDrawn="1"/>
        </p:nvSpPr>
        <p:spPr bwMode="auto">
          <a:xfrm>
            <a:off x="7799388" y="3"/>
            <a:ext cx="960438" cy="971549"/>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 name="Rectangle 11"/>
          <p:cNvSpPr>
            <a:spLocks noChangeArrowheads="1"/>
          </p:cNvSpPr>
          <p:nvPr userDrawn="1"/>
        </p:nvSpPr>
        <p:spPr bwMode="auto">
          <a:xfrm>
            <a:off x="0" y="3"/>
            <a:ext cx="7837488" cy="971549"/>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114300"/>
            <a:ext cx="82296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9C6A866-0A23-491F-85A5-D120BEBA0BC2}" type="datetimeFigureOut">
              <a:rPr lang="en-US" smtClean="0"/>
              <a:t>11/20/2017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54C93B1-FCDD-4EE2-9D2A-962769FD0B9F}" type="slidenum">
              <a:rPr lang="en-US" smtClean="0"/>
              <a:t>‹#›</a:t>
            </a:fld>
            <a:endParaRPr lang="en-US"/>
          </a:p>
        </p:txBody>
      </p:sp>
    </p:spTree>
    <p:extLst>
      <p:ext uri="{BB962C8B-B14F-4D97-AF65-F5344CB8AC3E}">
        <p14:creationId xmlns:p14="http://schemas.microsoft.com/office/powerpoint/2010/main" val="408040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52504"/>
            <a:ext cx="7696200" cy="1233396"/>
          </a:xfrm>
        </p:spPr>
        <p:txBody>
          <a:bodyPr>
            <a:noAutofit/>
          </a:bodyPr>
          <a:lstStyle/>
          <a:p>
            <a:r>
              <a:rPr lang="en-US" sz="3600" dirty="0"/>
              <a:t/>
            </a:r>
            <a:br>
              <a:rPr lang="en-US" sz="3600" dirty="0"/>
            </a:br>
            <a:r>
              <a:rPr lang="en-US" sz="3600" dirty="0"/>
              <a:t> Solar Energy Development </a:t>
            </a:r>
            <a:r>
              <a:rPr lang="en-US" sz="3600" dirty="0" smtClean="0"/>
              <a:t/>
            </a:r>
            <a:br>
              <a:rPr lang="en-US" sz="3600" dirty="0" smtClean="0"/>
            </a:br>
            <a:r>
              <a:rPr lang="en-US" sz="3600" dirty="0" smtClean="0"/>
              <a:t>in </a:t>
            </a:r>
            <a:r>
              <a:rPr lang="en-US" sz="3600" dirty="0"/>
              <a:t>Six Southwestern </a:t>
            </a:r>
            <a:r>
              <a:rPr lang="en-US" sz="3600" dirty="0" smtClean="0"/>
              <a:t>States </a:t>
            </a:r>
            <a:endParaRPr lang="en-US" sz="3600" dirty="0"/>
          </a:p>
        </p:txBody>
      </p:sp>
      <p:sp>
        <p:nvSpPr>
          <p:cNvPr id="3" name="Subtitle 2"/>
          <p:cNvSpPr>
            <a:spLocks noGrp="1"/>
          </p:cNvSpPr>
          <p:nvPr>
            <p:ph type="subTitle" idx="1"/>
          </p:nvPr>
        </p:nvSpPr>
        <p:spPr>
          <a:xfrm>
            <a:off x="6019800" y="1943100"/>
            <a:ext cx="2667000" cy="1981200"/>
          </a:xfrm>
        </p:spPr>
        <p:txBody>
          <a:bodyPr>
            <a:normAutofit fontScale="92500" lnSpcReduction="10000"/>
          </a:bodyPr>
          <a:lstStyle/>
          <a:p>
            <a:r>
              <a:rPr lang="en-US" dirty="0" smtClean="0"/>
              <a:t>Cathy Becker</a:t>
            </a:r>
          </a:p>
          <a:p>
            <a:r>
              <a:rPr lang="en-US" dirty="0" err="1"/>
              <a:t>Brinda</a:t>
            </a:r>
            <a:r>
              <a:rPr lang="en-US" dirty="0"/>
              <a:t> Bhatt</a:t>
            </a:r>
          </a:p>
          <a:p>
            <a:r>
              <a:rPr lang="en-US" dirty="0"/>
              <a:t>Makenna Dunlap</a:t>
            </a:r>
          </a:p>
          <a:p>
            <a:r>
              <a:rPr lang="en-US" dirty="0"/>
              <a:t>Hannah </a:t>
            </a:r>
            <a:r>
              <a:rPr lang="en-US" dirty="0" err="1"/>
              <a:t>Sargel</a:t>
            </a:r>
            <a:endParaRPr lang="en-US" dirty="0"/>
          </a:p>
          <a:p>
            <a:r>
              <a:rPr lang="en-US" dirty="0"/>
              <a:t>Stacey </a:t>
            </a:r>
            <a:r>
              <a:rPr lang="en-US" dirty="0" err="1"/>
              <a:t>Silverii</a:t>
            </a:r>
            <a:endParaRPr lang="en-US" dirty="0"/>
          </a:p>
          <a:p>
            <a:r>
              <a:rPr lang="en-US" dirty="0"/>
              <a:t>Mikhail </a:t>
            </a:r>
            <a:r>
              <a:rPr lang="en-US" dirty="0" err="1"/>
              <a:t>Yakhnitskiy</a:t>
            </a:r>
            <a:endParaRPr lang="en-US" dirty="0"/>
          </a:p>
        </p:txBody>
      </p:sp>
    </p:spTree>
    <p:extLst>
      <p:ext uri="{BB962C8B-B14F-4D97-AF65-F5344CB8AC3E}">
        <p14:creationId xmlns:p14="http://schemas.microsoft.com/office/powerpoint/2010/main" val="2721364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Riverside East, California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 y="952500"/>
            <a:ext cx="9144000" cy="4602425"/>
          </a:xfrm>
          <a:prstGeom prst="rect">
            <a:avLst/>
          </a:prstGeom>
        </p:spPr>
      </p:pic>
    </p:spTree>
    <p:extLst>
      <p:ext uri="{BB962C8B-B14F-4D97-AF65-F5344CB8AC3E}">
        <p14:creationId xmlns:p14="http://schemas.microsoft.com/office/powerpoint/2010/main" val="4118636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DeTilla</a:t>
            </a:r>
            <a:r>
              <a:rPr lang="en-US" dirty="0" smtClean="0"/>
              <a:t> Gulch, Colorado</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0"/>
            <a:ext cx="9144000" cy="4621876"/>
          </a:xfrm>
          <a:prstGeom prst="rect">
            <a:avLst/>
          </a:prstGeom>
        </p:spPr>
      </p:pic>
    </p:spTree>
    <p:extLst>
      <p:ext uri="{BB962C8B-B14F-4D97-AF65-F5344CB8AC3E}">
        <p14:creationId xmlns:p14="http://schemas.microsoft.com/office/powerpoint/2010/main" val="2753978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Afton, New Mexico</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0"/>
            <a:ext cx="9144000" cy="4552639"/>
          </a:xfrm>
          <a:prstGeom prst="rect">
            <a:avLst/>
          </a:prstGeom>
        </p:spPr>
      </p:pic>
    </p:spTree>
    <p:extLst>
      <p:ext uri="{BB962C8B-B14F-4D97-AF65-F5344CB8AC3E}">
        <p14:creationId xmlns:p14="http://schemas.microsoft.com/office/powerpoint/2010/main" val="2382964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Lake, Nevada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0"/>
            <a:ext cx="9144000" cy="4638261"/>
          </a:xfrm>
          <a:prstGeom prst="rect">
            <a:avLst/>
          </a:prstGeom>
        </p:spPr>
      </p:pic>
    </p:spTree>
    <p:extLst>
      <p:ext uri="{BB962C8B-B14F-4D97-AF65-F5344CB8AC3E}">
        <p14:creationId xmlns:p14="http://schemas.microsoft.com/office/powerpoint/2010/main" val="2930745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Wah</a:t>
            </a:r>
            <a:r>
              <a:rPr lang="en-US" dirty="0" smtClean="0"/>
              <a:t> </a:t>
            </a:r>
            <a:r>
              <a:rPr lang="en-US" dirty="0" err="1" smtClean="0"/>
              <a:t>Wah</a:t>
            </a:r>
            <a:r>
              <a:rPr lang="en-US" dirty="0" smtClean="0"/>
              <a:t> Valley, Utah</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0"/>
            <a:ext cx="9144000" cy="4632886"/>
          </a:xfrm>
          <a:prstGeom prst="rect">
            <a:avLst/>
          </a:prstGeom>
        </p:spPr>
      </p:pic>
    </p:spTree>
    <p:extLst>
      <p:ext uri="{BB962C8B-B14F-4D97-AF65-F5344CB8AC3E}">
        <p14:creationId xmlns:p14="http://schemas.microsoft.com/office/powerpoint/2010/main" val="1089972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Environment: Geology</a:t>
            </a:r>
            <a:endParaRPr lang="en-US" dirty="0"/>
          </a:p>
        </p:txBody>
      </p:sp>
      <p:sp>
        <p:nvSpPr>
          <p:cNvPr id="3" name="Content Placeholder 2"/>
          <p:cNvSpPr>
            <a:spLocks noGrp="1"/>
          </p:cNvSpPr>
          <p:nvPr>
            <p:ph idx="1"/>
          </p:nvPr>
        </p:nvSpPr>
        <p:spPr>
          <a:xfrm>
            <a:off x="457200" y="1333500"/>
            <a:ext cx="3200400" cy="4191000"/>
          </a:xfrm>
        </p:spPr>
        <p:txBody>
          <a:bodyPr>
            <a:normAutofit fontScale="62500" lnSpcReduction="20000"/>
          </a:bodyPr>
          <a:lstStyle/>
          <a:p>
            <a:r>
              <a:rPr lang="en-US" dirty="0" smtClean="0"/>
              <a:t>Pacific </a:t>
            </a:r>
            <a:r>
              <a:rPr lang="en-US" dirty="0"/>
              <a:t>Border and the Lower California provinces</a:t>
            </a:r>
          </a:p>
          <a:p>
            <a:r>
              <a:rPr lang="en-US" dirty="0"/>
              <a:t>Cascade-Sierra Mountains province</a:t>
            </a:r>
          </a:p>
          <a:p>
            <a:r>
              <a:rPr lang="en-US" b="1" dirty="0"/>
              <a:t>Basin and Range province</a:t>
            </a:r>
          </a:p>
          <a:p>
            <a:r>
              <a:rPr lang="en-US" dirty="0"/>
              <a:t>Columbia-Snake River Plateau</a:t>
            </a:r>
          </a:p>
          <a:p>
            <a:r>
              <a:rPr lang="en-US" dirty="0"/>
              <a:t>Colorado Plateau</a:t>
            </a:r>
          </a:p>
          <a:p>
            <a:r>
              <a:rPr lang="en-US" b="1" dirty="0"/>
              <a:t>Middle and Southern Rocky Mountains provinces</a:t>
            </a:r>
          </a:p>
          <a:p>
            <a:r>
              <a:rPr lang="en-US" dirty="0"/>
              <a:t>Wyoming Basin</a:t>
            </a:r>
          </a:p>
          <a:p>
            <a:r>
              <a:rPr lang="en-US" dirty="0"/>
              <a:t>Great Plains </a:t>
            </a:r>
            <a:r>
              <a:rPr lang="en-US" dirty="0" smtClean="0"/>
              <a:t>province</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31360"/>
            <a:ext cx="5486400" cy="3880747"/>
          </a:xfrm>
          <a:prstGeom prst="rect">
            <a:avLst/>
          </a:prstGeom>
        </p:spPr>
      </p:pic>
    </p:spTree>
    <p:extLst>
      <p:ext uri="{BB962C8B-B14F-4D97-AF65-F5344CB8AC3E}">
        <p14:creationId xmlns:p14="http://schemas.microsoft.com/office/powerpoint/2010/main" val="3769382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Environment: Water</a:t>
            </a:r>
            <a:endParaRPr lang="en-US" dirty="0"/>
          </a:p>
        </p:txBody>
      </p:sp>
      <p:sp>
        <p:nvSpPr>
          <p:cNvPr id="3" name="Content Placeholder 2"/>
          <p:cNvSpPr>
            <a:spLocks noGrp="1"/>
          </p:cNvSpPr>
          <p:nvPr>
            <p:ph idx="1"/>
          </p:nvPr>
        </p:nvSpPr>
        <p:spPr>
          <a:xfrm>
            <a:off x="304800" y="1326222"/>
            <a:ext cx="2219883" cy="4191000"/>
          </a:xfrm>
        </p:spPr>
        <p:txBody>
          <a:bodyPr>
            <a:normAutofit/>
          </a:bodyPr>
          <a:lstStyle/>
          <a:p>
            <a:r>
              <a:rPr lang="en-US" dirty="0" smtClean="0"/>
              <a:t>14 major aquifers</a:t>
            </a:r>
          </a:p>
          <a:p>
            <a:pPr lvl="1"/>
            <a:r>
              <a:rPr lang="en-US" sz="2000" b="1" dirty="0" smtClean="0"/>
              <a:t>Basin and Range</a:t>
            </a:r>
          </a:p>
          <a:p>
            <a:pPr lvl="1"/>
            <a:r>
              <a:rPr lang="en-US" sz="2000" dirty="0" smtClean="0"/>
              <a:t>Colorado Plateau</a:t>
            </a:r>
          </a:p>
          <a:p>
            <a:pPr lvl="1"/>
            <a:r>
              <a:rPr lang="en-US" sz="2000" dirty="0" smtClean="0"/>
              <a:t>Central Valley</a:t>
            </a:r>
          </a:p>
          <a:p>
            <a:pPr lvl="1"/>
            <a:r>
              <a:rPr lang="en-US" sz="2000" b="1" dirty="0" smtClean="0"/>
              <a:t>Rio Grande</a:t>
            </a:r>
          </a:p>
          <a:p>
            <a:pPr lvl="1"/>
            <a:r>
              <a:rPr lang="en-US" sz="2000" dirty="0" smtClean="0"/>
              <a:t>High Plains</a:t>
            </a:r>
          </a:p>
          <a:p>
            <a:pPr lvl="1"/>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083" y="1135722"/>
            <a:ext cx="6453218" cy="4572000"/>
          </a:xfrm>
          <a:prstGeom prst="rect">
            <a:avLst/>
          </a:prstGeom>
        </p:spPr>
      </p:pic>
    </p:spTree>
    <p:extLst>
      <p:ext uri="{BB962C8B-B14F-4D97-AF65-F5344CB8AC3E}">
        <p14:creationId xmlns:p14="http://schemas.microsoft.com/office/powerpoint/2010/main" val="2735239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Environment: Wildlife</a:t>
            </a:r>
            <a:endParaRPr lang="en-US" dirty="0"/>
          </a:p>
        </p:txBody>
      </p:sp>
      <p:graphicFrame>
        <p:nvGraphicFramePr>
          <p:cNvPr id="7" name="Diagram 6"/>
          <p:cNvGraphicFramePr/>
          <p:nvPr>
            <p:extLst>
              <p:ext uri="{D42A27DB-BD31-4B8C-83A1-F6EECF244321}">
                <p14:modId xmlns:p14="http://schemas.microsoft.com/office/powerpoint/2010/main" val="3592968254"/>
              </p:ext>
            </p:extLst>
          </p:nvPr>
        </p:nvGraphicFramePr>
        <p:xfrm>
          <a:off x="1143000" y="1248834"/>
          <a:ext cx="6959600" cy="4466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449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Status Species (</a:t>
            </a:r>
            <a:r>
              <a:rPr lang="en-US" dirty="0" err="1" smtClean="0"/>
              <a:t>Brinda</a:t>
            </a:r>
            <a:r>
              <a:rPr lang="en-US" dirty="0" smtClean="0"/>
              <a:t>)</a:t>
            </a:r>
            <a:endParaRPr lang="en-US" dirty="0"/>
          </a:p>
        </p:txBody>
      </p:sp>
      <p:sp>
        <p:nvSpPr>
          <p:cNvPr id="4" name="Rectangle 3"/>
          <p:cNvSpPr/>
          <p:nvPr/>
        </p:nvSpPr>
        <p:spPr>
          <a:xfrm>
            <a:off x="1190171" y="2205336"/>
            <a:ext cx="3048000" cy="30480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solidFill>
                  <a:schemeClr val="tx1"/>
                </a:solidFill>
              </a:rPr>
              <a:t>In Solar Energy Zones</a:t>
            </a:r>
          </a:p>
          <a:p>
            <a:pPr marL="569913" lvl="1" indent="-285750">
              <a:buFont typeface="Courier New" panose="02070309020205020404" pitchFamily="49" charset="0"/>
              <a:buChar char="o"/>
            </a:pPr>
            <a:r>
              <a:rPr lang="en-US" sz="1400" b="1" dirty="0" smtClean="0">
                <a:solidFill>
                  <a:schemeClr val="tx1"/>
                </a:solidFill>
              </a:rPr>
              <a:t>614</a:t>
            </a:r>
            <a:r>
              <a:rPr lang="en-US" sz="1400" dirty="0" smtClean="0">
                <a:solidFill>
                  <a:schemeClr val="tx1"/>
                </a:solidFill>
              </a:rPr>
              <a:t> plant species</a:t>
            </a:r>
          </a:p>
          <a:p>
            <a:pPr marL="569913" lvl="1" indent="-285750">
              <a:buFont typeface="Courier New" panose="02070309020205020404" pitchFamily="49" charset="0"/>
              <a:buChar char="o"/>
            </a:pPr>
            <a:r>
              <a:rPr lang="en-US" sz="1400" b="1" dirty="0" smtClean="0">
                <a:solidFill>
                  <a:schemeClr val="tx1"/>
                </a:solidFill>
              </a:rPr>
              <a:t>139</a:t>
            </a:r>
            <a:r>
              <a:rPr lang="en-US" sz="1400" dirty="0" smtClean="0">
                <a:solidFill>
                  <a:schemeClr val="tx1"/>
                </a:solidFill>
              </a:rPr>
              <a:t> invertebrate species</a:t>
            </a:r>
          </a:p>
          <a:p>
            <a:pPr marL="569913" lvl="1" indent="-285750">
              <a:buFont typeface="Courier New" panose="02070309020205020404" pitchFamily="49" charset="0"/>
              <a:buChar char="o"/>
            </a:pPr>
            <a:r>
              <a:rPr lang="en-US" sz="1400" b="1" dirty="0" smtClean="0">
                <a:solidFill>
                  <a:schemeClr val="tx1"/>
                </a:solidFill>
              </a:rPr>
              <a:t>84</a:t>
            </a:r>
            <a:r>
              <a:rPr lang="en-US" sz="1400" dirty="0" smtClean="0">
                <a:solidFill>
                  <a:schemeClr val="tx1"/>
                </a:solidFill>
              </a:rPr>
              <a:t> fish species</a:t>
            </a:r>
          </a:p>
          <a:p>
            <a:pPr marL="569913" lvl="1" indent="-285750">
              <a:buFont typeface="Courier New" panose="02070309020205020404" pitchFamily="49" charset="0"/>
              <a:buChar char="o"/>
            </a:pPr>
            <a:r>
              <a:rPr lang="en-US" sz="1400" b="1" dirty="0" smtClean="0">
                <a:solidFill>
                  <a:schemeClr val="tx1"/>
                </a:solidFill>
              </a:rPr>
              <a:t>32</a:t>
            </a:r>
            <a:r>
              <a:rPr lang="en-US" sz="1400" dirty="0" smtClean="0">
                <a:solidFill>
                  <a:schemeClr val="tx1"/>
                </a:solidFill>
              </a:rPr>
              <a:t> amphibian species</a:t>
            </a:r>
          </a:p>
          <a:p>
            <a:pPr marL="569913" lvl="1" indent="-285750">
              <a:buFont typeface="Courier New" panose="02070309020205020404" pitchFamily="49" charset="0"/>
              <a:buChar char="o"/>
            </a:pPr>
            <a:r>
              <a:rPr lang="en-US" sz="1400" b="1" dirty="0" smtClean="0">
                <a:solidFill>
                  <a:schemeClr val="tx1"/>
                </a:solidFill>
              </a:rPr>
              <a:t>59</a:t>
            </a:r>
            <a:r>
              <a:rPr lang="en-US" sz="1400" dirty="0" smtClean="0">
                <a:solidFill>
                  <a:schemeClr val="tx1"/>
                </a:solidFill>
              </a:rPr>
              <a:t> reptile species</a:t>
            </a:r>
          </a:p>
          <a:p>
            <a:pPr marL="569913" lvl="1" indent="-285750">
              <a:buFont typeface="Courier New" panose="02070309020205020404" pitchFamily="49" charset="0"/>
              <a:buChar char="o"/>
            </a:pPr>
            <a:r>
              <a:rPr lang="en-US" sz="1400" b="1" dirty="0" smtClean="0">
                <a:solidFill>
                  <a:schemeClr val="tx1"/>
                </a:solidFill>
              </a:rPr>
              <a:t>123</a:t>
            </a:r>
            <a:r>
              <a:rPr lang="en-US" sz="1400" dirty="0" smtClean="0">
                <a:solidFill>
                  <a:schemeClr val="tx1"/>
                </a:solidFill>
              </a:rPr>
              <a:t> bird species</a:t>
            </a:r>
          </a:p>
          <a:p>
            <a:pPr marL="569913" lvl="1" indent="-285750">
              <a:buFont typeface="Courier New" panose="02070309020205020404" pitchFamily="49" charset="0"/>
              <a:buChar char="o"/>
            </a:pPr>
            <a:r>
              <a:rPr lang="en-US" sz="1400" b="1" dirty="0" smtClean="0">
                <a:solidFill>
                  <a:schemeClr val="tx1"/>
                </a:solidFill>
              </a:rPr>
              <a:t>108</a:t>
            </a:r>
            <a:r>
              <a:rPr lang="en-US" sz="1400" dirty="0" smtClean="0">
                <a:solidFill>
                  <a:schemeClr val="tx1"/>
                </a:solidFill>
              </a:rPr>
              <a:t> mammal species</a:t>
            </a:r>
          </a:p>
          <a:p>
            <a:pPr marL="285750" indent="-285750">
              <a:buFont typeface="Arial" pitchFamily="34" charset="0"/>
              <a:buChar char="•"/>
            </a:pPr>
            <a:endParaRPr lang="en-US" sz="1400" dirty="0" smtClean="0">
              <a:solidFill>
                <a:schemeClr val="tx1"/>
              </a:solidFill>
            </a:endParaRPr>
          </a:p>
          <a:p>
            <a:pPr marL="285750" indent="-285750">
              <a:buFont typeface="Arial" pitchFamily="34" charset="0"/>
              <a:buChar char="•"/>
            </a:pPr>
            <a:endParaRPr lang="en-US" sz="1400" dirty="0">
              <a:solidFill>
                <a:schemeClr val="tx1"/>
              </a:solidFill>
            </a:endParaRPr>
          </a:p>
        </p:txBody>
      </p:sp>
      <p:sp>
        <p:nvSpPr>
          <p:cNvPr id="5" name="Rectangle 4"/>
          <p:cNvSpPr/>
          <p:nvPr/>
        </p:nvSpPr>
        <p:spPr>
          <a:xfrm>
            <a:off x="1190171" y="1587500"/>
            <a:ext cx="3048000" cy="617836"/>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smtClean="0">
                <a:solidFill>
                  <a:schemeClr val="bg1"/>
                </a:solidFill>
                <a:effectLst>
                  <a:outerShdw blurRad="38100" dist="38100" dir="2700000" algn="tl">
                    <a:srgbClr val="000000">
                      <a:alpha val="43137"/>
                    </a:srgbClr>
                  </a:outerShdw>
                </a:effectLst>
                <a:cs typeface="Arial" pitchFamily="34" charset="0"/>
              </a:rPr>
              <a:t>Total ESA, BLM, State</a:t>
            </a:r>
            <a:endParaRPr lang="en-US" sz="25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4876800" y="2205336"/>
            <a:ext cx="3048000" cy="30480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solidFill>
                  <a:schemeClr val="tx1"/>
                </a:solidFill>
              </a:rPr>
              <a:t>May affect but not adversely - </a:t>
            </a:r>
            <a:r>
              <a:rPr lang="en-US" sz="1400" b="1" dirty="0" smtClean="0">
                <a:solidFill>
                  <a:schemeClr val="tx1"/>
                </a:solidFill>
              </a:rPr>
              <a:t>6</a:t>
            </a:r>
          </a:p>
          <a:p>
            <a:pPr marL="573088" lvl="1" indent="-285750">
              <a:buFont typeface="Courier New" panose="02070309020205020404" pitchFamily="49" charset="0"/>
              <a:buChar char="o"/>
            </a:pPr>
            <a:r>
              <a:rPr lang="en-US" sz="1400" b="1" dirty="0" smtClean="0">
                <a:solidFill>
                  <a:schemeClr val="tx1"/>
                </a:solidFill>
              </a:rPr>
              <a:t>1</a:t>
            </a:r>
            <a:r>
              <a:rPr lang="en-US" sz="1400" dirty="0" smtClean="0">
                <a:solidFill>
                  <a:schemeClr val="tx1"/>
                </a:solidFill>
              </a:rPr>
              <a:t> fish species</a:t>
            </a:r>
          </a:p>
          <a:p>
            <a:pPr marL="573088" lvl="1" indent="-285750">
              <a:buFont typeface="Courier New" panose="02070309020205020404" pitchFamily="49" charset="0"/>
              <a:buChar char="o"/>
            </a:pPr>
            <a:r>
              <a:rPr lang="en-US" sz="1400" b="1" dirty="0" smtClean="0">
                <a:solidFill>
                  <a:schemeClr val="tx1"/>
                </a:solidFill>
              </a:rPr>
              <a:t>4</a:t>
            </a:r>
            <a:r>
              <a:rPr lang="en-US" sz="1400" dirty="0" smtClean="0">
                <a:solidFill>
                  <a:schemeClr val="tx1"/>
                </a:solidFill>
              </a:rPr>
              <a:t> bird species</a:t>
            </a:r>
          </a:p>
          <a:p>
            <a:pPr marL="573088" lvl="1" indent="-285750">
              <a:buFont typeface="Courier New" panose="02070309020205020404" pitchFamily="49" charset="0"/>
              <a:buChar char="o"/>
            </a:pPr>
            <a:r>
              <a:rPr lang="en-US" sz="1400" b="1" dirty="0" smtClean="0">
                <a:solidFill>
                  <a:schemeClr val="tx1"/>
                </a:solidFill>
              </a:rPr>
              <a:t>1</a:t>
            </a:r>
            <a:r>
              <a:rPr lang="en-US" sz="1400" dirty="0" smtClean="0">
                <a:solidFill>
                  <a:schemeClr val="tx1"/>
                </a:solidFill>
              </a:rPr>
              <a:t> mammal (Utah prairie dog)</a:t>
            </a:r>
          </a:p>
          <a:p>
            <a:pPr marL="573088" lvl="1" indent="-285750">
              <a:buFont typeface="Arial" pitchFamily="34" charset="0"/>
              <a:buChar char="•"/>
            </a:pPr>
            <a:endParaRPr lang="en-US" sz="1400" dirty="0">
              <a:solidFill>
                <a:schemeClr val="tx1"/>
              </a:solidFill>
            </a:endParaRPr>
          </a:p>
          <a:p>
            <a:pPr marL="115888" indent="-285750">
              <a:buFont typeface="Arial" pitchFamily="34" charset="0"/>
              <a:buChar char="•"/>
            </a:pPr>
            <a:r>
              <a:rPr lang="en-US" sz="1400" dirty="0" smtClean="0">
                <a:solidFill>
                  <a:schemeClr val="tx1"/>
                </a:solidFill>
              </a:rPr>
              <a:t>Likely to adversely affect - </a:t>
            </a:r>
            <a:r>
              <a:rPr lang="en-US" sz="1400" b="1" dirty="0" smtClean="0">
                <a:solidFill>
                  <a:schemeClr val="tx1"/>
                </a:solidFill>
              </a:rPr>
              <a:t>17</a:t>
            </a:r>
          </a:p>
          <a:p>
            <a:pPr marL="573088" lvl="1" indent="-285750">
              <a:buFont typeface="Courier New" panose="02070309020205020404" pitchFamily="49" charset="0"/>
              <a:buChar char="o"/>
            </a:pPr>
            <a:r>
              <a:rPr lang="en-US" sz="1400" b="1" dirty="0" smtClean="0">
                <a:solidFill>
                  <a:schemeClr val="tx1"/>
                </a:solidFill>
              </a:rPr>
              <a:t>7</a:t>
            </a:r>
            <a:r>
              <a:rPr lang="en-US" sz="1400" dirty="0" smtClean="0">
                <a:solidFill>
                  <a:schemeClr val="tx1"/>
                </a:solidFill>
              </a:rPr>
              <a:t> plant species</a:t>
            </a:r>
          </a:p>
          <a:p>
            <a:pPr marL="573088" lvl="1" indent="-285750">
              <a:buFont typeface="Courier New" panose="02070309020205020404" pitchFamily="49" charset="0"/>
              <a:buChar char="o"/>
            </a:pPr>
            <a:r>
              <a:rPr lang="en-US" sz="1400" b="1" dirty="0" smtClean="0">
                <a:solidFill>
                  <a:schemeClr val="tx1"/>
                </a:solidFill>
              </a:rPr>
              <a:t>1</a:t>
            </a:r>
            <a:r>
              <a:rPr lang="en-US" sz="1400" dirty="0" smtClean="0">
                <a:solidFill>
                  <a:schemeClr val="tx1"/>
                </a:solidFill>
              </a:rPr>
              <a:t> invertebrate species</a:t>
            </a:r>
          </a:p>
          <a:p>
            <a:pPr marL="573088" lvl="1" indent="-285750">
              <a:buFont typeface="Courier New" panose="02070309020205020404" pitchFamily="49" charset="0"/>
              <a:buChar char="o"/>
            </a:pPr>
            <a:r>
              <a:rPr lang="en-US" sz="1400" b="1" dirty="0" smtClean="0">
                <a:solidFill>
                  <a:schemeClr val="tx1"/>
                </a:solidFill>
              </a:rPr>
              <a:t>8 </a:t>
            </a:r>
            <a:r>
              <a:rPr lang="en-US" sz="1400" dirty="0" smtClean="0">
                <a:solidFill>
                  <a:schemeClr val="tx1"/>
                </a:solidFill>
              </a:rPr>
              <a:t>fish species</a:t>
            </a:r>
          </a:p>
          <a:p>
            <a:pPr marL="573088" lvl="1" indent="-285750">
              <a:buFont typeface="Courier New" panose="02070309020205020404" pitchFamily="49" charset="0"/>
              <a:buChar char="o"/>
            </a:pPr>
            <a:r>
              <a:rPr lang="en-US" sz="1400" b="1" dirty="0" smtClean="0">
                <a:solidFill>
                  <a:schemeClr val="tx1"/>
                </a:solidFill>
              </a:rPr>
              <a:t>1 </a:t>
            </a:r>
            <a:r>
              <a:rPr lang="en-US" sz="1400" dirty="0" smtClean="0">
                <a:solidFill>
                  <a:schemeClr val="tx1"/>
                </a:solidFill>
              </a:rPr>
              <a:t>reptile (desert tortoise)</a:t>
            </a:r>
            <a:endParaRPr lang="en-US" sz="1400" dirty="0" smtClean="0">
              <a:solidFill>
                <a:schemeClr val="tx1"/>
              </a:solidFill>
            </a:endParaRPr>
          </a:p>
        </p:txBody>
      </p:sp>
      <p:sp>
        <p:nvSpPr>
          <p:cNvPr id="7" name="Rectangle 6"/>
          <p:cNvSpPr/>
          <p:nvPr/>
        </p:nvSpPr>
        <p:spPr>
          <a:xfrm>
            <a:off x="4876800" y="1587500"/>
            <a:ext cx="3048000" cy="617836"/>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a:solidFill>
                  <a:schemeClr val="bg1"/>
                </a:solidFill>
                <a:effectLst>
                  <a:outerShdw blurRad="38100" dist="38100" dir="2700000" algn="tl">
                    <a:srgbClr val="000000">
                      <a:alpha val="43137"/>
                    </a:srgbClr>
                  </a:outerShdw>
                </a:effectLst>
                <a:cs typeface="Arial" pitchFamily="34" charset="0"/>
              </a:rPr>
              <a:t>A</a:t>
            </a:r>
            <a:r>
              <a:rPr lang="en-US" sz="2500" b="1" dirty="0" smtClean="0">
                <a:solidFill>
                  <a:schemeClr val="bg1"/>
                </a:solidFill>
                <a:effectLst>
                  <a:outerShdw blurRad="38100" dist="38100" dir="2700000" algn="tl">
                    <a:srgbClr val="000000">
                      <a:alpha val="43137"/>
                    </a:srgbClr>
                  </a:outerShdw>
                </a:effectLst>
                <a:cs typeface="Arial" pitchFamily="34" charset="0"/>
              </a:rPr>
              <a:t>ffected species</a:t>
            </a:r>
            <a:endParaRPr lang="en-US" sz="2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8977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a:t>
            </a:r>
            <a:r>
              <a:rPr lang="en-US" dirty="0" smtClean="0"/>
              <a:t>Alternatives Analysis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85359180"/>
              </p:ext>
            </p:extLst>
          </p:nvPr>
        </p:nvGraphicFramePr>
        <p:xfrm>
          <a:off x="1295400" y="1333500"/>
          <a:ext cx="6553200" cy="3505200"/>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tblGrid>
              <a:tr h="4736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effectLst>
                            <a:outerShdw blurRad="38100" dist="38100" dir="2700000" algn="tl">
                              <a:srgbClr val="000000">
                                <a:alpha val="43137"/>
                              </a:srgbClr>
                            </a:outerShdw>
                          </a:effectLst>
                        </a:rPr>
                        <a:t>Text</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No Action Alternative</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Solar Energy Program</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Solar Energy Zones</a:t>
                      </a:r>
                      <a:endParaRPr lang="en-US" sz="1700" dirty="0">
                        <a:effectLst>
                          <a:outerShdw blurRad="38100" dist="38100" dir="2700000" algn="tl">
                            <a:srgbClr val="000000">
                              <a:alpha val="43137"/>
                            </a:srgbClr>
                          </a:outerShdw>
                        </a:effectLst>
                      </a:endParaRPr>
                    </a:p>
                  </a:txBody>
                  <a:tcPr marT="38100" marB="38100" anchor="ctr"/>
                </a:tc>
                <a:extLst>
                  <a:ext uri="{0D108BD9-81ED-4DB2-BD59-A6C34878D82A}">
                    <a16:rowId xmlns:a16="http://schemas.microsoft.com/office/drawing/2014/main" val="10000"/>
                  </a:ext>
                </a:extLst>
              </a:tr>
              <a:tr h="320040">
                <a:tc>
                  <a:txBody>
                    <a:bodyPr/>
                    <a:lstStyle/>
                    <a:p>
                      <a:pPr algn="ctr"/>
                      <a:r>
                        <a:rPr lang="en-US" sz="1600" dirty="0" smtClean="0"/>
                        <a:t>ESA Endangered</a:t>
                      </a:r>
                      <a:endParaRPr lang="en-US" sz="1600" dirty="0"/>
                    </a:p>
                  </a:txBody>
                  <a:tcPr marT="38100" marB="38100" anchor="ctr"/>
                </a:tc>
                <a:tc>
                  <a:txBody>
                    <a:bodyPr/>
                    <a:lstStyle/>
                    <a:p>
                      <a:pPr algn="ctr"/>
                      <a:r>
                        <a:rPr lang="en-US" sz="1600" dirty="0" smtClean="0"/>
                        <a:t>118</a:t>
                      </a:r>
                      <a:endParaRPr lang="en-US" sz="1600" dirty="0"/>
                    </a:p>
                  </a:txBody>
                  <a:tcPr marT="38100" marB="38100" anchor="ctr"/>
                </a:tc>
                <a:tc>
                  <a:txBody>
                    <a:bodyPr/>
                    <a:lstStyle/>
                    <a:p>
                      <a:pPr algn="ctr"/>
                      <a:r>
                        <a:rPr lang="en-US" sz="1600" dirty="0" smtClean="0"/>
                        <a:t>70</a:t>
                      </a:r>
                      <a:endParaRPr lang="en-US" sz="1600" dirty="0"/>
                    </a:p>
                  </a:txBody>
                  <a:tcPr marT="38100" marB="38100" anchor="ctr"/>
                </a:tc>
                <a:tc>
                  <a:txBody>
                    <a:bodyPr/>
                    <a:lstStyle/>
                    <a:p>
                      <a:pPr algn="ctr"/>
                      <a:r>
                        <a:rPr lang="en-US" sz="1600" dirty="0" smtClean="0"/>
                        <a:t>12</a:t>
                      </a:r>
                      <a:endParaRPr lang="en-US" sz="1600" dirty="0"/>
                    </a:p>
                  </a:txBody>
                  <a:tcPr marT="38100" marB="38100" anchor="ctr"/>
                </a:tc>
                <a:extLst>
                  <a:ext uri="{0D108BD9-81ED-4DB2-BD59-A6C34878D82A}">
                    <a16:rowId xmlns:a16="http://schemas.microsoft.com/office/drawing/2014/main" val="10001"/>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ESA Threatened</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58</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dirty="0" smtClean="0"/>
                        <a:t>35</a:t>
                      </a:r>
                      <a:endParaRPr lang="en-US" sz="1600" dirty="0"/>
                    </a:p>
                  </a:txBody>
                  <a:tcPr marT="38100" marB="38100" anchor="ctr"/>
                </a:tc>
                <a:tc>
                  <a:txBody>
                    <a:bodyPr/>
                    <a:lstStyle/>
                    <a:p>
                      <a:pPr algn="ctr"/>
                      <a:r>
                        <a:rPr lang="en-US" sz="1600" dirty="0" smtClean="0"/>
                        <a:t>8</a:t>
                      </a:r>
                      <a:endParaRPr lang="en-US" sz="1600" dirty="0"/>
                    </a:p>
                  </a:txBody>
                  <a:tcPr marT="38100" marB="38100" anchor="ctr"/>
                </a:tc>
                <a:extLst>
                  <a:ext uri="{0D108BD9-81ED-4DB2-BD59-A6C34878D82A}">
                    <a16:rowId xmlns:a16="http://schemas.microsoft.com/office/drawing/2014/main" val="10002"/>
                  </a:ext>
                </a:extLst>
              </a:tr>
              <a:tr h="289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ESA Proposed</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dirty="0" smtClean="0"/>
                        <a:t>3</a:t>
                      </a:r>
                      <a:endParaRPr lang="en-US" sz="1600" dirty="0"/>
                    </a:p>
                  </a:txBody>
                  <a:tcPr marT="38100" marB="38100" anchor="ctr"/>
                </a:tc>
                <a:tc>
                  <a:txBody>
                    <a:bodyPr/>
                    <a:lstStyle/>
                    <a:p>
                      <a:pPr algn="ctr"/>
                      <a:r>
                        <a:rPr lang="en-US" sz="1600" dirty="0" smtClean="0"/>
                        <a:t>2</a:t>
                      </a:r>
                      <a:endParaRPr lang="en-US" sz="1600" dirty="0"/>
                    </a:p>
                  </a:txBody>
                  <a:tcPr marT="38100" marB="38100" anchor="ctr"/>
                </a:tc>
                <a:tc>
                  <a:txBody>
                    <a:bodyPr/>
                    <a:lstStyle/>
                    <a:p>
                      <a:pPr algn="ctr"/>
                      <a:r>
                        <a:rPr lang="en-US" sz="1600" dirty="0" smtClean="0"/>
                        <a:t>0</a:t>
                      </a:r>
                      <a:endParaRPr lang="en-US" sz="1600" dirty="0"/>
                    </a:p>
                  </a:txBody>
                  <a:tcPr marT="38100" marB="38100" anchor="ctr"/>
                </a:tc>
                <a:extLst>
                  <a:ext uri="{0D108BD9-81ED-4DB2-BD59-A6C34878D82A}">
                    <a16:rowId xmlns:a16="http://schemas.microsoft.com/office/drawing/2014/main" val="10003"/>
                  </a:ext>
                </a:extLst>
              </a:tr>
              <a:tr h="350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ESA Candidate</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dirty="0" smtClean="0"/>
                        <a:t>29</a:t>
                      </a:r>
                      <a:endParaRPr lang="en-US" sz="1600" dirty="0"/>
                    </a:p>
                  </a:txBody>
                  <a:tcPr marT="38100" marB="38100" anchor="ctr"/>
                </a:tc>
                <a:tc>
                  <a:txBody>
                    <a:bodyPr/>
                    <a:lstStyle/>
                    <a:p>
                      <a:pPr algn="ctr"/>
                      <a:r>
                        <a:rPr lang="en-US" sz="1600" dirty="0" smtClean="0"/>
                        <a:t>20</a:t>
                      </a:r>
                      <a:endParaRPr lang="en-US" sz="1600" dirty="0"/>
                    </a:p>
                  </a:txBody>
                  <a:tcPr marT="38100" marB="38100" anchor="ctr"/>
                </a:tc>
                <a:tc>
                  <a:txBody>
                    <a:bodyPr/>
                    <a:lstStyle/>
                    <a:p>
                      <a:pPr algn="ctr"/>
                      <a:r>
                        <a:rPr lang="en-US" sz="1600" dirty="0" smtClean="0"/>
                        <a:t>7</a:t>
                      </a:r>
                      <a:endParaRPr lang="en-US" sz="1600" dirty="0"/>
                    </a:p>
                  </a:txBody>
                  <a:tcPr marT="38100" marB="38100" anchor="ctr"/>
                </a:tc>
                <a:extLst>
                  <a:ext uri="{0D108BD9-81ED-4DB2-BD59-A6C34878D82A}">
                    <a16:rowId xmlns:a16="http://schemas.microsoft.com/office/drawing/2014/main" val="10004"/>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ESA In Review</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dirty="0" smtClean="0"/>
                        <a:t>35</a:t>
                      </a:r>
                      <a:endParaRPr lang="en-US" sz="1600" dirty="0"/>
                    </a:p>
                  </a:txBody>
                  <a:tcPr marT="38100" marB="38100" anchor="ctr"/>
                </a:tc>
                <a:tc>
                  <a:txBody>
                    <a:bodyPr/>
                    <a:lstStyle/>
                    <a:p>
                      <a:pPr algn="ctr"/>
                      <a:r>
                        <a:rPr lang="en-US" sz="1600" dirty="0" smtClean="0"/>
                        <a:t>32</a:t>
                      </a:r>
                      <a:endParaRPr lang="en-US" sz="1600" dirty="0"/>
                    </a:p>
                  </a:txBody>
                  <a:tcPr marT="38100" marB="38100" anchor="ctr"/>
                </a:tc>
                <a:tc>
                  <a:txBody>
                    <a:bodyPr/>
                    <a:lstStyle/>
                    <a:p>
                      <a:pPr algn="ctr"/>
                      <a:r>
                        <a:rPr lang="en-US" sz="1600" dirty="0" smtClean="0"/>
                        <a:t>26</a:t>
                      </a:r>
                      <a:endParaRPr lang="en-US" sz="1600" dirty="0"/>
                    </a:p>
                  </a:txBody>
                  <a:tcPr marT="38100" marB="38100" anchor="ctr"/>
                </a:tc>
                <a:extLst>
                  <a:ext uri="{0D108BD9-81ED-4DB2-BD59-A6C34878D82A}">
                    <a16:rowId xmlns:a16="http://schemas.microsoft.com/office/drawing/2014/main" val="10005"/>
                  </a:ext>
                </a:extLst>
              </a:tr>
              <a:tr h="289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BLM Sensitive</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dirty="0" smtClean="0"/>
                        <a:t>654</a:t>
                      </a:r>
                      <a:endParaRPr lang="en-US" sz="1600" dirty="0"/>
                    </a:p>
                  </a:txBody>
                  <a:tcPr marT="38100" marB="38100" anchor="ctr"/>
                </a:tc>
                <a:tc>
                  <a:txBody>
                    <a:bodyPr/>
                    <a:lstStyle/>
                    <a:p>
                      <a:pPr algn="ctr"/>
                      <a:r>
                        <a:rPr lang="en-US" sz="1600" dirty="0" smtClean="0"/>
                        <a:t>420</a:t>
                      </a:r>
                      <a:endParaRPr lang="en-US" sz="1600" dirty="0"/>
                    </a:p>
                  </a:txBody>
                  <a:tcPr marT="38100" marB="38100" anchor="ctr"/>
                </a:tc>
                <a:tc>
                  <a:txBody>
                    <a:bodyPr/>
                    <a:lstStyle/>
                    <a:p>
                      <a:pPr algn="ctr"/>
                      <a:r>
                        <a:rPr lang="en-US" sz="1600" dirty="0" smtClean="0"/>
                        <a:t>146</a:t>
                      </a:r>
                      <a:endParaRPr lang="en-US" sz="1600" dirty="0"/>
                    </a:p>
                  </a:txBody>
                  <a:tcPr marT="38100" marB="38100" anchor="ctr"/>
                </a:tc>
                <a:extLst>
                  <a:ext uri="{0D108BD9-81ED-4DB2-BD59-A6C34878D82A}">
                    <a16:rowId xmlns:a16="http://schemas.microsoft.com/office/drawing/2014/main" val="10006"/>
                  </a:ext>
                </a:extLst>
              </a:tr>
              <a:tr h="15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State Listed</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dirty="0" smtClean="0"/>
                        <a:t>420</a:t>
                      </a:r>
                      <a:endParaRPr lang="en-US" sz="1600" b="1" dirty="0"/>
                    </a:p>
                  </a:txBody>
                  <a:tcPr marT="38100" marB="38100" anchor="ctr"/>
                </a:tc>
                <a:tc>
                  <a:txBody>
                    <a:bodyPr/>
                    <a:lstStyle/>
                    <a:p>
                      <a:pPr algn="ctr"/>
                      <a:r>
                        <a:rPr lang="en-US" sz="1600" dirty="0" smtClean="0"/>
                        <a:t>311</a:t>
                      </a:r>
                      <a:endParaRPr lang="en-US" sz="1600" b="1" dirty="0"/>
                    </a:p>
                  </a:txBody>
                  <a:tcPr marT="38100" marB="38100" anchor="ctr"/>
                </a:tc>
                <a:tc>
                  <a:txBody>
                    <a:bodyPr/>
                    <a:lstStyle/>
                    <a:p>
                      <a:pPr algn="ctr"/>
                      <a:r>
                        <a:rPr lang="en-US" sz="1600" dirty="0" smtClean="0"/>
                        <a:t>75</a:t>
                      </a:r>
                      <a:endParaRPr lang="en-US" sz="1600" b="1" dirty="0"/>
                    </a:p>
                  </a:txBody>
                  <a:tcPr marT="38100" marB="38100" anchor="ctr"/>
                </a:tc>
                <a:extLst>
                  <a:ext uri="{0D108BD9-81ED-4DB2-BD59-A6C34878D82A}">
                    <a16:rowId xmlns:a16="http://schemas.microsoft.com/office/drawing/2014/main" val="10007"/>
                  </a:ext>
                </a:extLst>
              </a:tr>
              <a:tr h="162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Rare</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b="0" dirty="0" smtClean="0"/>
                        <a:t>1085</a:t>
                      </a:r>
                      <a:endParaRPr lang="en-US" sz="1600" b="0" dirty="0"/>
                    </a:p>
                  </a:txBody>
                  <a:tcPr marT="38100" marB="38100" anchor="ctr"/>
                </a:tc>
                <a:tc>
                  <a:txBody>
                    <a:bodyPr/>
                    <a:lstStyle/>
                    <a:p>
                      <a:pPr algn="ctr"/>
                      <a:r>
                        <a:rPr lang="en-US" sz="1600" b="0" dirty="0" smtClean="0"/>
                        <a:t>723</a:t>
                      </a:r>
                      <a:endParaRPr lang="en-US" sz="1600" b="0" dirty="0"/>
                    </a:p>
                  </a:txBody>
                  <a:tcPr marT="38100" marB="38100" anchor="ctr"/>
                </a:tc>
                <a:tc>
                  <a:txBody>
                    <a:bodyPr/>
                    <a:lstStyle/>
                    <a:p>
                      <a:pPr algn="ctr"/>
                      <a:r>
                        <a:rPr lang="en-US" sz="1600" b="0" dirty="0" smtClean="0"/>
                        <a:t>344</a:t>
                      </a:r>
                      <a:endParaRPr lang="en-US" sz="1600" b="0" dirty="0"/>
                    </a:p>
                  </a:txBody>
                  <a:tcPr marT="38100" marB="38100" anchor="ctr"/>
                </a:tc>
                <a:extLst>
                  <a:ext uri="{0D108BD9-81ED-4DB2-BD59-A6C34878D82A}">
                    <a16:rowId xmlns:a16="http://schemas.microsoft.com/office/drawing/2014/main" val="4292933229"/>
                  </a:ext>
                </a:extLst>
              </a:tr>
              <a:tr h="15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TOTAL</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b="1" dirty="0" smtClean="0"/>
                        <a:t>1153</a:t>
                      </a:r>
                      <a:endParaRPr lang="en-US" sz="1600" b="1" dirty="0"/>
                    </a:p>
                  </a:txBody>
                  <a:tcPr marT="38100" marB="38100" anchor="ctr"/>
                </a:tc>
                <a:tc>
                  <a:txBody>
                    <a:bodyPr/>
                    <a:lstStyle/>
                    <a:p>
                      <a:pPr algn="ctr"/>
                      <a:r>
                        <a:rPr lang="en-US" sz="1600" b="1" dirty="0" smtClean="0"/>
                        <a:t>777</a:t>
                      </a:r>
                      <a:endParaRPr lang="en-US" sz="1600" b="1" dirty="0"/>
                    </a:p>
                  </a:txBody>
                  <a:tcPr marT="38100" marB="38100" anchor="ctr"/>
                </a:tc>
                <a:tc>
                  <a:txBody>
                    <a:bodyPr/>
                    <a:lstStyle/>
                    <a:p>
                      <a:pPr algn="ctr"/>
                      <a:r>
                        <a:rPr lang="en-US" sz="1600" b="1" dirty="0" smtClean="0"/>
                        <a:t>358</a:t>
                      </a:r>
                      <a:endParaRPr lang="en-US" sz="1600" b="1" dirty="0"/>
                    </a:p>
                  </a:txBody>
                  <a:tcPr marT="38100" marB="38100" anchor="ctr"/>
                </a:tc>
                <a:extLst>
                  <a:ext uri="{0D108BD9-81ED-4DB2-BD59-A6C34878D82A}">
                    <a16:rowId xmlns:a16="http://schemas.microsoft.com/office/drawing/2014/main" val="92996546"/>
                  </a:ext>
                </a:extLst>
              </a:tr>
            </a:tbl>
          </a:graphicData>
        </a:graphic>
      </p:graphicFrame>
      <p:sp>
        <p:nvSpPr>
          <p:cNvPr id="5" name="TextBox 4"/>
          <p:cNvSpPr txBox="1"/>
          <p:nvPr/>
        </p:nvSpPr>
        <p:spPr>
          <a:xfrm>
            <a:off x="1295400" y="5062835"/>
            <a:ext cx="6553200" cy="461665"/>
          </a:xfrm>
          <a:prstGeom prst="rect">
            <a:avLst/>
          </a:prstGeom>
          <a:noFill/>
        </p:spPr>
        <p:txBody>
          <a:bodyPr wrap="square" rtlCol="0">
            <a:spAutoFit/>
          </a:bodyPr>
          <a:lstStyle/>
          <a:p>
            <a:r>
              <a:rPr lang="en-US" sz="1200" dirty="0"/>
              <a:t>Note: The total number of species within each alternative area does not equal the sum across status categories because many species have more than one status listing</a:t>
            </a:r>
          </a:p>
        </p:txBody>
      </p:sp>
    </p:spTree>
    <p:extLst>
      <p:ext uri="{BB962C8B-B14F-4D97-AF65-F5344CB8AC3E}">
        <p14:creationId xmlns:p14="http://schemas.microsoft.com/office/powerpoint/2010/main" val="2131023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Programmatic EIS</a:t>
            </a:r>
            <a:endParaRPr lang="en-US" dirty="0"/>
          </a:p>
        </p:txBody>
      </p:sp>
      <p:sp>
        <p:nvSpPr>
          <p:cNvPr id="3" name="Content Placeholder 2"/>
          <p:cNvSpPr>
            <a:spLocks noGrp="1"/>
          </p:cNvSpPr>
          <p:nvPr>
            <p:ph idx="1"/>
          </p:nvPr>
        </p:nvSpPr>
        <p:spPr>
          <a:xfrm>
            <a:off x="457200" y="1333500"/>
            <a:ext cx="4114800" cy="4191000"/>
          </a:xfrm>
        </p:spPr>
        <p:txBody>
          <a:bodyPr>
            <a:normAutofit fontScale="62500" lnSpcReduction="20000"/>
          </a:bodyPr>
          <a:lstStyle/>
          <a:p>
            <a:r>
              <a:rPr lang="en-US" dirty="0" smtClean="0"/>
              <a:t>Lead agencies</a:t>
            </a:r>
          </a:p>
          <a:p>
            <a:pPr lvl="1"/>
            <a:r>
              <a:rPr lang="en-US" dirty="0" smtClean="0"/>
              <a:t>Bureau of Land Management</a:t>
            </a:r>
          </a:p>
          <a:p>
            <a:pPr lvl="1"/>
            <a:r>
              <a:rPr lang="en-US" dirty="0" smtClean="0"/>
              <a:t>Department of Energy</a:t>
            </a:r>
            <a:endParaRPr lang="en-US" dirty="0"/>
          </a:p>
          <a:p>
            <a:endParaRPr lang="en-US" dirty="0"/>
          </a:p>
          <a:p>
            <a:r>
              <a:rPr lang="en-US" dirty="0" smtClean="0"/>
              <a:t>States </a:t>
            </a:r>
          </a:p>
          <a:p>
            <a:pPr lvl="1"/>
            <a:r>
              <a:rPr lang="en-US" dirty="0" smtClean="0"/>
              <a:t>Arizona </a:t>
            </a:r>
          </a:p>
          <a:p>
            <a:pPr lvl="1"/>
            <a:r>
              <a:rPr lang="en-US" dirty="0"/>
              <a:t>California</a:t>
            </a:r>
          </a:p>
          <a:p>
            <a:pPr lvl="1"/>
            <a:r>
              <a:rPr lang="en-US" dirty="0" smtClean="0"/>
              <a:t>Colorado</a:t>
            </a:r>
          </a:p>
          <a:p>
            <a:pPr lvl="1"/>
            <a:r>
              <a:rPr lang="en-US" dirty="0" smtClean="0"/>
              <a:t>Nevada</a:t>
            </a:r>
          </a:p>
          <a:p>
            <a:pPr lvl="1"/>
            <a:r>
              <a:rPr lang="en-US" dirty="0" smtClean="0"/>
              <a:t>New Mexico</a:t>
            </a:r>
          </a:p>
          <a:p>
            <a:pPr lvl="1"/>
            <a:r>
              <a:rPr lang="en-US" dirty="0" smtClean="0"/>
              <a:t>Utah</a:t>
            </a:r>
          </a:p>
          <a:p>
            <a:pPr lvl="1"/>
            <a:endParaRPr lang="en-US" dirty="0"/>
          </a:p>
          <a:p>
            <a:r>
              <a:rPr lang="en-US" dirty="0" smtClean="0"/>
              <a:t>BLM administers 120 million acres in these six states</a:t>
            </a:r>
          </a:p>
          <a:p>
            <a:pPr marL="457200" lvl="1" indent="0">
              <a:buNone/>
            </a:pPr>
            <a:endParaRPr lang="en-US" dirty="0" smtClean="0"/>
          </a:p>
          <a:p>
            <a:pPr lvl="1"/>
            <a:endParaRPr lang="en-US" dirty="0"/>
          </a:p>
          <a:p>
            <a:endParaRPr lang="en-US" dirty="0"/>
          </a:p>
          <a:p>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4667"/>
          <a:stretch/>
        </p:blipFill>
        <p:spPr>
          <a:xfrm>
            <a:off x="3657600" y="1856054"/>
            <a:ext cx="5486400" cy="3308422"/>
          </a:xfrm>
          <a:prstGeom prst="rect">
            <a:avLst/>
          </a:prstGeom>
        </p:spPr>
      </p:pic>
    </p:spTree>
    <p:extLst>
      <p:ext uri="{BB962C8B-B14F-4D97-AF65-F5344CB8AC3E}">
        <p14:creationId xmlns:p14="http://schemas.microsoft.com/office/powerpoint/2010/main" val="2824510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Environment: Climate</a:t>
            </a:r>
            <a:endParaRPr lang="en-US" dirty="0"/>
          </a:p>
        </p:txBody>
      </p:sp>
      <p:sp>
        <p:nvSpPr>
          <p:cNvPr id="4" name="Rectangle 3"/>
          <p:cNvSpPr/>
          <p:nvPr/>
        </p:nvSpPr>
        <p:spPr>
          <a:xfrm>
            <a:off x="1190171" y="2205336"/>
            <a:ext cx="3048000" cy="30480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solidFill>
                  <a:schemeClr val="tx1"/>
                </a:solidFill>
              </a:rPr>
              <a:t>Temperature</a:t>
            </a:r>
          </a:p>
          <a:p>
            <a:pPr marL="625475" lvl="1" indent="-285750">
              <a:buFont typeface="Courier New" panose="02070309020205020404" pitchFamily="49" charset="0"/>
              <a:buChar char="o"/>
            </a:pPr>
            <a:r>
              <a:rPr lang="en-US" sz="1400" dirty="0" smtClean="0">
                <a:solidFill>
                  <a:schemeClr val="tx1"/>
                </a:solidFill>
              </a:rPr>
              <a:t>Average: mid-40s to mid-70s F</a:t>
            </a:r>
          </a:p>
          <a:p>
            <a:pPr marL="625475" lvl="1" indent="-285750">
              <a:buFont typeface="Courier New" panose="02070309020205020404" pitchFamily="49" charset="0"/>
              <a:buChar char="o"/>
            </a:pPr>
            <a:r>
              <a:rPr lang="en-US" sz="1400" dirty="0">
                <a:solidFill>
                  <a:schemeClr val="tx1"/>
                </a:solidFill>
              </a:rPr>
              <a:t>Range: </a:t>
            </a:r>
            <a:r>
              <a:rPr lang="en-US" sz="1400" dirty="0" smtClean="0">
                <a:solidFill>
                  <a:schemeClr val="tx1"/>
                </a:solidFill>
              </a:rPr>
              <a:t>10.8° </a:t>
            </a:r>
            <a:r>
              <a:rPr lang="en-US" sz="1400" dirty="0">
                <a:solidFill>
                  <a:schemeClr val="tx1"/>
                </a:solidFill>
              </a:rPr>
              <a:t>F in Elko, Nev., </a:t>
            </a:r>
            <a:r>
              <a:rPr lang="en-US" sz="1400" dirty="0" smtClean="0">
                <a:solidFill>
                  <a:schemeClr val="tx1"/>
                </a:solidFill>
              </a:rPr>
              <a:t/>
            </a:r>
            <a:br>
              <a:rPr lang="en-US" sz="1400" dirty="0" smtClean="0">
                <a:solidFill>
                  <a:schemeClr val="tx1"/>
                </a:solidFill>
              </a:rPr>
            </a:br>
            <a:r>
              <a:rPr lang="en-US" sz="1400" dirty="0" smtClean="0">
                <a:solidFill>
                  <a:schemeClr val="tx1"/>
                </a:solidFill>
              </a:rPr>
              <a:t>to 105.6° </a:t>
            </a:r>
            <a:r>
              <a:rPr lang="en-US" sz="1400" dirty="0">
                <a:solidFill>
                  <a:schemeClr val="tx1"/>
                </a:solidFill>
              </a:rPr>
              <a:t>F in Phoenix</a:t>
            </a:r>
            <a:endParaRPr lang="en-US" sz="1400" dirty="0" smtClean="0">
              <a:solidFill>
                <a:schemeClr val="tx1"/>
              </a:solidFill>
            </a:endParaRPr>
          </a:p>
          <a:p>
            <a:endParaRPr lang="en-US" sz="1400" dirty="0">
              <a:solidFill>
                <a:schemeClr val="tx1"/>
              </a:solidFill>
            </a:endParaRPr>
          </a:p>
          <a:p>
            <a:pPr marL="285750" indent="-285750">
              <a:buFont typeface="Arial" pitchFamily="34" charset="0"/>
              <a:buChar char="•"/>
            </a:pPr>
            <a:r>
              <a:rPr lang="en-US" sz="1400" dirty="0" smtClean="0">
                <a:solidFill>
                  <a:schemeClr val="tx1"/>
                </a:solidFill>
              </a:rPr>
              <a:t>Precipitation</a:t>
            </a:r>
          </a:p>
          <a:p>
            <a:pPr marL="627063" lvl="1" indent="-285750">
              <a:buFont typeface="Courier New" panose="02070309020205020404" pitchFamily="49" charset="0"/>
              <a:buChar char="o"/>
            </a:pPr>
            <a:r>
              <a:rPr lang="en-US" sz="1400" dirty="0" smtClean="0">
                <a:solidFill>
                  <a:schemeClr val="tx1"/>
                </a:solidFill>
              </a:rPr>
              <a:t>Rain: 4 inches in Las Vegas</a:t>
            </a:r>
            <a:br>
              <a:rPr lang="en-US" sz="1400" dirty="0" smtClean="0">
                <a:solidFill>
                  <a:schemeClr val="tx1"/>
                </a:solidFill>
              </a:rPr>
            </a:br>
            <a:r>
              <a:rPr lang="en-US" sz="1400" dirty="0" smtClean="0">
                <a:solidFill>
                  <a:schemeClr val="tx1"/>
                </a:solidFill>
              </a:rPr>
              <a:t>to 3 feet in Redding, Calif.</a:t>
            </a:r>
          </a:p>
          <a:p>
            <a:pPr marL="627063" lvl="1" indent="-285750">
              <a:buFont typeface="Courier New" panose="02070309020205020404" pitchFamily="49" charset="0"/>
              <a:buChar char="o"/>
            </a:pPr>
            <a:r>
              <a:rPr lang="en-US" sz="1400" dirty="0" smtClean="0">
                <a:solidFill>
                  <a:schemeClr val="tx1"/>
                </a:solidFill>
              </a:rPr>
              <a:t>Snow</a:t>
            </a:r>
            <a:r>
              <a:rPr lang="en-US" sz="1400" dirty="0">
                <a:solidFill>
                  <a:schemeClr val="tx1"/>
                </a:solidFill>
              </a:rPr>
              <a:t>: 0 in Los Angeles </a:t>
            </a:r>
            <a:r>
              <a:rPr lang="en-US" sz="1400" dirty="0" smtClean="0">
                <a:solidFill>
                  <a:schemeClr val="tx1"/>
                </a:solidFill>
              </a:rPr>
              <a:t/>
            </a:r>
            <a:br>
              <a:rPr lang="en-US" sz="1400" dirty="0" smtClean="0">
                <a:solidFill>
                  <a:schemeClr val="tx1"/>
                </a:solidFill>
              </a:rPr>
            </a:br>
            <a:r>
              <a:rPr lang="en-US" sz="1400" dirty="0" smtClean="0">
                <a:solidFill>
                  <a:schemeClr val="tx1"/>
                </a:solidFill>
              </a:rPr>
              <a:t>to </a:t>
            </a:r>
            <a:r>
              <a:rPr lang="en-US" sz="1400" dirty="0">
                <a:solidFill>
                  <a:schemeClr val="tx1"/>
                </a:solidFill>
              </a:rPr>
              <a:t>5 feet in Denver</a:t>
            </a:r>
          </a:p>
        </p:txBody>
      </p:sp>
      <p:sp>
        <p:nvSpPr>
          <p:cNvPr id="5" name="Rectangle 4"/>
          <p:cNvSpPr/>
          <p:nvPr/>
        </p:nvSpPr>
        <p:spPr>
          <a:xfrm>
            <a:off x="1190171" y="1587500"/>
            <a:ext cx="3048000" cy="617836"/>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smtClean="0">
                <a:solidFill>
                  <a:schemeClr val="bg1"/>
                </a:solidFill>
                <a:effectLst>
                  <a:outerShdw blurRad="38100" dist="38100" dir="2700000" algn="tl">
                    <a:srgbClr val="000000">
                      <a:alpha val="43137"/>
                    </a:srgbClr>
                  </a:outerShdw>
                </a:effectLst>
                <a:cs typeface="Arial" pitchFamily="34" charset="0"/>
              </a:rPr>
              <a:t>Weather</a:t>
            </a:r>
            <a:endParaRPr lang="en-US" sz="25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4876800" y="2205336"/>
            <a:ext cx="3048000" cy="30480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endParaRPr lang="en-US" sz="1400" dirty="0">
              <a:solidFill>
                <a:schemeClr val="tx1"/>
              </a:solidFill>
            </a:endParaRPr>
          </a:p>
          <a:p>
            <a:pPr marL="285750" indent="-285750">
              <a:spcAft>
                <a:spcPts val="1200"/>
              </a:spcAft>
              <a:buFont typeface="Arial" pitchFamily="34" charset="0"/>
              <a:buChar char="•"/>
            </a:pPr>
            <a:r>
              <a:rPr lang="en-US" sz="1400" dirty="0">
                <a:solidFill>
                  <a:schemeClr val="tx1"/>
                </a:solidFill>
              </a:rPr>
              <a:t>California is largest emitter of </a:t>
            </a:r>
            <a:r>
              <a:rPr lang="en-US" sz="1400" dirty="0" smtClean="0">
                <a:solidFill>
                  <a:schemeClr val="tx1"/>
                </a:solidFill>
              </a:rPr>
              <a:t>CO</a:t>
            </a:r>
            <a:r>
              <a:rPr lang="en-US" sz="1400" baseline="-25000" dirty="0" smtClean="0">
                <a:solidFill>
                  <a:schemeClr val="tx1"/>
                </a:solidFill>
              </a:rPr>
              <a:t>2</a:t>
            </a:r>
            <a:br>
              <a:rPr lang="en-US" sz="1400" baseline="-25000" dirty="0" smtClean="0">
                <a:solidFill>
                  <a:schemeClr val="tx1"/>
                </a:solidFill>
              </a:rPr>
            </a:br>
            <a:r>
              <a:rPr lang="en-US" sz="1400" dirty="0" smtClean="0">
                <a:solidFill>
                  <a:schemeClr val="tx1"/>
                </a:solidFill>
              </a:rPr>
              <a:t> </a:t>
            </a:r>
            <a:r>
              <a:rPr lang="en-US" sz="1400" dirty="0">
                <a:solidFill>
                  <a:schemeClr val="tx1"/>
                </a:solidFill>
              </a:rPr>
              <a:t>– 52% of six-state </a:t>
            </a:r>
            <a:r>
              <a:rPr lang="en-US" sz="1400" dirty="0" smtClean="0">
                <a:solidFill>
                  <a:schemeClr val="tx1"/>
                </a:solidFill>
              </a:rPr>
              <a:t>total</a:t>
            </a:r>
          </a:p>
          <a:p>
            <a:pPr marL="285750" indent="-285750">
              <a:spcAft>
                <a:spcPts val="1200"/>
              </a:spcAft>
              <a:buFont typeface="Arial" pitchFamily="34" charset="0"/>
              <a:buChar char="•"/>
            </a:pPr>
            <a:r>
              <a:rPr lang="en-US" sz="1400" dirty="0">
                <a:solidFill>
                  <a:schemeClr val="tx1"/>
                </a:solidFill>
              </a:rPr>
              <a:t>Six-state emissions are 12.7% </a:t>
            </a:r>
            <a:r>
              <a:rPr lang="en-US" sz="1400" dirty="0" smtClean="0">
                <a:solidFill>
                  <a:schemeClr val="tx1"/>
                </a:solidFill>
              </a:rPr>
              <a:t/>
            </a:r>
            <a:br>
              <a:rPr lang="en-US" sz="1400" dirty="0" smtClean="0">
                <a:solidFill>
                  <a:schemeClr val="tx1"/>
                </a:solidFill>
              </a:rPr>
            </a:br>
            <a:r>
              <a:rPr lang="en-US" sz="1400" dirty="0" smtClean="0">
                <a:solidFill>
                  <a:schemeClr val="tx1"/>
                </a:solidFill>
              </a:rPr>
              <a:t>of </a:t>
            </a:r>
            <a:r>
              <a:rPr lang="en-US" sz="1400" dirty="0">
                <a:solidFill>
                  <a:schemeClr val="tx1"/>
                </a:solidFill>
              </a:rPr>
              <a:t>total U.S. CO</a:t>
            </a:r>
            <a:r>
              <a:rPr lang="en-US" sz="1400" baseline="-25000" dirty="0">
                <a:solidFill>
                  <a:schemeClr val="tx1"/>
                </a:solidFill>
              </a:rPr>
              <a:t>2</a:t>
            </a:r>
            <a:r>
              <a:rPr lang="en-US" sz="1400" dirty="0" smtClean="0">
                <a:solidFill>
                  <a:schemeClr val="tx1"/>
                </a:solidFill>
              </a:rPr>
              <a:t> emissions</a:t>
            </a:r>
            <a:endParaRPr lang="en-US" sz="1400" dirty="0">
              <a:solidFill>
                <a:schemeClr val="tx1"/>
              </a:solidFill>
            </a:endParaRPr>
          </a:p>
          <a:p>
            <a:pPr marL="285750" indent="-285750">
              <a:spcAft>
                <a:spcPts val="1200"/>
              </a:spcAft>
              <a:buFont typeface="Arial" pitchFamily="34" charset="0"/>
              <a:buChar char="•"/>
            </a:pPr>
            <a:r>
              <a:rPr lang="en-US" sz="1400" dirty="0">
                <a:solidFill>
                  <a:schemeClr val="tx1"/>
                </a:solidFill>
              </a:rPr>
              <a:t>U.S. CO</a:t>
            </a:r>
            <a:r>
              <a:rPr lang="en-US" sz="1400" baseline="-25000" dirty="0">
                <a:solidFill>
                  <a:schemeClr val="tx1"/>
                </a:solidFill>
              </a:rPr>
              <a:t>2</a:t>
            </a:r>
            <a:r>
              <a:rPr lang="en-US" sz="1400" dirty="0">
                <a:solidFill>
                  <a:schemeClr val="tx1"/>
                </a:solidFill>
              </a:rPr>
              <a:t> emissions are 21% </a:t>
            </a:r>
            <a:r>
              <a:rPr lang="en-US" sz="1400" dirty="0" smtClean="0">
                <a:solidFill>
                  <a:schemeClr val="tx1"/>
                </a:solidFill>
              </a:rPr>
              <a:t/>
            </a:r>
            <a:br>
              <a:rPr lang="en-US" sz="1400" dirty="0" smtClean="0">
                <a:solidFill>
                  <a:schemeClr val="tx1"/>
                </a:solidFill>
              </a:rPr>
            </a:br>
            <a:r>
              <a:rPr lang="en-US" sz="1400" dirty="0" smtClean="0">
                <a:solidFill>
                  <a:schemeClr val="tx1"/>
                </a:solidFill>
              </a:rPr>
              <a:t>of </a:t>
            </a:r>
            <a:r>
              <a:rPr lang="en-US" sz="1400" dirty="0">
                <a:solidFill>
                  <a:schemeClr val="tx1"/>
                </a:solidFill>
              </a:rPr>
              <a:t>worldwide </a:t>
            </a:r>
            <a:r>
              <a:rPr lang="en-US" sz="1400" dirty="0" smtClean="0">
                <a:solidFill>
                  <a:schemeClr val="tx1"/>
                </a:solidFill>
              </a:rPr>
              <a:t>total</a:t>
            </a:r>
            <a:endParaRPr lang="en-US" sz="1400" dirty="0">
              <a:solidFill>
                <a:schemeClr val="tx1"/>
              </a:solidFill>
            </a:endParaRPr>
          </a:p>
          <a:p>
            <a:pPr marL="285750" indent="-285750">
              <a:spcAft>
                <a:spcPts val="1200"/>
              </a:spcAft>
              <a:buFont typeface="Arial" pitchFamily="34" charset="0"/>
              <a:buChar char="•"/>
            </a:pPr>
            <a:r>
              <a:rPr lang="en-US" sz="1400" dirty="0">
                <a:solidFill>
                  <a:schemeClr val="tx1"/>
                </a:solidFill>
              </a:rPr>
              <a:t>Six-state emissions are 2.7% </a:t>
            </a:r>
            <a:r>
              <a:rPr lang="en-US" sz="1400" dirty="0" smtClean="0">
                <a:solidFill>
                  <a:schemeClr val="tx1"/>
                </a:solidFill>
              </a:rPr>
              <a:t/>
            </a:r>
            <a:br>
              <a:rPr lang="en-US" sz="1400" dirty="0" smtClean="0">
                <a:solidFill>
                  <a:schemeClr val="tx1"/>
                </a:solidFill>
              </a:rPr>
            </a:br>
            <a:r>
              <a:rPr lang="en-US" sz="1400" dirty="0" smtClean="0">
                <a:solidFill>
                  <a:schemeClr val="tx1"/>
                </a:solidFill>
              </a:rPr>
              <a:t>of </a:t>
            </a:r>
            <a:r>
              <a:rPr lang="en-US" sz="1400" dirty="0">
                <a:solidFill>
                  <a:schemeClr val="tx1"/>
                </a:solidFill>
              </a:rPr>
              <a:t>worldwide </a:t>
            </a:r>
            <a:r>
              <a:rPr lang="en-US" sz="1400" dirty="0" smtClean="0">
                <a:solidFill>
                  <a:schemeClr val="tx1"/>
                </a:solidFill>
              </a:rPr>
              <a:t>total</a:t>
            </a:r>
          </a:p>
        </p:txBody>
      </p:sp>
      <p:sp>
        <p:nvSpPr>
          <p:cNvPr id="7" name="Rectangle 6"/>
          <p:cNvSpPr/>
          <p:nvPr/>
        </p:nvSpPr>
        <p:spPr>
          <a:xfrm>
            <a:off x="4876800" y="1587500"/>
            <a:ext cx="3048000" cy="617836"/>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smtClean="0">
                <a:solidFill>
                  <a:schemeClr val="bg1"/>
                </a:solidFill>
                <a:effectLst>
                  <a:outerShdw blurRad="38100" dist="38100" dir="2700000" algn="tl">
                    <a:srgbClr val="000000">
                      <a:alpha val="43137"/>
                    </a:srgbClr>
                  </a:outerShdw>
                </a:effectLst>
                <a:cs typeface="Arial" pitchFamily="34" charset="0"/>
              </a:rPr>
              <a:t>Carbon Emissions</a:t>
            </a:r>
            <a:endParaRPr lang="en-US" sz="2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9488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Vegetation</a:t>
            </a:r>
            <a:endParaRPr lang="en-US" dirty="0"/>
          </a:p>
        </p:txBody>
      </p:sp>
      <p:sp>
        <p:nvSpPr>
          <p:cNvPr id="3" name="Content Placeholder 2"/>
          <p:cNvSpPr>
            <a:spLocks noGrp="1"/>
          </p:cNvSpPr>
          <p:nvPr>
            <p:ph idx="1"/>
          </p:nvPr>
        </p:nvSpPr>
        <p:spPr>
          <a:xfrm>
            <a:off x="4343400" y="1175052"/>
            <a:ext cx="4680250" cy="4267200"/>
          </a:xfrm>
        </p:spPr>
        <p:txBody>
          <a:bodyPr>
            <a:normAutofit fontScale="77500" lnSpcReduction="20000"/>
          </a:bodyPr>
          <a:lstStyle/>
          <a:p>
            <a:r>
              <a:rPr lang="en-US" dirty="0" smtClean="0"/>
              <a:t>Development would require total removal of vegetation</a:t>
            </a:r>
          </a:p>
          <a:p>
            <a:pPr lvl="1"/>
            <a:r>
              <a:rPr lang="en-US" dirty="0" smtClean="0"/>
              <a:t>Direct effects</a:t>
            </a:r>
          </a:p>
          <a:p>
            <a:pPr lvl="2"/>
            <a:r>
              <a:rPr lang="en-US" dirty="0" smtClean="0"/>
              <a:t>Increased risk of invasive species</a:t>
            </a:r>
          </a:p>
          <a:p>
            <a:pPr lvl="2"/>
            <a:r>
              <a:rPr lang="en-US" dirty="0" smtClean="0"/>
              <a:t>Changes in species composition and distribution</a:t>
            </a:r>
          </a:p>
          <a:p>
            <a:pPr lvl="2"/>
            <a:r>
              <a:rPr lang="en-US" dirty="0" smtClean="0"/>
              <a:t>Damage to soil crusts</a:t>
            </a:r>
          </a:p>
          <a:p>
            <a:pPr lvl="1"/>
            <a:r>
              <a:rPr lang="en-US" dirty="0" smtClean="0"/>
              <a:t>Indirect effects</a:t>
            </a:r>
          </a:p>
          <a:p>
            <a:pPr lvl="2"/>
            <a:r>
              <a:rPr lang="en-US" dirty="0" smtClean="0"/>
              <a:t>Dust deposits</a:t>
            </a:r>
          </a:p>
          <a:p>
            <a:pPr lvl="2"/>
            <a:r>
              <a:rPr lang="en-US" dirty="0" smtClean="0"/>
              <a:t>Altered drainage</a:t>
            </a:r>
          </a:p>
          <a:p>
            <a:pPr lvl="2"/>
            <a:r>
              <a:rPr lang="en-US" dirty="0" smtClean="0"/>
              <a:t>Runoff</a:t>
            </a:r>
          </a:p>
          <a:p>
            <a:pPr lvl="1"/>
            <a:r>
              <a:rPr lang="en-US" dirty="0" smtClean="0"/>
              <a:t>Mitigation</a:t>
            </a:r>
          </a:p>
          <a:p>
            <a:pPr lvl="2"/>
            <a:r>
              <a:rPr lang="en-US" dirty="0" smtClean="0"/>
              <a:t>Design features can reduce</a:t>
            </a:r>
          </a:p>
          <a:p>
            <a:pPr lvl="2"/>
            <a:r>
              <a:rPr lang="en-US" dirty="0" smtClean="0"/>
              <a:t>Exclusions can avoid</a:t>
            </a:r>
          </a:p>
          <a:p>
            <a:pPr lvl="1"/>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790700"/>
            <a:ext cx="3886200" cy="2914650"/>
          </a:xfrm>
          <a:prstGeom prst="rect">
            <a:avLst/>
          </a:prstGeom>
        </p:spPr>
      </p:pic>
      <p:sp>
        <p:nvSpPr>
          <p:cNvPr id="6" name="TextBox 5"/>
          <p:cNvSpPr txBox="1"/>
          <p:nvPr/>
        </p:nvSpPr>
        <p:spPr>
          <a:xfrm>
            <a:off x="381000" y="4705350"/>
            <a:ext cx="3886200" cy="461665"/>
          </a:xfrm>
          <a:prstGeom prst="rect">
            <a:avLst/>
          </a:prstGeom>
          <a:noFill/>
        </p:spPr>
        <p:txBody>
          <a:bodyPr wrap="square" rtlCol="0">
            <a:spAutoFit/>
          </a:bodyPr>
          <a:lstStyle/>
          <a:p>
            <a:pPr algn="ctr"/>
            <a:r>
              <a:rPr lang="en-US" sz="1200" dirty="0" err="1"/>
              <a:t>Amargosa</a:t>
            </a:r>
            <a:r>
              <a:rPr lang="en-US" sz="1200" dirty="0"/>
              <a:t> </a:t>
            </a:r>
            <a:r>
              <a:rPr lang="en-US" sz="1200" dirty="0" err="1" smtClean="0"/>
              <a:t>niterwort</a:t>
            </a:r>
            <a:r>
              <a:rPr lang="en-US" sz="1200" dirty="0" smtClean="0"/>
              <a:t/>
            </a:r>
            <a:br>
              <a:rPr lang="en-US" sz="1200" dirty="0" smtClean="0"/>
            </a:br>
            <a:r>
              <a:rPr lang="en-US" sz="1200" dirty="0" smtClean="0"/>
              <a:t>Photo: </a:t>
            </a:r>
            <a:r>
              <a:rPr lang="en-US" sz="1200" dirty="0" err="1" smtClean="0"/>
              <a:t>Amargosa</a:t>
            </a:r>
            <a:r>
              <a:rPr lang="en-US" sz="1200" dirty="0" smtClean="0"/>
              <a:t> Conservancy</a:t>
            </a:r>
            <a:endParaRPr lang="en-US" sz="1200" dirty="0"/>
          </a:p>
        </p:txBody>
      </p:sp>
    </p:spTree>
    <p:extLst>
      <p:ext uri="{BB962C8B-B14F-4D97-AF65-F5344CB8AC3E}">
        <p14:creationId xmlns:p14="http://schemas.microsoft.com/office/powerpoint/2010/main" val="767476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Wildlife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Numerous species affected by</a:t>
            </a:r>
          </a:p>
          <a:p>
            <a:pPr lvl="1"/>
            <a:r>
              <a:rPr lang="en-US" dirty="0" smtClean="0"/>
              <a:t>Loss of habitat</a:t>
            </a:r>
          </a:p>
          <a:p>
            <a:pPr lvl="1"/>
            <a:r>
              <a:rPr lang="en-US" dirty="0" smtClean="0"/>
              <a:t>Disturbance</a:t>
            </a:r>
          </a:p>
          <a:p>
            <a:pPr lvl="1"/>
            <a:r>
              <a:rPr lang="en-US" dirty="0" smtClean="0"/>
              <a:t>Loss of food and prey species</a:t>
            </a:r>
          </a:p>
          <a:p>
            <a:pPr lvl="1"/>
            <a:r>
              <a:rPr lang="en-US" dirty="0" smtClean="0"/>
              <a:t>Loss of breeding areas</a:t>
            </a:r>
          </a:p>
          <a:p>
            <a:pPr lvl="1"/>
            <a:r>
              <a:rPr lang="en-US" dirty="0" smtClean="0"/>
              <a:t>Effects on movement and migration</a:t>
            </a:r>
          </a:p>
          <a:p>
            <a:pPr lvl="1"/>
            <a:r>
              <a:rPr lang="en-US" dirty="0" smtClean="0"/>
              <a:t>Introduction of new species</a:t>
            </a:r>
          </a:p>
          <a:p>
            <a:pPr lvl="1"/>
            <a:r>
              <a:rPr lang="en-US" dirty="0" smtClean="0"/>
              <a:t>Habitat fragmentation</a:t>
            </a:r>
          </a:p>
          <a:p>
            <a:pPr lvl="1"/>
            <a:r>
              <a:rPr lang="en-US" dirty="0" smtClean="0"/>
              <a:t>Changes to water availability</a:t>
            </a:r>
          </a:p>
          <a:p>
            <a:r>
              <a:rPr lang="en-US" dirty="0" smtClean="0"/>
              <a:t>Mitigation</a:t>
            </a:r>
          </a:p>
          <a:p>
            <a:pPr lvl="1"/>
            <a:r>
              <a:rPr lang="en-US" dirty="0" smtClean="0"/>
              <a:t>Design features can reduce</a:t>
            </a:r>
          </a:p>
          <a:p>
            <a:pPr lvl="1"/>
            <a:r>
              <a:rPr lang="en-US" dirty="0" smtClean="0"/>
              <a:t>Exclusions can avoid key areas</a:t>
            </a:r>
          </a:p>
          <a:p>
            <a:endParaRPr lang="en-US" dirty="0" smtClean="0"/>
          </a:p>
          <a:p>
            <a:endParaRPr lang="en-US" dirty="0"/>
          </a:p>
          <a:p>
            <a:endParaRPr lang="en-US" dirty="0"/>
          </a:p>
        </p:txBody>
      </p:sp>
      <p:sp>
        <p:nvSpPr>
          <p:cNvPr id="6" name="TextBox 5"/>
          <p:cNvSpPr txBox="1"/>
          <p:nvPr/>
        </p:nvSpPr>
        <p:spPr>
          <a:xfrm>
            <a:off x="5353050" y="4152900"/>
            <a:ext cx="3333750" cy="461665"/>
          </a:xfrm>
          <a:prstGeom prst="rect">
            <a:avLst/>
          </a:prstGeom>
          <a:noFill/>
        </p:spPr>
        <p:txBody>
          <a:bodyPr wrap="square" rtlCol="0">
            <a:spAutoFit/>
          </a:bodyPr>
          <a:lstStyle/>
          <a:p>
            <a:pPr algn="ctr"/>
            <a:r>
              <a:rPr lang="en-US" sz="1200" dirty="0" smtClean="0"/>
              <a:t>Utah prairie dogs</a:t>
            </a:r>
            <a:br>
              <a:rPr lang="en-US" sz="1200" dirty="0" smtClean="0"/>
            </a:br>
            <a:r>
              <a:rPr lang="en-US" sz="1200" dirty="0" smtClean="0"/>
              <a:t>Photo: National Park Service</a:t>
            </a: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704975"/>
            <a:ext cx="3429000" cy="2447925"/>
          </a:xfrm>
          <a:prstGeom prst="rect">
            <a:avLst/>
          </a:prstGeom>
        </p:spPr>
      </p:pic>
    </p:spTree>
    <p:extLst>
      <p:ext uri="{BB962C8B-B14F-4D97-AF65-F5344CB8AC3E}">
        <p14:creationId xmlns:p14="http://schemas.microsoft.com/office/powerpoint/2010/main" val="3816492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Special Status Species</a:t>
            </a:r>
            <a:endParaRPr lang="en-US" dirty="0"/>
          </a:p>
        </p:txBody>
      </p:sp>
      <p:sp>
        <p:nvSpPr>
          <p:cNvPr id="3" name="Content Placeholder 2"/>
          <p:cNvSpPr>
            <a:spLocks noGrp="1"/>
          </p:cNvSpPr>
          <p:nvPr>
            <p:ph idx="1"/>
          </p:nvPr>
        </p:nvSpPr>
        <p:spPr>
          <a:xfrm>
            <a:off x="457200" y="1333500"/>
            <a:ext cx="8229600" cy="4191000"/>
          </a:xfrm>
        </p:spPr>
        <p:txBody>
          <a:bodyPr>
            <a:normAutofit fontScale="70000" lnSpcReduction="20000"/>
          </a:bodyPr>
          <a:lstStyle/>
          <a:p>
            <a:r>
              <a:rPr lang="en-US" dirty="0" smtClean="0"/>
              <a:t>Same problems as non-status species, but small population makes them more vulnerable</a:t>
            </a:r>
          </a:p>
          <a:p>
            <a:pPr lvl="1"/>
            <a:r>
              <a:rPr lang="en-US" dirty="0" smtClean="0"/>
              <a:t>Habitat fragmentation</a:t>
            </a:r>
          </a:p>
          <a:p>
            <a:pPr lvl="1"/>
            <a:r>
              <a:rPr lang="en-US" dirty="0" smtClean="0"/>
              <a:t>Habitat degradation</a:t>
            </a:r>
          </a:p>
          <a:p>
            <a:pPr lvl="1"/>
            <a:r>
              <a:rPr lang="en-US" dirty="0" smtClean="0"/>
              <a:t>Human disturbance</a:t>
            </a:r>
          </a:p>
          <a:p>
            <a:pPr lvl="1"/>
            <a:r>
              <a:rPr lang="en-US" dirty="0" smtClean="0"/>
              <a:t>Mortality</a:t>
            </a:r>
          </a:p>
          <a:p>
            <a:pPr lvl="1"/>
            <a:r>
              <a:rPr lang="en-US" dirty="0" smtClean="0"/>
              <a:t>Loss of genetic diversity</a:t>
            </a:r>
          </a:p>
          <a:p>
            <a:r>
              <a:rPr lang="en-US" dirty="0" smtClean="0"/>
              <a:t>Most can be mitigated</a:t>
            </a:r>
          </a:p>
          <a:p>
            <a:pPr lvl="1"/>
            <a:r>
              <a:rPr lang="en-US" dirty="0" smtClean="0"/>
              <a:t>Critical habitat excluded</a:t>
            </a:r>
          </a:p>
          <a:p>
            <a:pPr lvl="1"/>
            <a:r>
              <a:rPr lang="en-US" dirty="0" smtClean="0"/>
              <a:t>5.9 million acres</a:t>
            </a:r>
          </a:p>
          <a:p>
            <a:r>
              <a:rPr lang="en-US" dirty="0" smtClean="0"/>
              <a:t>Difficult to mitigate</a:t>
            </a:r>
          </a:p>
          <a:p>
            <a:pPr lvl="1"/>
            <a:r>
              <a:rPr lang="en-US" dirty="0" smtClean="0"/>
              <a:t>Habitat fragmentation</a:t>
            </a:r>
          </a:p>
          <a:p>
            <a:pPr lvl="1"/>
            <a:r>
              <a:rPr lang="en-US" dirty="0" smtClean="0"/>
              <a:t>Clearing vegetation</a:t>
            </a:r>
          </a:p>
          <a:p>
            <a:endParaRPr lang="en-US" dirty="0" smtClean="0"/>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095500"/>
            <a:ext cx="3657600" cy="2435962"/>
          </a:xfrm>
          <a:prstGeom prst="rect">
            <a:avLst/>
          </a:prstGeom>
        </p:spPr>
      </p:pic>
      <p:sp>
        <p:nvSpPr>
          <p:cNvPr id="4" name="TextBox 3"/>
          <p:cNvSpPr txBox="1"/>
          <p:nvPr/>
        </p:nvSpPr>
        <p:spPr>
          <a:xfrm>
            <a:off x="4876800" y="4533900"/>
            <a:ext cx="3657600" cy="461665"/>
          </a:xfrm>
          <a:prstGeom prst="rect">
            <a:avLst/>
          </a:prstGeom>
          <a:noFill/>
        </p:spPr>
        <p:txBody>
          <a:bodyPr wrap="square" rtlCol="0">
            <a:spAutoFit/>
          </a:bodyPr>
          <a:lstStyle/>
          <a:p>
            <a:pPr algn="ctr"/>
            <a:r>
              <a:rPr lang="en-US" sz="1200" dirty="0" smtClean="0"/>
              <a:t>Desert tortoise</a:t>
            </a:r>
            <a:br>
              <a:rPr lang="en-US" sz="1200" dirty="0" smtClean="0"/>
            </a:br>
            <a:r>
              <a:rPr lang="en-US" sz="1200" dirty="0" smtClean="0"/>
              <a:t>Photo: Red Cliffs Desert Reserve</a:t>
            </a:r>
            <a:endParaRPr lang="en-US" sz="1200" dirty="0"/>
          </a:p>
        </p:txBody>
      </p:sp>
    </p:spTree>
    <p:extLst>
      <p:ext uri="{BB962C8B-B14F-4D97-AF65-F5344CB8AC3E}">
        <p14:creationId xmlns:p14="http://schemas.microsoft.com/office/powerpoint/2010/main" val="2354905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Climate</a:t>
            </a:r>
            <a:endParaRPr lang="en-US" dirty="0"/>
          </a:p>
        </p:txBody>
      </p:sp>
      <p:sp>
        <p:nvSpPr>
          <p:cNvPr id="4" name="Rectangle 3"/>
          <p:cNvSpPr/>
          <p:nvPr/>
        </p:nvSpPr>
        <p:spPr>
          <a:xfrm>
            <a:off x="1190171" y="2205336"/>
            <a:ext cx="3048000" cy="30480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solidFill>
                  <a:schemeClr val="tx1"/>
                </a:solidFill>
              </a:rPr>
              <a:t>Adversely affected by dust and vehicle emissions during construction</a:t>
            </a:r>
          </a:p>
          <a:p>
            <a:pPr marL="285750" indent="-285750">
              <a:buFont typeface="Arial" pitchFamily="34" charset="0"/>
              <a:buChar char="•"/>
            </a:pPr>
            <a:endParaRPr lang="en-US" sz="1400" dirty="0">
              <a:solidFill>
                <a:schemeClr val="tx1"/>
              </a:solidFill>
            </a:endParaRPr>
          </a:p>
          <a:p>
            <a:pPr marL="285750" indent="-285750">
              <a:buFont typeface="Arial" pitchFamily="34" charset="0"/>
              <a:buChar char="•"/>
            </a:pPr>
            <a:r>
              <a:rPr lang="en-US" sz="1400" dirty="0" smtClean="0">
                <a:solidFill>
                  <a:schemeClr val="tx1"/>
                </a:solidFill>
              </a:rPr>
              <a:t>Local and temporary</a:t>
            </a:r>
          </a:p>
          <a:p>
            <a:pPr marL="285750" indent="-285750">
              <a:buFont typeface="Arial" pitchFamily="34" charset="0"/>
              <a:buChar char="•"/>
            </a:pPr>
            <a:endParaRPr lang="en-US" sz="1400" dirty="0">
              <a:solidFill>
                <a:schemeClr val="tx1"/>
              </a:solidFill>
            </a:endParaRPr>
          </a:p>
          <a:p>
            <a:pPr marL="285750" indent="-285750">
              <a:buFont typeface="Arial" pitchFamily="34" charset="0"/>
              <a:buChar char="•"/>
            </a:pPr>
            <a:r>
              <a:rPr lang="en-US" sz="1400" dirty="0" smtClean="0">
                <a:solidFill>
                  <a:schemeClr val="tx1"/>
                </a:solidFill>
              </a:rPr>
              <a:t>Can be mitigated</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5" name="Rectangle 4"/>
          <p:cNvSpPr/>
          <p:nvPr/>
        </p:nvSpPr>
        <p:spPr>
          <a:xfrm>
            <a:off x="1190171" y="1587500"/>
            <a:ext cx="3048000" cy="617836"/>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smtClean="0">
                <a:solidFill>
                  <a:schemeClr val="bg1"/>
                </a:solidFill>
                <a:effectLst>
                  <a:outerShdw blurRad="38100" dist="38100" dir="2700000" algn="tl">
                    <a:srgbClr val="000000">
                      <a:alpha val="43137"/>
                    </a:srgbClr>
                  </a:outerShdw>
                </a:effectLst>
                <a:cs typeface="Arial" pitchFamily="34" charset="0"/>
              </a:rPr>
              <a:t>Air Quality</a:t>
            </a:r>
            <a:endParaRPr lang="en-US" sz="25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4876800" y="2205336"/>
            <a:ext cx="3048000" cy="30480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solidFill>
                  <a:schemeClr val="tx1"/>
                </a:solidFill>
              </a:rPr>
              <a:t>Each MWh of solar energy produced displaces 1,578 lb. </a:t>
            </a:r>
            <a:br>
              <a:rPr lang="en-US" sz="1400" dirty="0" smtClean="0">
                <a:solidFill>
                  <a:schemeClr val="tx1"/>
                </a:solidFill>
              </a:rPr>
            </a:br>
            <a:r>
              <a:rPr lang="en-US" sz="1400" dirty="0" smtClean="0">
                <a:solidFill>
                  <a:schemeClr val="tx1"/>
                </a:solidFill>
              </a:rPr>
              <a:t>CO</a:t>
            </a:r>
            <a:r>
              <a:rPr lang="en-US" sz="1400" baseline="-25000" dirty="0" smtClean="0">
                <a:solidFill>
                  <a:schemeClr val="tx1"/>
                </a:solidFill>
              </a:rPr>
              <a:t>2</a:t>
            </a:r>
            <a:r>
              <a:rPr lang="en-US" sz="1400" dirty="0" smtClean="0">
                <a:solidFill>
                  <a:schemeClr val="tx1"/>
                </a:solidFill>
              </a:rPr>
              <a:t> emissions per year</a:t>
            </a:r>
          </a:p>
          <a:p>
            <a:pPr marL="285750" indent="-285750">
              <a:buFont typeface="Arial" pitchFamily="34" charset="0"/>
              <a:buChar char="•"/>
            </a:pPr>
            <a:endParaRPr lang="en-US" sz="1400" dirty="0">
              <a:solidFill>
                <a:schemeClr val="tx1"/>
              </a:solidFill>
            </a:endParaRPr>
          </a:p>
          <a:p>
            <a:pPr marL="285750" indent="-285750">
              <a:buFont typeface="Arial" pitchFamily="34" charset="0"/>
              <a:buChar char="•"/>
            </a:pPr>
            <a:r>
              <a:rPr lang="en-US" sz="1400" dirty="0" smtClean="0">
                <a:solidFill>
                  <a:schemeClr val="tx1"/>
                </a:solidFill>
              </a:rPr>
              <a:t>400 MW solar energy facility at 20% capacity</a:t>
            </a:r>
          </a:p>
          <a:p>
            <a:pPr marL="627063" lvl="1" indent="-285750">
              <a:buFont typeface="Courier New" panose="02070309020205020404" pitchFamily="49" charset="0"/>
              <a:buChar char="o"/>
            </a:pPr>
            <a:r>
              <a:rPr lang="en-US" sz="1400" dirty="0" smtClean="0">
                <a:solidFill>
                  <a:schemeClr val="tx1"/>
                </a:solidFill>
              </a:rPr>
              <a:t>Avoids .21% </a:t>
            </a:r>
            <a:r>
              <a:rPr lang="en-US" sz="1400" dirty="0">
                <a:solidFill>
                  <a:schemeClr val="tx1"/>
                </a:solidFill>
              </a:rPr>
              <a:t>CO</a:t>
            </a:r>
            <a:r>
              <a:rPr lang="en-US" sz="1400" baseline="-25000" dirty="0">
                <a:solidFill>
                  <a:schemeClr val="tx1"/>
                </a:solidFill>
              </a:rPr>
              <a:t>2</a:t>
            </a:r>
            <a:r>
              <a:rPr lang="en-US" sz="1400" dirty="0">
                <a:solidFill>
                  <a:schemeClr val="tx1"/>
                </a:solidFill>
              </a:rPr>
              <a:t> emissions </a:t>
            </a:r>
            <a:r>
              <a:rPr lang="en-US" sz="1400" dirty="0" smtClean="0">
                <a:solidFill>
                  <a:schemeClr val="tx1"/>
                </a:solidFill>
              </a:rPr>
              <a:t>from electric power facilities</a:t>
            </a:r>
          </a:p>
          <a:p>
            <a:r>
              <a:rPr lang="en-US" sz="1400" dirty="0">
                <a:solidFill>
                  <a:schemeClr val="tx1"/>
                </a:solidFill>
              </a:rPr>
              <a:t/>
            </a:r>
            <a:br>
              <a:rPr lang="en-US" sz="1400" dirty="0">
                <a:solidFill>
                  <a:schemeClr val="tx1"/>
                </a:solidFill>
              </a:rPr>
            </a:br>
            <a:endParaRPr lang="en-US" sz="1400" dirty="0" smtClean="0">
              <a:solidFill>
                <a:schemeClr val="tx1"/>
              </a:solidFill>
            </a:endParaRPr>
          </a:p>
        </p:txBody>
      </p:sp>
      <p:sp>
        <p:nvSpPr>
          <p:cNvPr id="7" name="Rectangle 6"/>
          <p:cNvSpPr/>
          <p:nvPr/>
        </p:nvSpPr>
        <p:spPr>
          <a:xfrm>
            <a:off x="4876800" y="1587500"/>
            <a:ext cx="3048000" cy="617836"/>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smtClean="0">
                <a:solidFill>
                  <a:schemeClr val="bg1"/>
                </a:solidFill>
                <a:effectLst>
                  <a:outerShdw blurRad="38100" dist="38100" dir="2700000" algn="tl">
                    <a:srgbClr val="000000">
                      <a:alpha val="43137"/>
                    </a:srgbClr>
                  </a:outerShdw>
                </a:effectLst>
                <a:cs typeface="Arial" pitchFamily="34" charset="0"/>
              </a:rPr>
              <a:t>Carbon Emissions</a:t>
            </a:r>
            <a:endParaRPr lang="en-US" sz="2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5285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Socioeconomic (Makenna)</a:t>
            </a:r>
            <a:endParaRPr lang="en-US" dirty="0"/>
          </a:p>
        </p:txBody>
      </p:sp>
      <p:sp>
        <p:nvSpPr>
          <p:cNvPr id="4" name="Rectangle 3"/>
          <p:cNvSpPr/>
          <p:nvPr/>
        </p:nvSpPr>
        <p:spPr>
          <a:xfrm>
            <a:off x="457200" y="2205336"/>
            <a:ext cx="2743200" cy="30480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solidFill>
                  <a:schemeClr val="tx1"/>
                </a:solidFill>
              </a:rPr>
              <a:t>Expenditures on w</a:t>
            </a:r>
            <a:r>
              <a:rPr lang="en-US" sz="1400" dirty="0" smtClean="0">
                <a:solidFill>
                  <a:schemeClr val="tx1"/>
                </a:solidFill>
              </a:rPr>
              <a:t>ages and salaries</a:t>
            </a:r>
            <a:endParaRPr lang="en-US" sz="1400" dirty="0" smtClean="0">
              <a:solidFill>
                <a:schemeClr val="tx1"/>
              </a:solidFill>
            </a:endParaRPr>
          </a:p>
          <a:p>
            <a:pPr marL="285750" indent="-285750">
              <a:buFont typeface="Arial" pitchFamily="34" charset="0"/>
              <a:buChar char="•"/>
            </a:pPr>
            <a:endParaRPr lang="en-US" sz="1400" dirty="0">
              <a:solidFill>
                <a:schemeClr val="tx1"/>
              </a:solidFill>
            </a:endParaRPr>
          </a:p>
          <a:p>
            <a:pPr marL="285750" indent="-285750">
              <a:buFont typeface="Arial" pitchFamily="34" charset="0"/>
              <a:buChar char="•"/>
            </a:pPr>
            <a:r>
              <a:rPr lang="en-US" sz="1400" dirty="0" smtClean="0">
                <a:solidFill>
                  <a:schemeClr val="tx1"/>
                </a:solidFill>
              </a:rPr>
              <a:t>Procurement of goods and services required for construction and operation</a:t>
            </a:r>
            <a:endParaRPr lang="en-US" sz="1400" dirty="0" smtClean="0">
              <a:solidFill>
                <a:schemeClr val="tx1"/>
              </a:solidFill>
            </a:endParaRPr>
          </a:p>
          <a:p>
            <a:pPr marL="285750" indent="-285750">
              <a:buFont typeface="Arial" pitchFamily="34" charset="0"/>
              <a:buChar char="•"/>
            </a:pPr>
            <a:endParaRPr lang="en-US" sz="1400" dirty="0">
              <a:solidFill>
                <a:schemeClr val="tx1"/>
              </a:solidFill>
            </a:endParaRPr>
          </a:p>
          <a:p>
            <a:pPr marL="285750" indent="-285750">
              <a:buFont typeface="Arial" pitchFamily="34" charset="0"/>
              <a:buChar char="•"/>
            </a:pPr>
            <a:r>
              <a:rPr lang="en-US" sz="1400" dirty="0" smtClean="0">
                <a:solidFill>
                  <a:schemeClr val="tx1"/>
                </a:solidFill>
              </a:rPr>
              <a:t>Collection of state sales and income taxes</a:t>
            </a:r>
            <a:endParaRPr lang="en-US" sz="1400" dirty="0">
              <a:solidFill>
                <a:schemeClr val="tx1"/>
              </a:solidFill>
            </a:endParaRPr>
          </a:p>
        </p:txBody>
      </p:sp>
      <p:sp>
        <p:nvSpPr>
          <p:cNvPr id="5" name="Rectangle 4"/>
          <p:cNvSpPr/>
          <p:nvPr/>
        </p:nvSpPr>
        <p:spPr>
          <a:xfrm>
            <a:off x="457200" y="1587500"/>
            <a:ext cx="2743200" cy="617836"/>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smtClean="0">
                <a:solidFill>
                  <a:schemeClr val="bg1"/>
                </a:solidFill>
                <a:effectLst>
                  <a:outerShdw blurRad="38100" dist="38100" dir="2700000" algn="tl">
                    <a:srgbClr val="000000">
                      <a:alpha val="43137"/>
                    </a:srgbClr>
                  </a:outerShdw>
                </a:effectLst>
                <a:cs typeface="Arial" pitchFamily="34" charset="0"/>
              </a:rPr>
              <a:t>Direct</a:t>
            </a:r>
            <a:endParaRPr lang="en-US" sz="25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5943600" y="2205336"/>
            <a:ext cx="2743200" cy="30480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solidFill>
                  <a:schemeClr val="tx1"/>
                </a:solidFill>
              </a:rPr>
              <a:t>Influx of workers and their families would affect</a:t>
            </a:r>
            <a:endParaRPr lang="en-US" sz="1400" dirty="0">
              <a:solidFill>
                <a:schemeClr val="tx1"/>
              </a:solidFill>
            </a:endParaRPr>
          </a:p>
          <a:p>
            <a:pPr marL="574675" lvl="1" indent="-285750">
              <a:buFont typeface="Courier New" panose="02070309020205020404" pitchFamily="49" charset="0"/>
              <a:buChar char="o"/>
            </a:pPr>
            <a:r>
              <a:rPr lang="en-US" sz="1400" dirty="0" smtClean="0">
                <a:solidFill>
                  <a:schemeClr val="tx1"/>
                </a:solidFill>
              </a:rPr>
              <a:t>Rental housing</a:t>
            </a:r>
            <a:endParaRPr lang="en-US" sz="1400" dirty="0">
              <a:solidFill>
                <a:schemeClr val="tx1"/>
              </a:solidFill>
            </a:endParaRPr>
          </a:p>
          <a:p>
            <a:pPr marL="574675" lvl="1" indent="-285750">
              <a:buFont typeface="Courier New" panose="02070309020205020404" pitchFamily="49" charset="0"/>
              <a:buChar char="o"/>
            </a:pPr>
            <a:r>
              <a:rPr lang="en-US" sz="1400" dirty="0" smtClean="0">
                <a:solidFill>
                  <a:schemeClr val="tx1"/>
                </a:solidFill>
              </a:rPr>
              <a:t>Public services</a:t>
            </a:r>
          </a:p>
          <a:p>
            <a:pPr marL="574675" lvl="1" indent="-285750">
              <a:buFont typeface="Courier New" panose="02070309020205020404" pitchFamily="49" charset="0"/>
              <a:buChar char="o"/>
            </a:pPr>
            <a:r>
              <a:rPr lang="en-US" sz="1400" dirty="0" smtClean="0">
                <a:solidFill>
                  <a:schemeClr val="tx1"/>
                </a:solidFill>
              </a:rPr>
              <a:t>Local government employment</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smtClean="0">
              <a:solidFill>
                <a:schemeClr val="tx1"/>
              </a:solidFill>
            </a:endParaRPr>
          </a:p>
        </p:txBody>
      </p:sp>
      <p:sp>
        <p:nvSpPr>
          <p:cNvPr id="7" name="Rectangle 6"/>
          <p:cNvSpPr/>
          <p:nvPr/>
        </p:nvSpPr>
        <p:spPr>
          <a:xfrm>
            <a:off x="5943600" y="1587500"/>
            <a:ext cx="2743200" cy="617836"/>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smtClean="0">
                <a:solidFill>
                  <a:schemeClr val="bg1"/>
                </a:solidFill>
                <a:effectLst>
                  <a:outerShdw blurRad="38100" dist="38100" dir="2700000" algn="tl">
                    <a:srgbClr val="000000">
                      <a:alpha val="43137"/>
                    </a:srgbClr>
                  </a:outerShdw>
                </a:effectLst>
                <a:cs typeface="Arial" pitchFamily="34" charset="0"/>
              </a:rPr>
              <a:t>In-migration</a:t>
            </a:r>
            <a:endParaRPr lang="en-US" sz="2500"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3200400" y="2205336"/>
            <a:ext cx="2743200" cy="30480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solidFill>
                  <a:schemeClr val="tx1"/>
                </a:solidFill>
              </a:rPr>
              <a:t>Circulation through the economy of:</a:t>
            </a:r>
          </a:p>
          <a:p>
            <a:pPr marL="574675" lvl="1" indent="-285750">
              <a:buFont typeface="Courier New" panose="02070309020205020404" pitchFamily="49" charset="0"/>
              <a:buChar char="o"/>
            </a:pPr>
            <a:r>
              <a:rPr lang="en-US" sz="1400" dirty="0" smtClean="0">
                <a:solidFill>
                  <a:schemeClr val="tx1"/>
                </a:solidFill>
              </a:rPr>
              <a:t>Project wages and salaries</a:t>
            </a:r>
          </a:p>
          <a:p>
            <a:pPr marL="574675" lvl="1" indent="-285750">
              <a:buFont typeface="Courier New" panose="02070309020205020404" pitchFamily="49" charset="0"/>
              <a:buChar char="o"/>
            </a:pPr>
            <a:r>
              <a:rPr lang="en-US" sz="1400" dirty="0" smtClean="0">
                <a:solidFill>
                  <a:schemeClr val="tx1"/>
                </a:solidFill>
              </a:rPr>
              <a:t>Procurement expenditures</a:t>
            </a:r>
          </a:p>
          <a:p>
            <a:pPr marL="574675" lvl="1" indent="-285750">
              <a:buFont typeface="Courier New" panose="02070309020205020404" pitchFamily="49" charset="0"/>
              <a:buChar char="o"/>
            </a:pPr>
            <a:r>
              <a:rPr lang="en-US" sz="1400" dirty="0" smtClean="0">
                <a:solidFill>
                  <a:schemeClr val="tx1"/>
                </a:solidFill>
              </a:rPr>
              <a:t>Tax revenues</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smtClean="0">
              <a:solidFill>
                <a:schemeClr val="tx1"/>
              </a:solidFill>
            </a:endParaRPr>
          </a:p>
          <a:p>
            <a:endParaRPr lang="en-US" sz="1400" dirty="0">
              <a:solidFill>
                <a:schemeClr val="tx1"/>
              </a:solidFill>
            </a:endParaRPr>
          </a:p>
        </p:txBody>
      </p:sp>
      <p:sp>
        <p:nvSpPr>
          <p:cNvPr id="9" name="Rectangle 8"/>
          <p:cNvSpPr/>
          <p:nvPr/>
        </p:nvSpPr>
        <p:spPr>
          <a:xfrm>
            <a:off x="3200400" y="1587500"/>
            <a:ext cx="2743200" cy="617836"/>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smtClean="0">
                <a:solidFill>
                  <a:schemeClr val="bg1"/>
                </a:solidFill>
                <a:effectLst>
                  <a:outerShdw blurRad="38100" dist="38100" dir="2700000" algn="tl">
                    <a:srgbClr val="000000">
                      <a:alpha val="43137"/>
                    </a:srgbClr>
                  </a:outerShdw>
                </a:effectLst>
                <a:cs typeface="Arial" pitchFamily="34" charset="0"/>
              </a:rPr>
              <a:t>Indirect</a:t>
            </a:r>
            <a:endParaRPr lang="en-US" sz="2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6701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Jobs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4160442"/>
              </p:ext>
            </p:extLst>
          </p:nvPr>
        </p:nvGraphicFramePr>
        <p:xfrm>
          <a:off x="481263" y="1485900"/>
          <a:ext cx="8229600" cy="344983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3999576508"/>
                    </a:ext>
                  </a:extLst>
                </a:gridCol>
                <a:gridCol w="1143000">
                  <a:extLst>
                    <a:ext uri="{9D8B030D-6E8A-4147-A177-3AD203B41FA5}">
                      <a16:colId xmlns:a16="http://schemas.microsoft.com/office/drawing/2014/main" val="3539915614"/>
                    </a:ext>
                  </a:extLst>
                </a:gridCol>
              </a:tblGrid>
              <a:tr h="4736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Arizona</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California</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Colorado</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Nevada</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New Mex</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Utah</a:t>
                      </a:r>
                      <a:endParaRPr lang="en-US" sz="1700" dirty="0">
                        <a:effectLst>
                          <a:outerShdw blurRad="38100" dist="38100" dir="2700000" algn="tl">
                            <a:srgbClr val="000000">
                              <a:alpha val="43137"/>
                            </a:srgbClr>
                          </a:outerShdw>
                        </a:effectLst>
                      </a:endParaRPr>
                    </a:p>
                  </a:txBody>
                  <a:tcPr marT="38100" marB="38100" anchor="ctr"/>
                </a:tc>
                <a:extLst>
                  <a:ext uri="{0D108BD9-81ED-4DB2-BD59-A6C34878D82A}">
                    <a16:rowId xmlns:a16="http://schemas.microsoft.com/office/drawing/2014/main" val="10000"/>
                  </a:ext>
                </a:extLst>
              </a:tr>
              <a:tr h="237744">
                <a:tc rowSpan="2">
                  <a:txBody>
                    <a:bodyPr/>
                    <a:lstStyle/>
                    <a:p>
                      <a:pPr algn="ctr"/>
                      <a:r>
                        <a:rPr lang="en-US" sz="1200" dirty="0" smtClean="0"/>
                        <a:t>Recreation (lost)</a:t>
                      </a:r>
                      <a:endParaRPr lang="en-US" sz="1200" dirty="0"/>
                    </a:p>
                  </a:txBody>
                  <a:tcPr marT="38100" marB="38100" anchor="ctr"/>
                </a:tc>
                <a:tc>
                  <a:txBody>
                    <a:bodyPr/>
                    <a:lstStyle/>
                    <a:p>
                      <a:pPr marL="0" marR="0" algn="ctr">
                        <a:spcBef>
                          <a:spcPts val="0"/>
                        </a:spcBef>
                        <a:spcAft>
                          <a:spcPts val="0"/>
                        </a:spcAft>
                      </a:pPr>
                      <a:r>
                        <a:rPr lang="en-US" sz="1200" dirty="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a:t>
                      </a: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1879</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a:t>
                      </a: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12,114</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a:t>
                      </a: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1967</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a:t>
                      </a: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1827</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a:t>
                      </a: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627</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a:t>
                      </a: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809</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6032">
                <a:tc vMerge="1">
                  <a:txBody>
                    <a:bodyPr/>
                    <a:lstStyle/>
                    <a:p>
                      <a:endParaRPr lang="en-US"/>
                    </a:p>
                  </a:txBody>
                  <a:tcPr/>
                </a:tc>
                <a:tc>
                  <a:txBody>
                    <a:bodyPr/>
                    <a:lstStyle/>
                    <a:p>
                      <a:pPr algn="ct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-3758</a:t>
                      </a:r>
                      <a:endParaRPr lang="en-US" sz="1200" dirty="0"/>
                    </a:p>
                  </a:txBody>
                  <a:tcPr marT="38100" marB="38100" anchor="ctr"/>
                </a:tc>
                <a:tc>
                  <a:txBody>
                    <a:bodyPr/>
                    <a:lstStyle/>
                    <a:p>
                      <a:pPr algn="ct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-24,229</a:t>
                      </a:r>
                      <a:endParaRPr lang="en-US" sz="1200" dirty="0"/>
                    </a:p>
                  </a:txBody>
                  <a:tcPr marT="38100" marB="38100" anchor="ctr"/>
                </a:tc>
                <a:tc>
                  <a:txBody>
                    <a:bodyPr/>
                    <a:lstStyle/>
                    <a:p>
                      <a:pPr algn="ct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-3933</a:t>
                      </a:r>
                      <a:endParaRPr lang="en-US" sz="1200" dirty="0"/>
                    </a:p>
                  </a:txBody>
                  <a:tcPr marT="38100" marB="38100" anchor="ctr"/>
                </a:tc>
                <a:tc>
                  <a:txBody>
                    <a:bodyPr/>
                    <a:lstStyle/>
                    <a:p>
                      <a:pPr algn="ct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-3653</a:t>
                      </a:r>
                      <a:endParaRPr lang="en-US" sz="1200" dirty="0"/>
                    </a:p>
                  </a:txBody>
                  <a:tcPr marT="38100" marB="38100" anchor="ctr"/>
                </a:tc>
                <a:tc>
                  <a:txBody>
                    <a:bodyPr/>
                    <a:lstStyle/>
                    <a:p>
                      <a:pPr algn="ct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-1253</a:t>
                      </a:r>
                      <a:endParaRPr lang="en-US" sz="1200" dirty="0"/>
                    </a:p>
                  </a:txBody>
                  <a:tcPr marT="38100" marB="381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effectLst/>
                          <a:latin typeface="Cambria" panose="02040503050406030204" pitchFamily="18" charset="0"/>
                          <a:ea typeface="Times New Roman" panose="02020603050405020304" pitchFamily="18" charset="0"/>
                          <a:cs typeface="Tahoma" panose="020B0604030504040204" pitchFamily="34" charset="0"/>
                        </a:rPr>
                        <a:t>-1617</a:t>
                      </a:r>
                      <a:endParaRPr lang="en-US" sz="1200" dirty="0"/>
                    </a:p>
                  </a:txBody>
                  <a:tcPr marT="38100" marB="38100" anchor="ctr"/>
                </a:tc>
                <a:extLst>
                  <a:ext uri="{0D108BD9-81ED-4DB2-BD59-A6C34878D82A}">
                    <a16:rowId xmlns:a16="http://schemas.microsoft.com/office/drawing/2014/main" val="3143845674"/>
                  </a:ext>
                </a:extLst>
              </a:tr>
              <a:tr h="23680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Transmission Lines</a:t>
                      </a:r>
                      <a:br>
                        <a:rPr kumimoji="0" lang="en-US" sz="1200" u="none" strike="noStrike" kern="1200" cap="none" spc="0" normalizeH="0" baseline="0" noProof="0" dirty="0" smtClean="0">
                          <a:ln>
                            <a:noFill/>
                          </a:ln>
                          <a:effectLst/>
                          <a:uLnTx/>
                          <a:uFillTx/>
                        </a:rPr>
                      </a:br>
                      <a:r>
                        <a:rPr kumimoji="0" lang="en-US" sz="1200" u="none" strike="noStrike" kern="1200" cap="none" spc="0" normalizeH="0" baseline="0" noProof="0" dirty="0" smtClean="0">
                          <a:ln>
                            <a:noFill/>
                          </a:ln>
                          <a:effectLst/>
                          <a:uLnTx/>
                          <a:uFillTx/>
                        </a:rPr>
                        <a:t>(per 25 miles)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69</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72</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74</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68</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77</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79</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36802">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158</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167</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170</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157</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178</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181</a:t>
                      </a:r>
                      <a:endParaRPr lang="en-US" sz="1200" dirty="0"/>
                    </a:p>
                  </a:txBody>
                  <a:tcPr marT="38100" marB="38100" anchor="ctr"/>
                </a:tc>
                <a:extLst>
                  <a:ext uri="{0D108BD9-81ED-4DB2-BD59-A6C34878D82A}">
                    <a16:rowId xmlns:a16="http://schemas.microsoft.com/office/drawing/2014/main" val="121846452"/>
                  </a:ext>
                </a:extLst>
              </a:tr>
              <a:tr h="23680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Parabolic Trough (per facility)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894</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1935</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833</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909</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682</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844</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36802">
                <a:tc vMerge="1">
                  <a:txBody>
                    <a:bodyPr/>
                    <a:lstStyle/>
                    <a:p>
                      <a:endParaRPr lang="en-US"/>
                    </a:p>
                  </a:txBody>
                  <a:tcP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3577</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7740</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3332</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3635</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2728</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3377</a:t>
                      </a:r>
                      <a:endParaRPr lang="en-US" sz="1200" dirty="0"/>
                    </a:p>
                  </a:txBody>
                  <a:tcPr marT="38100" marB="38100" anchor="ctr"/>
                </a:tc>
                <a:extLst>
                  <a:ext uri="{0D108BD9-81ED-4DB2-BD59-A6C34878D82A}">
                    <a16:rowId xmlns:a16="http://schemas.microsoft.com/office/drawing/2014/main" val="356088934"/>
                  </a:ext>
                </a:extLst>
              </a:tr>
              <a:tr h="23680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Power Tower</a:t>
                      </a:r>
                      <a:br>
                        <a:rPr kumimoji="0" lang="en-US" sz="1200" u="none" strike="noStrike" kern="1200" cap="none" spc="0" normalizeH="0" baseline="0" noProof="0" dirty="0" smtClean="0">
                          <a:ln>
                            <a:noFill/>
                          </a:ln>
                          <a:effectLst/>
                          <a:uLnTx/>
                          <a:uFillTx/>
                        </a:rPr>
                      </a:br>
                      <a:r>
                        <a:rPr kumimoji="0" lang="en-US" sz="1200" u="none" strike="noStrike" kern="1200" cap="none" spc="0" normalizeH="0" baseline="0" noProof="0" dirty="0" smtClean="0">
                          <a:ln>
                            <a:noFill/>
                          </a:ln>
                          <a:effectLst/>
                          <a:uLnTx/>
                          <a:uFillTx/>
                        </a:rPr>
                        <a:t>(per facility)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433</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977</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403</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404</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330</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409</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36802">
                <a:tc vMerge="1">
                  <a:txBody>
                    <a:bodyPr/>
                    <a:lstStyle/>
                    <a:p>
                      <a:endParaRPr lang="en-US"/>
                    </a:p>
                  </a:txBody>
                  <a:tcP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1732</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3748</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1614</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1616</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1321</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1625</a:t>
                      </a:r>
                      <a:endParaRPr lang="en-US" sz="1200" dirty="0"/>
                    </a:p>
                  </a:txBody>
                  <a:tcPr marT="38100" marB="38100" anchor="ctr"/>
                </a:tc>
                <a:extLst>
                  <a:ext uri="{0D108BD9-81ED-4DB2-BD59-A6C34878D82A}">
                    <a16:rowId xmlns:a16="http://schemas.microsoft.com/office/drawing/2014/main" val="3275522776"/>
                  </a:ext>
                </a:extLst>
              </a:tr>
              <a:tr h="23680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Dish Engine</a:t>
                      </a:r>
                      <a:br>
                        <a:rPr kumimoji="0" lang="en-US" sz="1200" u="none" strike="noStrike" kern="1200" cap="none" spc="0" normalizeH="0" baseline="0" noProof="0" dirty="0" smtClean="0">
                          <a:ln>
                            <a:noFill/>
                          </a:ln>
                          <a:effectLst/>
                          <a:uLnTx/>
                          <a:uFillTx/>
                        </a:rPr>
                      </a:br>
                      <a:r>
                        <a:rPr kumimoji="0" lang="en-US" sz="1200" u="none" strike="noStrike" kern="1200" cap="none" spc="0" normalizeH="0" baseline="0" noProof="0" dirty="0" smtClean="0">
                          <a:ln>
                            <a:noFill/>
                          </a:ln>
                          <a:effectLst/>
                          <a:uLnTx/>
                          <a:uFillTx/>
                        </a:rPr>
                        <a:t>(per facility)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18</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38</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16</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16</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13</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17</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36802">
                <a:tc vMerge="1">
                  <a:txBody>
                    <a:bodyPr/>
                    <a:lstStyle/>
                    <a:p>
                      <a:endParaRPr lang="en-US"/>
                    </a:p>
                  </a:txBody>
                  <a:tcP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1319</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2855</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1228</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1230</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1004</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1244</a:t>
                      </a:r>
                      <a:endParaRPr lang="en-US" sz="1200" dirty="0"/>
                    </a:p>
                  </a:txBody>
                  <a:tcPr marT="38100" marB="38100" anchor="ctr"/>
                </a:tc>
                <a:extLst>
                  <a:ext uri="{0D108BD9-81ED-4DB2-BD59-A6C34878D82A}">
                    <a16:rowId xmlns:a16="http://schemas.microsoft.com/office/drawing/2014/main" val="4160521625"/>
                  </a:ext>
                </a:extLst>
              </a:tr>
              <a:tr h="23680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Photovoltaic</a:t>
                      </a:r>
                      <a:br>
                        <a:rPr kumimoji="0" lang="en-US" sz="1200" u="none" strike="noStrike" kern="1200" cap="none" spc="0" normalizeH="0" baseline="0" noProof="0" dirty="0" smtClean="0">
                          <a:ln>
                            <a:noFill/>
                          </a:ln>
                          <a:effectLst/>
                          <a:uLnTx/>
                          <a:uFillTx/>
                        </a:rPr>
                      </a:br>
                      <a:r>
                        <a:rPr kumimoji="0" lang="en-US" sz="1200" u="none" strike="noStrike" kern="1200" cap="none" spc="0" normalizeH="0" baseline="0" noProof="0" dirty="0" smtClean="0">
                          <a:ln>
                            <a:noFill/>
                          </a:ln>
                          <a:effectLst/>
                          <a:uLnTx/>
                          <a:uFillTx/>
                        </a:rPr>
                        <a:t>(per facility)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8</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18</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8</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8</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6</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8</a:t>
                      </a:r>
                      <a:endParaRPr lang="en-US" sz="12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36802">
                <a:tc vMerge="1">
                  <a:txBody>
                    <a:bodyPr/>
                    <a:lstStyle/>
                    <a:p>
                      <a:endParaRPr lang="en-US"/>
                    </a:p>
                  </a:txBody>
                  <a:tcP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615</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1331</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573</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573</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468</a:t>
                      </a:r>
                      <a:endParaRPr lang="en-US" sz="1200" dirty="0"/>
                    </a:p>
                  </a:txBody>
                  <a:tcPr marT="38100" marB="38100" anchor="ctr"/>
                </a:tc>
                <a:tc>
                  <a:txBody>
                    <a:bodyPr/>
                    <a:lstStyle/>
                    <a:p>
                      <a:pPr algn="ctr"/>
                      <a:r>
                        <a:rPr lang="en-US" sz="1200" dirty="0" smtClean="0">
                          <a:solidFill>
                            <a:srgbClr val="000000"/>
                          </a:solidFill>
                          <a:effectLst/>
                          <a:latin typeface="Cambria" panose="02040503050406030204" pitchFamily="18" charset="0"/>
                          <a:ea typeface="Times New Roman" panose="02020603050405020304" pitchFamily="18" charset="0"/>
                          <a:cs typeface="Tahoma" panose="020B0604030504040204" pitchFamily="34" charset="0"/>
                        </a:rPr>
                        <a:t>580</a:t>
                      </a:r>
                      <a:endParaRPr lang="en-US" sz="1200" dirty="0"/>
                    </a:p>
                  </a:txBody>
                  <a:tcPr marT="38100" marB="38100" anchor="ctr"/>
                </a:tc>
                <a:extLst>
                  <a:ext uri="{0D108BD9-81ED-4DB2-BD59-A6C34878D82A}">
                    <a16:rowId xmlns:a16="http://schemas.microsoft.com/office/drawing/2014/main" val="2681232670"/>
                  </a:ext>
                </a:extLst>
              </a:tr>
            </a:tbl>
          </a:graphicData>
        </a:graphic>
      </p:graphicFrame>
    </p:spTree>
    <p:extLst>
      <p:ext uri="{BB962C8B-B14F-4D97-AF65-F5344CB8AC3E}">
        <p14:creationId xmlns:p14="http://schemas.microsoft.com/office/powerpoint/2010/main" val="745604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facility types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979932"/>
            <a:ext cx="2743200" cy="218236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952500"/>
            <a:ext cx="4572000" cy="21938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524" y="3467100"/>
            <a:ext cx="2743200" cy="196223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8643" y="3468278"/>
            <a:ext cx="2743200" cy="1982804"/>
          </a:xfrm>
          <a:prstGeom prst="rect">
            <a:avLst/>
          </a:prstGeom>
        </p:spPr>
      </p:pic>
      <p:sp>
        <p:nvSpPr>
          <p:cNvPr id="8" name="TextBox 7"/>
          <p:cNvSpPr txBox="1"/>
          <p:nvPr/>
        </p:nvSpPr>
        <p:spPr>
          <a:xfrm>
            <a:off x="533400" y="3113901"/>
            <a:ext cx="2743200" cy="276999"/>
          </a:xfrm>
          <a:prstGeom prst="rect">
            <a:avLst/>
          </a:prstGeom>
          <a:noFill/>
        </p:spPr>
        <p:txBody>
          <a:bodyPr wrap="square" rtlCol="0">
            <a:spAutoFit/>
          </a:bodyPr>
          <a:lstStyle/>
          <a:p>
            <a:r>
              <a:rPr lang="en-US" sz="1200" dirty="0" smtClean="0"/>
              <a:t>Parabolic Trough</a:t>
            </a:r>
            <a:endParaRPr lang="en-US" sz="1200" dirty="0"/>
          </a:p>
        </p:txBody>
      </p:sp>
      <p:sp>
        <p:nvSpPr>
          <p:cNvPr id="9" name="TextBox 8"/>
          <p:cNvSpPr txBox="1"/>
          <p:nvPr/>
        </p:nvSpPr>
        <p:spPr>
          <a:xfrm>
            <a:off x="609600" y="5399901"/>
            <a:ext cx="2743200" cy="276999"/>
          </a:xfrm>
          <a:prstGeom prst="rect">
            <a:avLst/>
          </a:prstGeom>
          <a:noFill/>
        </p:spPr>
        <p:txBody>
          <a:bodyPr wrap="square" rtlCol="0">
            <a:spAutoFit/>
          </a:bodyPr>
          <a:lstStyle/>
          <a:p>
            <a:r>
              <a:rPr lang="en-US" sz="1200" dirty="0" smtClean="0"/>
              <a:t>Dish Engine</a:t>
            </a:r>
            <a:endParaRPr lang="en-US" sz="1200" dirty="0"/>
          </a:p>
        </p:txBody>
      </p:sp>
      <p:sp>
        <p:nvSpPr>
          <p:cNvPr id="10" name="TextBox 9"/>
          <p:cNvSpPr txBox="1"/>
          <p:nvPr/>
        </p:nvSpPr>
        <p:spPr>
          <a:xfrm>
            <a:off x="4114800" y="3113901"/>
            <a:ext cx="2743200" cy="276999"/>
          </a:xfrm>
          <a:prstGeom prst="rect">
            <a:avLst/>
          </a:prstGeom>
          <a:noFill/>
        </p:spPr>
        <p:txBody>
          <a:bodyPr wrap="square" rtlCol="0">
            <a:spAutoFit/>
          </a:bodyPr>
          <a:lstStyle/>
          <a:p>
            <a:r>
              <a:rPr lang="en-US" sz="1200" dirty="0" smtClean="0"/>
              <a:t>Power Tower</a:t>
            </a:r>
            <a:endParaRPr lang="en-US" sz="1200" dirty="0"/>
          </a:p>
        </p:txBody>
      </p:sp>
      <p:sp>
        <p:nvSpPr>
          <p:cNvPr id="11" name="TextBox 10"/>
          <p:cNvSpPr txBox="1"/>
          <p:nvPr/>
        </p:nvSpPr>
        <p:spPr>
          <a:xfrm>
            <a:off x="4137581" y="5399901"/>
            <a:ext cx="2743200" cy="276999"/>
          </a:xfrm>
          <a:prstGeom prst="rect">
            <a:avLst/>
          </a:prstGeom>
          <a:noFill/>
        </p:spPr>
        <p:txBody>
          <a:bodyPr wrap="square" rtlCol="0">
            <a:spAutoFit/>
          </a:bodyPr>
          <a:lstStyle/>
          <a:p>
            <a:r>
              <a:rPr lang="en-US" sz="1200" dirty="0" smtClean="0"/>
              <a:t>Photovoltaic (PV)</a:t>
            </a:r>
            <a:endParaRPr lang="en-US" sz="1200" dirty="0"/>
          </a:p>
        </p:txBody>
      </p:sp>
    </p:spTree>
    <p:extLst>
      <p:ext uri="{BB962C8B-B14F-4D97-AF65-F5344CB8AC3E}">
        <p14:creationId xmlns:p14="http://schemas.microsoft.com/office/powerpoint/2010/main" val="181512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7" name="Straight Connector 136"/>
          <p:cNvCxnSpPr/>
          <p:nvPr/>
        </p:nvCxnSpPr>
        <p:spPr>
          <a:xfrm>
            <a:off x="7848600" y="3644246"/>
            <a:ext cx="0" cy="947668"/>
          </a:xfrm>
          <a:prstGeom prst="line">
            <a:avLst/>
          </a:prstGeom>
          <a:solidFill>
            <a:schemeClr val="accent1">
              <a:lumMod val="20000"/>
              <a:lumOff val="80000"/>
            </a:schemeClr>
          </a:solidFill>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Timeline of events</a:t>
            </a:r>
            <a:endParaRPr lang="en-US" dirty="0"/>
          </a:p>
        </p:txBody>
      </p:sp>
      <p:sp>
        <p:nvSpPr>
          <p:cNvPr id="4" name="Right Arrow 3"/>
          <p:cNvSpPr/>
          <p:nvPr/>
        </p:nvSpPr>
        <p:spPr>
          <a:xfrm>
            <a:off x="457200" y="2960622"/>
            <a:ext cx="8382000" cy="996157"/>
          </a:xfrm>
          <a:prstGeom prst="rightArrow">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2941" y="3297965"/>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2008</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6" name="TextBox 5"/>
          <p:cNvSpPr txBox="1"/>
          <p:nvPr/>
        </p:nvSpPr>
        <p:spPr>
          <a:xfrm>
            <a:off x="1584960" y="3297965"/>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2009</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7" name="TextBox 6"/>
          <p:cNvSpPr txBox="1"/>
          <p:nvPr/>
        </p:nvSpPr>
        <p:spPr>
          <a:xfrm>
            <a:off x="2501741" y="3297965"/>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2010</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8" name="TextBox 7"/>
          <p:cNvSpPr txBox="1"/>
          <p:nvPr/>
        </p:nvSpPr>
        <p:spPr>
          <a:xfrm>
            <a:off x="3413760" y="3297965"/>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2011</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9" name="TextBox 8"/>
          <p:cNvSpPr txBox="1"/>
          <p:nvPr/>
        </p:nvSpPr>
        <p:spPr>
          <a:xfrm>
            <a:off x="4345781" y="3297965"/>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2012</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0" name="TextBox 9"/>
          <p:cNvSpPr txBox="1"/>
          <p:nvPr/>
        </p:nvSpPr>
        <p:spPr>
          <a:xfrm>
            <a:off x="5257800" y="3297965"/>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2013</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1" name="TextBox 10"/>
          <p:cNvSpPr txBox="1"/>
          <p:nvPr/>
        </p:nvSpPr>
        <p:spPr>
          <a:xfrm>
            <a:off x="6174581" y="3297965"/>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2014</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12" name="TextBox 11"/>
          <p:cNvSpPr txBox="1"/>
          <p:nvPr/>
        </p:nvSpPr>
        <p:spPr>
          <a:xfrm>
            <a:off x="7086600" y="3297965"/>
            <a:ext cx="914400" cy="353943"/>
          </a:xfrm>
          <a:prstGeom prst="rect">
            <a:avLst/>
          </a:prstGeom>
          <a:noFill/>
          <a:ln>
            <a:noFill/>
          </a:ln>
        </p:spPr>
        <p:txBody>
          <a:bodyPr wrap="square" rtlCol="0">
            <a:spAutoFit/>
          </a:bodyPr>
          <a:lstStyle/>
          <a:p>
            <a:pPr algn="ctr"/>
            <a:r>
              <a:rPr lang="en-US" sz="1700" b="1" dirty="0" smtClean="0">
                <a:solidFill>
                  <a:schemeClr val="bg1"/>
                </a:solidFill>
                <a:effectLst>
                  <a:outerShdw blurRad="38100" dist="38100" dir="2700000" algn="tl">
                    <a:srgbClr val="000000">
                      <a:alpha val="43137"/>
                    </a:srgbClr>
                  </a:outerShdw>
                </a:effectLst>
                <a:latin typeface="+mj-lt"/>
                <a:cs typeface="Arial" pitchFamily="34" charset="0"/>
              </a:rPr>
              <a:t>2015</a:t>
            </a:r>
            <a:endParaRPr lang="en-US" sz="1700" b="1" dirty="0">
              <a:solidFill>
                <a:schemeClr val="bg1"/>
              </a:solidFill>
              <a:effectLst>
                <a:outerShdw blurRad="38100" dist="38100" dir="2700000" algn="tl">
                  <a:srgbClr val="000000">
                    <a:alpha val="43137"/>
                  </a:srgbClr>
                </a:outerShdw>
              </a:effectLst>
              <a:latin typeface="+mj-lt"/>
              <a:cs typeface="Arial" pitchFamily="34" charset="0"/>
            </a:endParaRPr>
          </a:p>
        </p:txBody>
      </p:sp>
      <p:cxnSp>
        <p:nvCxnSpPr>
          <p:cNvPr id="13" name="Straight Connector 12"/>
          <p:cNvCxnSpPr/>
          <p:nvPr/>
        </p:nvCxnSpPr>
        <p:spPr>
          <a:xfrm rot="5400000">
            <a:off x="1079854" y="3643698"/>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994255" y="3643704"/>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908655" y="3643705"/>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823055" y="3643706"/>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731105" y="3643705"/>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645505" y="3643706"/>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559905" y="3643708"/>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7474305" y="3643708"/>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079855" y="3254761"/>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1994256" y="3254768"/>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908656" y="3254769"/>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823056" y="3254770"/>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731106" y="3254769"/>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645506" y="3254770"/>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559906" y="3254771"/>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7474306" y="3254771"/>
            <a:ext cx="97232" cy="10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523946" y="1895107"/>
            <a:ext cx="0" cy="1306215"/>
          </a:xfrm>
          <a:prstGeom prst="line">
            <a:avLst/>
          </a:prstGeom>
          <a:solidFill>
            <a:schemeClr val="accent1">
              <a:lumMod val="20000"/>
              <a:lumOff val="80000"/>
            </a:schemeClr>
          </a:solidFill>
          <a:ln w="508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rot="10800000">
            <a:off x="94995" y="3721034"/>
            <a:ext cx="2015434" cy="1696000"/>
            <a:chOff x="4236823" y="1444056"/>
            <a:chExt cx="2015434" cy="2035201"/>
          </a:xfrm>
          <a:solidFill>
            <a:schemeClr val="accent1">
              <a:lumMod val="20000"/>
              <a:lumOff val="80000"/>
            </a:schemeClr>
          </a:solidFill>
        </p:grpSpPr>
        <p:grpSp>
          <p:nvGrpSpPr>
            <p:cNvPr id="40" name="Group 227"/>
            <p:cNvGrpSpPr/>
            <p:nvPr/>
          </p:nvGrpSpPr>
          <p:grpSpPr>
            <a:xfrm>
              <a:off x="4570870" y="2286000"/>
              <a:ext cx="95250" cy="1193257"/>
              <a:chOff x="1199359" y="3104099"/>
              <a:chExt cx="95250" cy="1193257"/>
            </a:xfrm>
            <a:grpFill/>
          </p:grpSpPr>
          <p:cxnSp>
            <p:nvCxnSpPr>
              <p:cNvPr id="42" name="Straight Connector 41"/>
              <p:cNvCxnSpPr>
                <a:stCxn id="43" idx="0"/>
              </p:cNvCxnSpPr>
              <p:nvPr/>
            </p:nvCxnSpPr>
            <p:spPr>
              <a:xfrm rot="5400000" flipH="1" flipV="1">
                <a:off x="667424" y="3682070"/>
                <a:ext cx="1157530" cy="1588"/>
              </a:xfrm>
              <a:prstGeom prst="line">
                <a:avLst/>
              </a:prstGeom>
              <a:grpFill/>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199359" y="4202106"/>
                <a:ext cx="95250" cy="95250"/>
              </a:xfrm>
              <a:prstGeom prst="ellipse">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41" name="Rectangle 40"/>
            <p:cNvSpPr/>
            <p:nvPr/>
          </p:nvSpPr>
          <p:spPr>
            <a:xfrm rot="10800000">
              <a:off x="4236823" y="1444056"/>
              <a:ext cx="2015434" cy="1087276"/>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mj-lt"/>
                  <a:cs typeface="Arial" pitchFamily="34" charset="0"/>
                </a:rPr>
                <a:t>First scoping period</a:t>
              </a:r>
              <a:br>
                <a:rPr lang="en-US" sz="2000" dirty="0" smtClean="0">
                  <a:solidFill>
                    <a:schemeClr val="tx1"/>
                  </a:solidFill>
                  <a:latin typeface="+mj-lt"/>
                  <a:cs typeface="Arial" pitchFamily="34" charset="0"/>
                </a:rPr>
              </a:br>
              <a:r>
                <a:rPr lang="en-US" sz="2000" dirty="0" smtClean="0">
                  <a:solidFill>
                    <a:schemeClr val="tx1"/>
                  </a:solidFill>
                  <a:latin typeface="+mj-lt"/>
                  <a:cs typeface="Arial" pitchFamily="34" charset="0"/>
                </a:rPr>
                <a:t>May–July 2008</a:t>
              </a:r>
              <a:endParaRPr lang="en-US" sz="2000" dirty="0">
                <a:solidFill>
                  <a:schemeClr val="tx1"/>
                </a:solidFill>
                <a:latin typeface="+mj-lt"/>
                <a:cs typeface="Arial" pitchFamily="34" charset="0"/>
              </a:endParaRPr>
            </a:p>
          </p:txBody>
        </p:sp>
      </p:grpSp>
      <p:grpSp>
        <p:nvGrpSpPr>
          <p:cNvPr id="44" name="Group 43"/>
          <p:cNvGrpSpPr/>
          <p:nvPr/>
        </p:nvGrpSpPr>
        <p:grpSpPr>
          <a:xfrm rot="10800000">
            <a:off x="4343400" y="3721034"/>
            <a:ext cx="2015434" cy="1708027"/>
            <a:chOff x="3682646" y="1476455"/>
            <a:chExt cx="2015434" cy="2049633"/>
          </a:xfrm>
          <a:solidFill>
            <a:schemeClr val="accent1">
              <a:lumMod val="20000"/>
              <a:lumOff val="80000"/>
            </a:schemeClr>
          </a:solidFill>
        </p:grpSpPr>
        <p:grpSp>
          <p:nvGrpSpPr>
            <p:cNvPr id="45" name="Group 227"/>
            <p:cNvGrpSpPr/>
            <p:nvPr/>
          </p:nvGrpSpPr>
          <p:grpSpPr>
            <a:xfrm>
              <a:off x="5421855" y="2313283"/>
              <a:ext cx="95250" cy="1212805"/>
              <a:chOff x="2050344" y="3131382"/>
              <a:chExt cx="95250" cy="1212805"/>
            </a:xfrm>
            <a:grpFill/>
          </p:grpSpPr>
          <p:cxnSp>
            <p:nvCxnSpPr>
              <p:cNvPr id="47" name="Straight Connector 46"/>
              <p:cNvCxnSpPr/>
              <p:nvPr/>
            </p:nvCxnSpPr>
            <p:spPr>
              <a:xfrm rot="10800000">
                <a:off x="2097969" y="3131382"/>
                <a:ext cx="0" cy="1177078"/>
              </a:xfrm>
              <a:prstGeom prst="line">
                <a:avLst/>
              </a:prstGeom>
              <a:grpFill/>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050344" y="4248937"/>
                <a:ext cx="95250" cy="95250"/>
              </a:xfrm>
              <a:prstGeom prst="ellipse">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46" name="Rectangle 45"/>
            <p:cNvSpPr/>
            <p:nvPr/>
          </p:nvSpPr>
          <p:spPr>
            <a:xfrm rot="10800000">
              <a:off x="3682646" y="1476455"/>
              <a:ext cx="2015434" cy="1087276"/>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mj-lt"/>
                  <a:cs typeface="Arial" pitchFamily="34" charset="0"/>
                </a:rPr>
                <a:t>Supplemental Draft PEIS</a:t>
              </a:r>
              <a:br>
                <a:rPr lang="en-US" sz="2000" dirty="0" smtClean="0">
                  <a:solidFill>
                    <a:schemeClr val="tx1"/>
                  </a:solidFill>
                  <a:latin typeface="+mj-lt"/>
                  <a:cs typeface="Arial" pitchFamily="34" charset="0"/>
                </a:rPr>
              </a:br>
              <a:r>
                <a:rPr lang="en-US" sz="2000" dirty="0" smtClean="0">
                  <a:solidFill>
                    <a:schemeClr val="tx1"/>
                  </a:solidFill>
                  <a:latin typeface="+mj-lt"/>
                  <a:cs typeface="Arial" pitchFamily="34" charset="0"/>
                </a:rPr>
                <a:t>October 28, 2011</a:t>
              </a:r>
              <a:endParaRPr lang="en-US" sz="2000" dirty="0">
                <a:solidFill>
                  <a:schemeClr val="tx1"/>
                </a:solidFill>
                <a:latin typeface="+mj-lt"/>
                <a:cs typeface="Arial" pitchFamily="34" charset="0"/>
              </a:endParaRPr>
            </a:p>
          </p:txBody>
        </p:sp>
      </p:grpSp>
      <p:grpSp>
        <p:nvGrpSpPr>
          <p:cNvPr id="49" name="Group 48"/>
          <p:cNvGrpSpPr/>
          <p:nvPr/>
        </p:nvGrpSpPr>
        <p:grpSpPr>
          <a:xfrm>
            <a:off x="4388217" y="1546092"/>
            <a:ext cx="2015434" cy="1649757"/>
            <a:chOff x="3623366" y="1476455"/>
            <a:chExt cx="2015434" cy="1979711"/>
          </a:xfrm>
          <a:solidFill>
            <a:schemeClr val="accent1">
              <a:lumMod val="20000"/>
              <a:lumOff val="80000"/>
            </a:schemeClr>
          </a:solidFill>
        </p:grpSpPr>
        <p:cxnSp>
          <p:nvCxnSpPr>
            <p:cNvPr id="52" name="Straight Connector 51"/>
            <p:cNvCxnSpPr/>
            <p:nvPr/>
          </p:nvCxnSpPr>
          <p:spPr>
            <a:xfrm flipV="1">
              <a:off x="4560735" y="2305615"/>
              <a:ext cx="1589" cy="1150551"/>
            </a:xfrm>
            <a:prstGeom prst="line">
              <a:avLst/>
            </a:prstGeom>
            <a:grpFill/>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623366" y="1476455"/>
              <a:ext cx="2015434" cy="1087276"/>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mj-lt"/>
                  <a:cs typeface="Arial" pitchFamily="34" charset="0"/>
                </a:rPr>
                <a:t>Final PEIS</a:t>
              </a:r>
            </a:p>
            <a:p>
              <a:pPr algn="ctr"/>
              <a:r>
                <a:rPr lang="en-US" sz="2000" dirty="0" smtClean="0">
                  <a:solidFill>
                    <a:schemeClr val="tx1"/>
                  </a:solidFill>
                  <a:latin typeface="+mj-lt"/>
                  <a:cs typeface="Arial" pitchFamily="34" charset="0"/>
                </a:rPr>
                <a:t>July 27, 2012</a:t>
              </a:r>
              <a:endParaRPr lang="en-US" sz="2000" dirty="0">
                <a:solidFill>
                  <a:schemeClr val="tx1"/>
                </a:solidFill>
                <a:latin typeface="+mj-lt"/>
                <a:cs typeface="Arial" pitchFamily="34" charset="0"/>
              </a:endParaRPr>
            </a:p>
          </p:txBody>
        </p:sp>
      </p:grpSp>
      <p:grpSp>
        <p:nvGrpSpPr>
          <p:cNvPr id="54" name="Group 53"/>
          <p:cNvGrpSpPr/>
          <p:nvPr/>
        </p:nvGrpSpPr>
        <p:grpSpPr>
          <a:xfrm>
            <a:off x="5536191" y="1547459"/>
            <a:ext cx="3032443" cy="1647980"/>
            <a:chOff x="2679767" y="1476455"/>
            <a:chExt cx="3032443" cy="1977577"/>
          </a:xfrm>
          <a:solidFill>
            <a:schemeClr val="accent1">
              <a:lumMod val="20000"/>
              <a:lumOff val="80000"/>
            </a:schemeClr>
          </a:solidFill>
        </p:grpSpPr>
        <p:grpSp>
          <p:nvGrpSpPr>
            <p:cNvPr id="55" name="Group 227"/>
            <p:cNvGrpSpPr/>
            <p:nvPr/>
          </p:nvGrpSpPr>
          <p:grpSpPr>
            <a:xfrm>
              <a:off x="2679767" y="1830923"/>
              <a:ext cx="1808724" cy="1623109"/>
              <a:chOff x="-691744" y="2649022"/>
              <a:chExt cx="1808724" cy="1623109"/>
            </a:xfrm>
            <a:grpFill/>
          </p:grpSpPr>
          <p:cxnSp>
            <p:nvCxnSpPr>
              <p:cNvPr id="57" name="Straight Connector 56"/>
              <p:cNvCxnSpPr/>
              <p:nvPr/>
            </p:nvCxnSpPr>
            <p:spPr>
              <a:xfrm flipV="1">
                <a:off x="1116980" y="2649022"/>
                <a:ext cx="0" cy="1137619"/>
              </a:xfrm>
              <a:prstGeom prst="line">
                <a:avLst/>
              </a:prstGeom>
              <a:grpFill/>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91744" y="4176881"/>
                <a:ext cx="95250" cy="95250"/>
              </a:xfrm>
              <a:prstGeom prst="ellipse">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56" name="Rectangle 55"/>
            <p:cNvSpPr/>
            <p:nvPr/>
          </p:nvSpPr>
          <p:spPr>
            <a:xfrm>
              <a:off x="3696776" y="1476455"/>
              <a:ext cx="2015434" cy="1087276"/>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mj-lt"/>
                  <a:cs typeface="Arial" pitchFamily="34" charset="0"/>
                </a:rPr>
                <a:t>Record of Decision</a:t>
              </a:r>
              <a:br>
                <a:rPr lang="en-US" sz="2000" dirty="0" smtClean="0">
                  <a:solidFill>
                    <a:schemeClr val="tx1"/>
                  </a:solidFill>
                  <a:latin typeface="+mj-lt"/>
                  <a:cs typeface="Arial" pitchFamily="34" charset="0"/>
                </a:rPr>
              </a:br>
              <a:r>
                <a:rPr lang="en-US" sz="2000" dirty="0" smtClean="0">
                  <a:solidFill>
                    <a:schemeClr val="tx1"/>
                  </a:solidFill>
                  <a:latin typeface="+mj-lt"/>
                  <a:cs typeface="Arial" pitchFamily="34" charset="0"/>
                </a:rPr>
                <a:t>October 2012</a:t>
              </a:r>
              <a:endParaRPr lang="en-US" sz="2000" dirty="0">
                <a:solidFill>
                  <a:schemeClr val="tx1"/>
                </a:solidFill>
                <a:latin typeface="+mj-lt"/>
                <a:cs typeface="Arial" pitchFamily="34" charset="0"/>
              </a:endParaRPr>
            </a:p>
          </p:txBody>
        </p:sp>
      </p:grpSp>
      <p:cxnSp>
        <p:nvCxnSpPr>
          <p:cNvPr id="62" name="Straight Connector 61"/>
          <p:cNvCxnSpPr>
            <a:stCxn id="67" idx="4"/>
          </p:cNvCxnSpPr>
          <p:nvPr/>
        </p:nvCxnSpPr>
        <p:spPr>
          <a:xfrm>
            <a:off x="2568416" y="3721034"/>
            <a:ext cx="0" cy="947668"/>
          </a:xfrm>
          <a:prstGeom prst="line">
            <a:avLst/>
          </a:prstGeom>
          <a:solidFill>
            <a:schemeClr val="accent1">
              <a:lumMod val="20000"/>
              <a:lumOff val="80000"/>
            </a:schemeClr>
          </a:solidFill>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209800" y="4510679"/>
            <a:ext cx="2015434" cy="906063"/>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mj-lt"/>
                <a:cs typeface="Arial" pitchFamily="34" charset="0"/>
              </a:rPr>
              <a:t>Second scoping period</a:t>
            </a:r>
            <a:br>
              <a:rPr lang="en-US" sz="2000" dirty="0" smtClean="0">
                <a:solidFill>
                  <a:schemeClr val="tx1"/>
                </a:solidFill>
                <a:latin typeface="+mj-lt"/>
                <a:cs typeface="Arial" pitchFamily="34" charset="0"/>
              </a:rPr>
            </a:br>
            <a:r>
              <a:rPr lang="en-US" sz="2000" dirty="0" smtClean="0">
                <a:solidFill>
                  <a:schemeClr val="tx1"/>
                </a:solidFill>
                <a:latin typeface="+mj-lt"/>
                <a:cs typeface="Arial" pitchFamily="34" charset="0"/>
              </a:rPr>
              <a:t>June 2009</a:t>
            </a:r>
            <a:endParaRPr lang="en-US" sz="2000" dirty="0">
              <a:solidFill>
                <a:schemeClr val="tx1"/>
              </a:solidFill>
              <a:latin typeface="+mj-lt"/>
              <a:cs typeface="Arial" pitchFamily="34" charset="0"/>
            </a:endParaRPr>
          </a:p>
        </p:txBody>
      </p:sp>
      <p:sp>
        <p:nvSpPr>
          <p:cNvPr id="67" name="Oval 66"/>
          <p:cNvSpPr/>
          <p:nvPr/>
        </p:nvSpPr>
        <p:spPr>
          <a:xfrm rot="10800000">
            <a:off x="2520791" y="3721034"/>
            <a:ext cx="95250" cy="79375"/>
          </a:xfrm>
          <a:prstGeom prst="ellipse">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73" name="Group 72"/>
          <p:cNvGrpSpPr/>
          <p:nvPr/>
        </p:nvGrpSpPr>
        <p:grpSpPr>
          <a:xfrm>
            <a:off x="2226578" y="1549275"/>
            <a:ext cx="2015434" cy="1650173"/>
            <a:chOff x="3133035" y="1537858"/>
            <a:chExt cx="2015434" cy="1980207"/>
          </a:xfrm>
          <a:solidFill>
            <a:schemeClr val="accent1">
              <a:lumMod val="20000"/>
              <a:lumOff val="80000"/>
            </a:schemeClr>
          </a:solidFill>
        </p:grpSpPr>
        <p:grpSp>
          <p:nvGrpSpPr>
            <p:cNvPr id="74" name="Group 227"/>
            <p:cNvGrpSpPr/>
            <p:nvPr/>
          </p:nvGrpSpPr>
          <p:grpSpPr>
            <a:xfrm>
              <a:off x="4571710" y="2266079"/>
              <a:ext cx="95250" cy="1251986"/>
              <a:chOff x="1200199" y="3084178"/>
              <a:chExt cx="95250" cy="1251986"/>
            </a:xfrm>
            <a:grpFill/>
          </p:grpSpPr>
          <p:cxnSp>
            <p:nvCxnSpPr>
              <p:cNvPr id="76" name="Straight Connector 75"/>
              <p:cNvCxnSpPr>
                <a:stCxn id="77" idx="0"/>
              </p:cNvCxnSpPr>
              <p:nvPr/>
            </p:nvCxnSpPr>
            <p:spPr>
              <a:xfrm rot="5400000" flipH="1" flipV="1">
                <a:off x="669059" y="3662149"/>
                <a:ext cx="1157529" cy="1588"/>
              </a:xfrm>
              <a:prstGeom prst="line">
                <a:avLst/>
              </a:prstGeom>
              <a:grpFill/>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1200199" y="4240914"/>
                <a:ext cx="95250" cy="95250"/>
              </a:xfrm>
              <a:prstGeom prst="ellipse">
                <a:avLst/>
              </a:pr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75" name="Rectangle 74"/>
            <p:cNvSpPr/>
            <p:nvPr/>
          </p:nvSpPr>
          <p:spPr>
            <a:xfrm>
              <a:off x="3133035" y="1537858"/>
              <a:ext cx="2015434" cy="1087276"/>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mj-lt"/>
                  <a:cs typeface="Arial" pitchFamily="34" charset="0"/>
                </a:rPr>
                <a:t>Draft PEIS</a:t>
              </a:r>
            </a:p>
            <a:p>
              <a:pPr algn="ctr"/>
              <a:r>
                <a:rPr lang="en-US" sz="2000" dirty="0" smtClean="0">
                  <a:solidFill>
                    <a:schemeClr val="tx1"/>
                  </a:solidFill>
                  <a:latin typeface="+mj-lt"/>
                  <a:cs typeface="Arial" pitchFamily="34" charset="0"/>
                </a:rPr>
                <a:t>Dec. 17, 2010</a:t>
              </a:r>
              <a:endParaRPr lang="en-US" sz="2000" dirty="0">
                <a:solidFill>
                  <a:schemeClr val="tx1"/>
                </a:solidFill>
                <a:latin typeface="+mj-lt"/>
                <a:cs typeface="Arial" pitchFamily="34" charset="0"/>
              </a:endParaRPr>
            </a:p>
          </p:txBody>
        </p:sp>
      </p:grpSp>
      <p:sp>
        <p:nvSpPr>
          <p:cNvPr id="83" name="Rectangle 82"/>
          <p:cNvSpPr/>
          <p:nvPr/>
        </p:nvSpPr>
        <p:spPr>
          <a:xfrm>
            <a:off x="38487" y="1545155"/>
            <a:ext cx="2015434" cy="906063"/>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mj-lt"/>
                <a:cs typeface="Arial" pitchFamily="34" charset="0"/>
              </a:rPr>
              <a:t>Notice of Intent</a:t>
            </a:r>
            <a:br>
              <a:rPr lang="en-US" sz="2000" dirty="0" smtClean="0">
                <a:solidFill>
                  <a:schemeClr val="tx1"/>
                </a:solidFill>
                <a:latin typeface="+mj-lt"/>
                <a:cs typeface="Arial" pitchFamily="34" charset="0"/>
              </a:rPr>
            </a:br>
            <a:r>
              <a:rPr lang="en-US" sz="2000" dirty="0" smtClean="0">
                <a:solidFill>
                  <a:schemeClr val="tx1"/>
                </a:solidFill>
                <a:latin typeface="+mj-lt"/>
                <a:cs typeface="Arial" pitchFamily="34" charset="0"/>
              </a:rPr>
              <a:t>May 29, 2008</a:t>
            </a:r>
            <a:endParaRPr lang="en-US" sz="2000" dirty="0">
              <a:solidFill>
                <a:schemeClr val="tx1"/>
              </a:solidFill>
              <a:latin typeface="+mj-lt"/>
              <a:cs typeface="Arial" pitchFamily="34" charset="0"/>
            </a:endParaRPr>
          </a:p>
        </p:txBody>
      </p:sp>
      <p:sp>
        <p:nvSpPr>
          <p:cNvPr id="86" name="Oval 85"/>
          <p:cNvSpPr/>
          <p:nvPr/>
        </p:nvSpPr>
        <p:spPr>
          <a:xfrm>
            <a:off x="5277961" y="3118315"/>
            <a:ext cx="95250" cy="79375"/>
          </a:xfrm>
          <a:prstGeom prst="ellipse">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mj-lt"/>
            </a:endParaRPr>
          </a:p>
        </p:txBody>
      </p:sp>
      <p:sp>
        <p:nvSpPr>
          <p:cNvPr id="87" name="Oval 86"/>
          <p:cNvSpPr/>
          <p:nvPr/>
        </p:nvSpPr>
        <p:spPr>
          <a:xfrm>
            <a:off x="1476321" y="3120073"/>
            <a:ext cx="95250" cy="79375"/>
          </a:xfrm>
          <a:prstGeom prst="ellipse">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21" name="Straight Connector 120"/>
          <p:cNvCxnSpPr/>
          <p:nvPr/>
        </p:nvCxnSpPr>
        <p:spPr>
          <a:xfrm flipH="1" flipV="1">
            <a:off x="5562600" y="2781300"/>
            <a:ext cx="180136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583816" y="2790865"/>
            <a:ext cx="0" cy="3292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6479790" y="4510678"/>
            <a:ext cx="2015434" cy="906063"/>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mj-lt"/>
                <a:cs typeface="Arial" pitchFamily="34" charset="0"/>
              </a:rPr>
              <a:t>First projects approved</a:t>
            </a:r>
            <a:br>
              <a:rPr lang="en-US" sz="2000" dirty="0" smtClean="0">
                <a:solidFill>
                  <a:schemeClr val="tx1"/>
                </a:solidFill>
                <a:latin typeface="+mj-lt"/>
                <a:cs typeface="Arial" pitchFamily="34" charset="0"/>
              </a:rPr>
            </a:br>
            <a:r>
              <a:rPr lang="en-US" sz="2000" dirty="0" smtClean="0">
                <a:solidFill>
                  <a:schemeClr val="tx1"/>
                </a:solidFill>
                <a:latin typeface="+mj-lt"/>
                <a:cs typeface="Arial" pitchFamily="34" charset="0"/>
              </a:rPr>
              <a:t>June 9, 2015</a:t>
            </a:r>
            <a:endParaRPr lang="en-US" sz="2000" dirty="0">
              <a:solidFill>
                <a:schemeClr val="tx1"/>
              </a:solidFill>
              <a:latin typeface="+mj-lt"/>
              <a:cs typeface="Arial" pitchFamily="34" charset="0"/>
            </a:endParaRPr>
          </a:p>
        </p:txBody>
      </p:sp>
      <p:sp>
        <p:nvSpPr>
          <p:cNvPr id="138" name="Oval 137"/>
          <p:cNvSpPr/>
          <p:nvPr/>
        </p:nvSpPr>
        <p:spPr>
          <a:xfrm>
            <a:off x="7800975" y="3723349"/>
            <a:ext cx="95250" cy="79375"/>
          </a:xfrm>
          <a:prstGeom prst="ellipse">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32216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Involvement (Stacey)</a:t>
            </a:r>
            <a:endParaRPr lang="en-US" dirty="0"/>
          </a:p>
        </p:txBody>
      </p:sp>
      <p:graphicFrame>
        <p:nvGraphicFramePr>
          <p:cNvPr id="6" name="Diagram 5"/>
          <p:cNvGraphicFramePr/>
          <p:nvPr>
            <p:extLst>
              <p:ext uri="{D42A27DB-BD31-4B8C-83A1-F6EECF244321}">
                <p14:modId xmlns:p14="http://schemas.microsoft.com/office/powerpoint/2010/main" val="2903149139"/>
              </p:ext>
            </p:extLst>
          </p:nvPr>
        </p:nvGraphicFramePr>
        <p:xfrm>
          <a:off x="418967" y="3543300"/>
          <a:ext cx="8344031" cy="1986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000116466"/>
              </p:ext>
            </p:extLst>
          </p:nvPr>
        </p:nvGraphicFramePr>
        <p:xfrm>
          <a:off x="418968" y="1245096"/>
          <a:ext cx="8344031" cy="19861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075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Description and Need</a:t>
            </a:r>
            <a:endParaRPr lang="en-US" dirty="0"/>
          </a:p>
        </p:txBody>
      </p:sp>
      <p:sp>
        <p:nvSpPr>
          <p:cNvPr id="3" name="Content Placeholder 2"/>
          <p:cNvSpPr>
            <a:spLocks noGrp="1"/>
          </p:cNvSpPr>
          <p:nvPr>
            <p:ph idx="1"/>
          </p:nvPr>
        </p:nvSpPr>
        <p:spPr>
          <a:xfrm>
            <a:off x="457200" y="1333500"/>
            <a:ext cx="8229600" cy="4038600"/>
          </a:xfrm>
        </p:spPr>
        <p:txBody>
          <a:bodyPr>
            <a:normAutofit fontScale="77500" lnSpcReduction="20000"/>
          </a:bodyPr>
          <a:lstStyle/>
          <a:p>
            <a:r>
              <a:rPr lang="en-US" dirty="0" smtClean="0"/>
              <a:t>Great interest in developing utility-scale solar energy facilities on BLM-administered land</a:t>
            </a:r>
          </a:p>
          <a:p>
            <a:pPr lvl="1"/>
            <a:r>
              <a:rPr lang="en-US" dirty="0" smtClean="0"/>
              <a:t>127 active applications as of February 2010</a:t>
            </a:r>
            <a:endParaRPr lang="en-US" dirty="0"/>
          </a:p>
          <a:p>
            <a:endParaRPr lang="en-US" dirty="0"/>
          </a:p>
          <a:p>
            <a:r>
              <a:rPr lang="en-US" dirty="0" smtClean="0"/>
              <a:t>Legislation</a:t>
            </a:r>
          </a:p>
          <a:p>
            <a:pPr lvl="1"/>
            <a:r>
              <a:rPr lang="en-US" dirty="0" smtClean="0"/>
              <a:t>Section 211 of Energy Policy Act of 2005</a:t>
            </a:r>
          </a:p>
          <a:p>
            <a:pPr lvl="1"/>
            <a:r>
              <a:rPr lang="en-US" dirty="0" smtClean="0"/>
              <a:t>Executive </a:t>
            </a:r>
            <a:r>
              <a:rPr lang="en-US" dirty="0"/>
              <a:t>Order </a:t>
            </a:r>
            <a:r>
              <a:rPr lang="en-US" dirty="0" smtClean="0"/>
              <a:t>13212</a:t>
            </a:r>
          </a:p>
          <a:p>
            <a:pPr lvl="2"/>
            <a:r>
              <a:rPr lang="en-US" dirty="0" smtClean="0"/>
              <a:t>Actions to Expedite Energy-Related Projects</a:t>
            </a:r>
          </a:p>
          <a:p>
            <a:pPr lvl="2"/>
            <a:r>
              <a:rPr lang="en-US" dirty="0" smtClean="0"/>
              <a:t>Signed by George W. Bush on May 18, 2001</a:t>
            </a:r>
          </a:p>
          <a:p>
            <a:pPr lvl="1"/>
            <a:r>
              <a:rPr lang="en-US" dirty="0" smtClean="0"/>
              <a:t>Secretary of the Interior Order No. 3285A1</a:t>
            </a:r>
          </a:p>
          <a:p>
            <a:pPr lvl="2"/>
            <a:r>
              <a:rPr lang="en-US" dirty="0"/>
              <a:t>Renewable Energy </a:t>
            </a:r>
            <a:r>
              <a:rPr lang="en-US" dirty="0" smtClean="0"/>
              <a:t>Development</a:t>
            </a:r>
          </a:p>
          <a:p>
            <a:pPr lvl="2"/>
            <a:r>
              <a:rPr lang="en-US" dirty="0"/>
              <a:t>Signed by Ken Salazar on February 22, </a:t>
            </a:r>
            <a:r>
              <a:rPr lang="en-US" dirty="0" smtClean="0"/>
              <a:t>2010</a:t>
            </a:r>
          </a:p>
          <a:p>
            <a:pPr lvl="2"/>
            <a:endParaRPr lang="en-US" dirty="0" smtClean="0"/>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456999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a:t>
            </a:r>
            <a:endParaRPr lang="en-US" dirty="0"/>
          </a:p>
        </p:txBody>
      </p:sp>
      <p:sp>
        <p:nvSpPr>
          <p:cNvPr id="3" name="Content Placeholder 2"/>
          <p:cNvSpPr>
            <a:spLocks noGrp="1"/>
          </p:cNvSpPr>
          <p:nvPr>
            <p:ph idx="1"/>
          </p:nvPr>
        </p:nvSpPr>
        <p:spPr>
          <a:xfrm>
            <a:off x="457200" y="1333500"/>
            <a:ext cx="4114800" cy="4114800"/>
          </a:xfrm>
        </p:spPr>
        <p:txBody>
          <a:bodyPr>
            <a:normAutofit fontScale="85000" lnSpcReduction="20000"/>
          </a:bodyPr>
          <a:lstStyle/>
          <a:p>
            <a:r>
              <a:rPr lang="en-US" dirty="0" smtClean="0"/>
              <a:t>Preferred Alternative</a:t>
            </a:r>
          </a:p>
          <a:p>
            <a:pPr lvl="1"/>
            <a:r>
              <a:rPr lang="en-US" dirty="0" smtClean="0"/>
              <a:t>Solar Energy Development </a:t>
            </a:r>
          </a:p>
          <a:p>
            <a:r>
              <a:rPr lang="en-US" dirty="0" smtClean="0"/>
              <a:t>Environmentally Preferred Alternatives</a:t>
            </a:r>
          </a:p>
          <a:p>
            <a:pPr lvl="1"/>
            <a:r>
              <a:rPr lang="en-US" dirty="0"/>
              <a:t>Solar Energy Development </a:t>
            </a:r>
          </a:p>
          <a:p>
            <a:pPr lvl="1"/>
            <a:r>
              <a:rPr lang="en-US" dirty="0"/>
              <a:t>Solar Energy </a:t>
            </a:r>
            <a:r>
              <a:rPr lang="en-US" dirty="0" smtClean="0"/>
              <a:t>Zones</a:t>
            </a:r>
          </a:p>
          <a:p>
            <a:r>
              <a:rPr lang="en-US" dirty="0" smtClean="0"/>
              <a:t>Decision</a:t>
            </a:r>
          </a:p>
          <a:p>
            <a:pPr lvl="1"/>
            <a:r>
              <a:rPr lang="en-US" dirty="0" smtClean="0"/>
              <a:t> </a:t>
            </a:r>
            <a:r>
              <a:rPr lang="en-US" dirty="0"/>
              <a:t>Solar Energy Development </a:t>
            </a:r>
          </a:p>
          <a:p>
            <a:pPr lvl="1"/>
            <a:endParaRPr lang="en-US" dirty="0"/>
          </a:p>
          <a:p>
            <a:endParaRPr lang="en-US" dirty="0"/>
          </a:p>
          <a:p>
            <a:endParaRPr lang="en-US" dirty="0"/>
          </a:p>
          <a:p>
            <a:endParaRPr lang="en-US" dirty="0"/>
          </a:p>
        </p:txBody>
      </p:sp>
      <p:pic>
        <p:nvPicPr>
          <p:cNvPr id="4" name="Picture 3" descr="H:\Images\INCOME\shutterstock_2954298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29200" y="1390517"/>
            <a:ext cx="3657600" cy="3657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37136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 (Mikhail)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37226468"/>
              </p:ext>
            </p:extLst>
          </p:nvPr>
        </p:nvGraphicFramePr>
        <p:xfrm>
          <a:off x="533400" y="1409700"/>
          <a:ext cx="8153400" cy="1894416"/>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1813560">
                  <a:extLst>
                    <a:ext uri="{9D8B030D-6E8A-4147-A177-3AD203B41FA5}">
                      <a16:colId xmlns:a16="http://schemas.microsoft.com/office/drawing/2014/main" val="20002"/>
                    </a:ext>
                  </a:extLst>
                </a:gridCol>
                <a:gridCol w="868680">
                  <a:extLst>
                    <a:ext uri="{9D8B030D-6E8A-4147-A177-3AD203B41FA5}">
                      <a16:colId xmlns:a16="http://schemas.microsoft.com/office/drawing/2014/main" val="20003"/>
                    </a:ext>
                  </a:extLst>
                </a:gridCol>
                <a:gridCol w="1394460">
                  <a:extLst>
                    <a:ext uri="{9D8B030D-6E8A-4147-A177-3AD203B41FA5}">
                      <a16:colId xmlns:a16="http://schemas.microsoft.com/office/drawing/2014/main" val="20004"/>
                    </a:ext>
                  </a:extLst>
                </a:gridCol>
                <a:gridCol w="1394460">
                  <a:extLst>
                    <a:ext uri="{9D8B030D-6E8A-4147-A177-3AD203B41FA5}">
                      <a16:colId xmlns:a16="http://schemas.microsoft.com/office/drawing/2014/main" val="3318280725"/>
                    </a:ext>
                  </a:extLst>
                </a:gridCol>
              </a:tblGrid>
              <a:tr h="4736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effectLst>
                            <a:outerShdw blurRad="38100" dist="38100" dir="2700000" algn="tl">
                              <a:srgbClr val="000000">
                                <a:alpha val="43137"/>
                              </a:srgbClr>
                            </a:outerShdw>
                          </a:effectLst>
                        </a:rPr>
                        <a:t>State</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SEZ</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Name</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MW</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Type</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Status</a:t>
                      </a:r>
                      <a:endParaRPr lang="en-US" sz="1700" dirty="0">
                        <a:effectLst>
                          <a:outerShdw blurRad="38100" dist="38100" dir="2700000" algn="tl">
                            <a:srgbClr val="000000">
                              <a:alpha val="43137"/>
                            </a:srgbClr>
                          </a:outerShdw>
                        </a:effectLst>
                      </a:endParaRPr>
                    </a:p>
                  </a:txBody>
                  <a:tcPr marT="38100" marB="38100" anchor="ctr"/>
                </a:tc>
                <a:extLst>
                  <a:ext uri="{0D108BD9-81ED-4DB2-BD59-A6C34878D82A}">
                    <a16:rowId xmlns:a16="http://schemas.microsoft.com/office/drawing/2014/main" val="10000"/>
                  </a:ext>
                </a:extLst>
              </a:tr>
              <a:tr h="473604">
                <a:tc rowSpan="3">
                  <a:txBody>
                    <a:bodyPr/>
                    <a:lstStyle/>
                    <a:p>
                      <a:pPr algn="ctr"/>
                      <a:r>
                        <a:rPr lang="en-US" sz="1600" dirty="0" smtClean="0"/>
                        <a:t>Arizona</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rowSpan="2">
                  <a:txBody>
                    <a:bodyPr/>
                    <a:lstStyle/>
                    <a:p>
                      <a:pPr algn="ctr"/>
                      <a:r>
                        <a:rPr lang="en-US" sz="1600" dirty="0" smtClean="0"/>
                        <a:t>Brenda</a:t>
                      </a:r>
                      <a:endParaRPr lang="en-US" sz="1600" dirty="0"/>
                    </a:p>
                  </a:txBody>
                  <a:tcPr marT="38100" marB="38100" anchor="ctr"/>
                </a:tc>
                <a:tc>
                  <a:txBody>
                    <a:bodyPr/>
                    <a:lstStyle/>
                    <a:p>
                      <a:pPr algn="ctr"/>
                      <a:r>
                        <a:rPr lang="en-US" sz="1600" dirty="0" smtClean="0"/>
                        <a:t>Quartzite</a:t>
                      </a:r>
                      <a:endParaRPr lang="en-US" sz="1600" dirty="0"/>
                    </a:p>
                  </a:txBody>
                  <a:tcPr marT="38100" marB="38100" anchor="ctr"/>
                </a:tc>
                <a:tc>
                  <a:txBody>
                    <a:bodyPr/>
                    <a:lstStyle/>
                    <a:p>
                      <a:pPr algn="ctr"/>
                      <a:r>
                        <a:rPr lang="en-US" sz="1600" dirty="0" smtClean="0"/>
                        <a:t>100</a:t>
                      </a:r>
                      <a:endParaRPr lang="en-US" sz="1600" dirty="0"/>
                    </a:p>
                  </a:txBody>
                  <a:tcPr marT="38100" marB="38100" anchor="ctr"/>
                </a:tc>
                <a:tc>
                  <a:txBody>
                    <a:bodyPr/>
                    <a:lstStyle/>
                    <a:p>
                      <a:pPr algn="ctr"/>
                      <a:r>
                        <a:rPr lang="en-US" sz="1600" dirty="0" smtClean="0"/>
                        <a:t>tower</a:t>
                      </a:r>
                      <a:endParaRPr lang="en-US" sz="1600" dirty="0"/>
                    </a:p>
                  </a:txBody>
                  <a:tcPr marT="38100" marB="38100" anchor="ctr"/>
                </a:tc>
                <a:tc>
                  <a:txBody>
                    <a:bodyPr/>
                    <a:lstStyle/>
                    <a:p>
                      <a:pPr algn="ctr"/>
                      <a:r>
                        <a:rPr lang="en-US" sz="1600" dirty="0" smtClean="0"/>
                        <a:t>operational</a:t>
                      </a:r>
                      <a:endParaRPr lang="en-US" sz="1600" dirty="0"/>
                    </a:p>
                  </a:txBody>
                  <a:tcPr marT="38100" marB="38100" anchor="ctr"/>
                </a:tc>
                <a:extLst>
                  <a:ext uri="{0D108BD9-81ED-4DB2-BD59-A6C34878D82A}">
                    <a16:rowId xmlns:a16="http://schemas.microsoft.com/office/drawing/2014/main" val="10001"/>
                  </a:ext>
                </a:extLst>
              </a:tr>
              <a:tr h="47360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dirty="0" smtClean="0"/>
                        <a:t>Little</a:t>
                      </a:r>
                      <a:r>
                        <a:rPr lang="en-US" sz="1600" baseline="0" dirty="0" smtClean="0"/>
                        <a:t> Horn</a:t>
                      </a:r>
                      <a:endParaRPr lang="en-US" sz="1600" dirty="0"/>
                    </a:p>
                  </a:txBody>
                  <a:tcPr marT="38100" marB="38100" anchor="ctr"/>
                </a:tc>
                <a:tc>
                  <a:txBody>
                    <a:bodyPr/>
                    <a:lstStyle/>
                    <a:p>
                      <a:pPr algn="ctr"/>
                      <a:r>
                        <a:rPr lang="en-US" sz="1600" dirty="0" smtClean="0"/>
                        <a:t>1000</a:t>
                      </a:r>
                      <a:endParaRPr lang="en-US" sz="1600" dirty="0"/>
                    </a:p>
                  </a:txBody>
                  <a:tcPr marT="38100" marB="38100" anchor="ctr"/>
                </a:tc>
                <a:tc>
                  <a:txBody>
                    <a:bodyPr/>
                    <a:lstStyle/>
                    <a:p>
                      <a:pPr algn="ctr"/>
                      <a:r>
                        <a:rPr lang="en-US" sz="1600" dirty="0" smtClean="0"/>
                        <a:t>trough</a:t>
                      </a:r>
                      <a:endParaRPr lang="en-US" sz="1600" dirty="0"/>
                    </a:p>
                  </a:txBody>
                  <a:tcPr marT="38100" marB="38100" anchor="ctr"/>
                </a:tc>
                <a:tc>
                  <a:txBody>
                    <a:bodyPr/>
                    <a:lstStyle/>
                    <a:p>
                      <a:pPr algn="ctr"/>
                      <a:r>
                        <a:rPr lang="en-US" sz="1600" dirty="0" smtClean="0"/>
                        <a:t>pending</a:t>
                      </a:r>
                      <a:endParaRPr lang="en-US" sz="1600" dirty="0"/>
                    </a:p>
                  </a:txBody>
                  <a:tcPr marT="38100" marB="38100" anchor="ctr"/>
                </a:tc>
                <a:extLst>
                  <a:ext uri="{0D108BD9-81ED-4DB2-BD59-A6C34878D82A}">
                    <a16:rowId xmlns:a16="http://schemas.microsoft.com/office/drawing/2014/main" val="10002"/>
                  </a:ext>
                </a:extLst>
              </a:tr>
              <a:tr h="47360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dirty="0" smtClean="0"/>
                        <a:t>Gillespie</a:t>
                      </a:r>
                      <a:endParaRPr lang="en-US" sz="1600" dirty="0"/>
                    </a:p>
                  </a:txBody>
                  <a:tcPr marT="38100" marB="38100" anchor="ctr"/>
                </a:tc>
                <a:tc>
                  <a:txBody>
                    <a:bodyPr/>
                    <a:lstStyle/>
                    <a:p>
                      <a:pPr algn="ctr"/>
                      <a:r>
                        <a:rPr lang="en-US" sz="1600" dirty="0" smtClean="0"/>
                        <a:t>Sonoran</a:t>
                      </a:r>
                      <a:endParaRPr lang="en-US" sz="1600" dirty="0"/>
                    </a:p>
                  </a:txBody>
                  <a:tcPr marT="38100" marB="38100" anchor="ctr"/>
                </a:tc>
                <a:tc>
                  <a:txBody>
                    <a:bodyPr/>
                    <a:lstStyle/>
                    <a:p>
                      <a:pPr algn="ctr"/>
                      <a:r>
                        <a:rPr lang="en-US" sz="1600" dirty="0" smtClean="0"/>
                        <a:t>300</a:t>
                      </a:r>
                      <a:endParaRPr lang="en-US" sz="1600" dirty="0"/>
                    </a:p>
                  </a:txBody>
                  <a:tcPr marT="38100" marB="38100" anchor="ctr"/>
                </a:tc>
                <a:tc>
                  <a:txBody>
                    <a:bodyPr/>
                    <a:lstStyle/>
                    <a:p>
                      <a:pPr algn="ctr"/>
                      <a:r>
                        <a:rPr lang="en-US" sz="1600" dirty="0" smtClean="0"/>
                        <a:t>trough</a:t>
                      </a:r>
                      <a:endParaRPr lang="en-US" sz="1600" dirty="0"/>
                    </a:p>
                  </a:txBody>
                  <a:tcPr marT="38100" marB="38100" anchor="ctr"/>
                </a:tc>
                <a:tc>
                  <a:txBody>
                    <a:bodyPr/>
                    <a:lstStyle/>
                    <a:p>
                      <a:pPr algn="ctr"/>
                      <a:r>
                        <a:rPr lang="en-US" sz="1600" dirty="0" smtClean="0"/>
                        <a:t>pending</a:t>
                      </a:r>
                      <a:endParaRPr lang="en-US" sz="1600" dirty="0"/>
                    </a:p>
                  </a:txBody>
                  <a:tcPr marT="38100" marB="38100" anchor="ctr"/>
                </a:tc>
                <a:extLst>
                  <a:ext uri="{0D108BD9-81ED-4DB2-BD59-A6C34878D82A}">
                    <a16:rowId xmlns:a16="http://schemas.microsoft.com/office/drawing/2014/main" val="10003"/>
                  </a:ext>
                </a:extLst>
              </a:tr>
            </a:tbl>
          </a:graphicData>
        </a:graphic>
      </p:graphicFrame>
      <p:sp>
        <p:nvSpPr>
          <p:cNvPr id="3" name="TextBox 2"/>
          <p:cNvSpPr txBox="1"/>
          <p:nvPr/>
        </p:nvSpPr>
        <p:spPr>
          <a:xfrm>
            <a:off x="533400" y="3566390"/>
            <a:ext cx="8001000" cy="338554"/>
          </a:xfrm>
          <a:prstGeom prst="rect">
            <a:avLst/>
          </a:prstGeom>
          <a:noFill/>
        </p:spPr>
        <p:txBody>
          <a:bodyPr wrap="square" rtlCol="0">
            <a:spAutoFit/>
          </a:bodyPr>
          <a:lstStyle/>
          <a:p>
            <a:r>
              <a:rPr lang="en-US" sz="1600" dirty="0" smtClean="0"/>
              <a:t>Note: 1 MW can power about 1000 homes</a:t>
            </a:r>
            <a:endParaRPr lang="en-US" sz="1600" dirty="0"/>
          </a:p>
        </p:txBody>
      </p:sp>
    </p:spTree>
    <p:extLst>
      <p:ext uri="{BB962C8B-B14F-4D97-AF65-F5344CB8AC3E}">
        <p14:creationId xmlns:p14="http://schemas.microsoft.com/office/powerpoint/2010/main" val="2187068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 (Mikhail)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08208815"/>
              </p:ext>
            </p:extLst>
          </p:nvPr>
        </p:nvGraphicFramePr>
        <p:xfrm>
          <a:off x="533400" y="1378056"/>
          <a:ext cx="8153400" cy="399404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1813560">
                  <a:extLst>
                    <a:ext uri="{9D8B030D-6E8A-4147-A177-3AD203B41FA5}">
                      <a16:colId xmlns:a16="http://schemas.microsoft.com/office/drawing/2014/main" val="20002"/>
                    </a:ext>
                  </a:extLst>
                </a:gridCol>
                <a:gridCol w="868680">
                  <a:extLst>
                    <a:ext uri="{9D8B030D-6E8A-4147-A177-3AD203B41FA5}">
                      <a16:colId xmlns:a16="http://schemas.microsoft.com/office/drawing/2014/main" val="20003"/>
                    </a:ext>
                  </a:extLst>
                </a:gridCol>
                <a:gridCol w="1394460">
                  <a:extLst>
                    <a:ext uri="{9D8B030D-6E8A-4147-A177-3AD203B41FA5}">
                      <a16:colId xmlns:a16="http://schemas.microsoft.com/office/drawing/2014/main" val="20004"/>
                    </a:ext>
                  </a:extLst>
                </a:gridCol>
                <a:gridCol w="1394460">
                  <a:extLst>
                    <a:ext uri="{9D8B030D-6E8A-4147-A177-3AD203B41FA5}">
                      <a16:colId xmlns:a16="http://schemas.microsoft.com/office/drawing/2014/main" val="3318280725"/>
                    </a:ext>
                  </a:extLst>
                </a:gridCol>
              </a:tblGrid>
              <a:tr h="4736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effectLst>
                            <a:outerShdw blurRad="38100" dist="38100" dir="2700000" algn="tl">
                              <a:srgbClr val="000000">
                                <a:alpha val="43137"/>
                              </a:srgbClr>
                            </a:outerShdw>
                          </a:effectLst>
                        </a:rPr>
                        <a:t>State</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SEZ</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Name</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MW</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Type</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Status</a:t>
                      </a:r>
                      <a:endParaRPr lang="en-US" sz="1700" dirty="0">
                        <a:effectLst>
                          <a:outerShdw blurRad="38100" dist="38100" dir="2700000" algn="tl">
                            <a:srgbClr val="000000">
                              <a:alpha val="43137"/>
                            </a:srgbClr>
                          </a:outerShdw>
                        </a:effectLst>
                      </a:endParaRPr>
                    </a:p>
                  </a:txBody>
                  <a:tcPr marT="38100" marB="38100" anchor="ctr"/>
                </a:tc>
                <a:extLst>
                  <a:ext uri="{0D108BD9-81ED-4DB2-BD59-A6C34878D82A}">
                    <a16:rowId xmlns:a16="http://schemas.microsoft.com/office/drawing/2014/main" val="10000"/>
                  </a:ext>
                </a:extLst>
              </a:tr>
              <a:tr h="237744">
                <a:tc rowSpan="11">
                  <a:txBody>
                    <a:bodyPr/>
                    <a:lstStyle/>
                    <a:p>
                      <a:pPr algn="ctr"/>
                      <a:r>
                        <a:rPr lang="en-US" sz="1600" dirty="0" smtClean="0"/>
                        <a:t>California</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rowSpan="6">
                  <a:txBody>
                    <a:bodyPr/>
                    <a:lstStyle/>
                    <a:p>
                      <a:pPr algn="ctr"/>
                      <a:r>
                        <a:rPr lang="en-US" sz="1600" dirty="0" smtClean="0"/>
                        <a:t>Riverside East</a:t>
                      </a:r>
                      <a:endParaRPr lang="en-US" sz="1600" dirty="0"/>
                    </a:p>
                  </a:txBody>
                  <a:tcPr marT="38100" marB="38100" anchor="ctr"/>
                </a:tc>
                <a:tc>
                  <a:txBody>
                    <a:bodyPr/>
                    <a:lstStyle/>
                    <a:p>
                      <a:pPr algn="ctr"/>
                      <a:r>
                        <a:rPr lang="en-US" sz="1600" dirty="0" smtClean="0"/>
                        <a:t>McCoy</a:t>
                      </a:r>
                      <a:endParaRPr lang="en-US" sz="1600" dirty="0"/>
                    </a:p>
                  </a:txBody>
                  <a:tcPr marT="38100" marB="38100" anchor="ctr"/>
                </a:tc>
                <a:tc>
                  <a:txBody>
                    <a:bodyPr/>
                    <a:lstStyle/>
                    <a:p>
                      <a:pPr algn="ctr"/>
                      <a:r>
                        <a:rPr lang="en-US" sz="1600" dirty="0" smtClean="0"/>
                        <a:t>750</a:t>
                      </a:r>
                      <a:endParaRPr lang="en-US" sz="1600" dirty="0"/>
                    </a:p>
                  </a:txBody>
                  <a:tcPr marT="38100" marB="38100" anchor="ctr"/>
                </a:tc>
                <a:tc>
                  <a:txBody>
                    <a:bodyPr/>
                    <a:lstStyle/>
                    <a:p>
                      <a:pPr algn="ctr"/>
                      <a:r>
                        <a:rPr lang="en-US" sz="1600" dirty="0" smtClean="0"/>
                        <a:t>PV</a:t>
                      </a:r>
                      <a:endParaRPr lang="en-US" sz="1600" dirty="0"/>
                    </a:p>
                  </a:txBody>
                  <a:tcPr marT="38100" marB="38100" anchor="ctr"/>
                </a:tc>
                <a:tc>
                  <a:txBody>
                    <a:bodyPr/>
                    <a:lstStyle/>
                    <a:p>
                      <a:pPr algn="ctr"/>
                      <a:r>
                        <a:rPr lang="en-US" sz="1600" dirty="0" smtClean="0"/>
                        <a:t>operational</a:t>
                      </a:r>
                      <a:endParaRPr lang="en-US" sz="1600" dirty="0"/>
                    </a:p>
                  </a:txBody>
                  <a:tcPr marT="38100" marB="38100" anchor="ctr"/>
                </a:tc>
                <a:extLst>
                  <a:ext uri="{0D108BD9-81ED-4DB2-BD59-A6C34878D82A}">
                    <a16:rowId xmlns:a16="http://schemas.microsoft.com/office/drawing/2014/main" val="10001"/>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dirty="0"/>
                    </a:p>
                  </a:txBody>
                  <a:tcPr marT="38100" marB="38100" anchor="ctr"/>
                </a:tc>
                <a:tc>
                  <a:txBody>
                    <a:bodyPr/>
                    <a:lstStyle/>
                    <a:p>
                      <a:pPr algn="ctr"/>
                      <a:r>
                        <a:rPr lang="en-US" sz="1600" dirty="0" smtClean="0"/>
                        <a:t>Blythe</a:t>
                      </a:r>
                      <a:endParaRPr lang="en-US" sz="1600" dirty="0"/>
                    </a:p>
                  </a:txBody>
                  <a:tcPr marT="38100" marB="38100" anchor="ctr"/>
                </a:tc>
                <a:tc>
                  <a:txBody>
                    <a:bodyPr/>
                    <a:lstStyle/>
                    <a:p>
                      <a:pPr algn="ctr"/>
                      <a:r>
                        <a:rPr lang="en-US" sz="1600" dirty="0" smtClean="0"/>
                        <a:t>485</a:t>
                      </a:r>
                      <a:endParaRPr lang="en-US" sz="1600" dirty="0"/>
                    </a:p>
                  </a:txBody>
                  <a:tcPr marT="38100" marB="38100" anchor="ctr"/>
                </a:tc>
                <a:tc>
                  <a:txBody>
                    <a:bodyPr/>
                    <a:lstStyle/>
                    <a:p>
                      <a:pPr algn="ctr"/>
                      <a:r>
                        <a:rPr lang="en-US" sz="1600" dirty="0" smtClean="0"/>
                        <a:t>PV</a:t>
                      </a:r>
                      <a:endParaRPr lang="en-US" sz="1600" dirty="0"/>
                    </a:p>
                  </a:txBody>
                  <a:tcPr marT="38100" marB="38100" anchor="ctr"/>
                </a:tc>
                <a:tc>
                  <a:txBody>
                    <a:bodyPr/>
                    <a:lstStyle/>
                    <a:p>
                      <a:pPr algn="ctr"/>
                      <a:r>
                        <a:rPr lang="en-US" sz="1600" dirty="0" smtClean="0"/>
                        <a:t>operational</a:t>
                      </a:r>
                      <a:endParaRPr lang="en-US" sz="1600" dirty="0"/>
                    </a:p>
                  </a:txBody>
                  <a:tcPr marT="38100" marB="38100" anchor="ctr"/>
                </a:tc>
                <a:extLst>
                  <a:ext uri="{0D108BD9-81ED-4DB2-BD59-A6C34878D82A}">
                    <a16:rowId xmlns:a16="http://schemas.microsoft.com/office/drawing/2014/main" val="10002"/>
                  </a:ext>
                </a:extLst>
              </a:tr>
              <a:tr h="320040">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dirty="0"/>
                    </a:p>
                  </a:txBody>
                  <a:tcPr marT="38100" marB="38100" anchor="ctr"/>
                </a:tc>
                <a:tc>
                  <a:txBody>
                    <a:bodyPr/>
                    <a:lstStyle/>
                    <a:p>
                      <a:pPr algn="ctr"/>
                      <a:r>
                        <a:rPr lang="en-US" sz="1600" dirty="0" smtClean="0"/>
                        <a:t>Genesis</a:t>
                      </a:r>
                      <a:endParaRPr lang="en-US" sz="1600" dirty="0"/>
                    </a:p>
                  </a:txBody>
                  <a:tcPr marT="38100" marB="38100" anchor="ctr"/>
                </a:tc>
                <a:tc>
                  <a:txBody>
                    <a:bodyPr/>
                    <a:lstStyle/>
                    <a:p>
                      <a:pPr algn="ctr"/>
                      <a:r>
                        <a:rPr lang="en-US" sz="1600" dirty="0" smtClean="0"/>
                        <a:t>250</a:t>
                      </a:r>
                      <a:endParaRPr lang="en-US" sz="1600" dirty="0"/>
                    </a:p>
                  </a:txBody>
                  <a:tcPr marT="38100" marB="38100" anchor="ctr"/>
                </a:tc>
                <a:tc>
                  <a:txBody>
                    <a:bodyPr/>
                    <a:lstStyle/>
                    <a:p>
                      <a:pPr algn="ctr"/>
                      <a:r>
                        <a:rPr lang="en-US" sz="1600" dirty="0" smtClean="0"/>
                        <a:t>trough</a:t>
                      </a:r>
                      <a:endParaRPr lang="en-US" sz="1600" dirty="0"/>
                    </a:p>
                  </a:txBody>
                  <a:tcPr marT="38100" marB="38100" anchor="ctr"/>
                </a:tc>
                <a:tc>
                  <a:txBody>
                    <a:bodyPr/>
                    <a:lstStyle/>
                    <a:p>
                      <a:pPr algn="ctr"/>
                      <a:r>
                        <a:rPr lang="en-US" sz="1600" dirty="0" smtClean="0"/>
                        <a:t>operational</a:t>
                      </a:r>
                      <a:endParaRPr lang="en-US" sz="1600" dirty="0"/>
                    </a:p>
                  </a:txBody>
                  <a:tcPr marT="38100" marB="38100" anchor="ctr"/>
                </a:tc>
                <a:extLst>
                  <a:ext uri="{0D108BD9-81ED-4DB2-BD59-A6C34878D82A}">
                    <a16:rowId xmlns:a16="http://schemas.microsoft.com/office/drawing/2014/main" val="10003"/>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dirty="0"/>
                    </a:p>
                  </a:txBody>
                  <a:tcPr marT="38100" marB="38100" anchor="ctr"/>
                </a:tc>
                <a:tc>
                  <a:txBody>
                    <a:bodyPr/>
                    <a:lstStyle/>
                    <a:p>
                      <a:pPr algn="ctr"/>
                      <a:r>
                        <a:rPr lang="en-US" sz="1600" dirty="0" smtClean="0"/>
                        <a:t>Desert Harvest</a:t>
                      </a:r>
                      <a:endParaRPr lang="en-US" sz="1600" dirty="0"/>
                    </a:p>
                  </a:txBody>
                  <a:tcPr marT="38100" marB="38100" anchor="ctr"/>
                </a:tc>
                <a:tc>
                  <a:txBody>
                    <a:bodyPr/>
                    <a:lstStyle/>
                    <a:p>
                      <a:pPr algn="ctr"/>
                      <a:r>
                        <a:rPr lang="en-US" sz="1600" dirty="0" smtClean="0"/>
                        <a:t>150</a:t>
                      </a:r>
                      <a:endParaRPr lang="en-US" sz="1600" dirty="0"/>
                    </a:p>
                  </a:txBody>
                  <a:tcPr marT="38100" marB="38100" anchor="ctr"/>
                </a:tc>
                <a:tc>
                  <a:txBody>
                    <a:bodyPr/>
                    <a:lstStyle/>
                    <a:p>
                      <a:pPr algn="ctr"/>
                      <a:r>
                        <a:rPr lang="en-US" sz="1600" dirty="0" smtClean="0"/>
                        <a:t>PV</a:t>
                      </a:r>
                      <a:endParaRPr lang="en-US" sz="1600" dirty="0"/>
                    </a:p>
                  </a:txBody>
                  <a:tcPr marT="38100" marB="38100" anchor="ctr"/>
                </a:tc>
                <a:tc>
                  <a:txBody>
                    <a:bodyPr/>
                    <a:lstStyle/>
                    <a:p>
                      <a:pPr algn="ctr"/>
                      <a:r>
                        <a:rPr lang="en-US" sz="1600" dirty="0" smtClean="0"/>
                        <a:t>operational</a:t>
                      </a:r>
                      <a:endParaRPr lang="en-US" sz="1600" dirty="0"/>
                    </a:p>
                  </a:txBody>
                  <a:tcPr marT="38100" marB="38100" anchor="ctr"/>
                </a:tc>
                <a:extLst>
                  <a:ext uri="{0D108BD9-81ED-4DB2-BD59-A6C34878D82A}">
                    <a16:rowId xmlns:a16="http://schemas.microsoft.com/office/drawing/2014/main" val="10004"/>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dirty="0"/>
                    </a:p>
                  </a:txBody>
                  <a:tcPr marT="38100" marB="38100" anchor="ctr"/>
                </a:tc>
                <a:tc>
                  <a:txBody>
                    <a:bodyPr/>
                    <a:lstStyle/>
                    <a:p>
                      <a:pPr algn="ctr"/>
                      <a:r>
                        <a:rPr lang="en-US" sz="1600" dirty="0" smtClean="0"/>
                        <a:t>Desert Quartzite</a:t>
                      </a:r>
                      <a:endParaRPr lang="en-US" sz="1600" dirty="0"/>
                    </a:p>
                  </a:txBody>
                  <a:tcPr marT="38100" marB="38100" anchor="ctr"/>
                </a:tc>
                <a:tc>
                  <a:txBody>
                    <a:bodyPr/>
                    <a:lstStyle/>
                    <a:p>
                      <a:pPr algn="ctr"/>
                      <a:r>
                        <a:rPr lang="en-US" sz="1600" dirty="0" smtClean="0"/>
                        <a:t>700</a:t>
                      </a:r>
                      <a:endParaRPr lang="en-US" sz="1600" dirty="0"/>
                    </a:p>
                  </a:txBody>
                  <a:tcPr marT="38100" marB="38100" anchor="ctr"/>
                </a:tc>
                <a:tc>
                  <a:txBody>
                    <a:bodyPr/>
                    <a:lstStyle/>
                    <a:p>
                      <a:pPr algn="ctr"/>
                      <a:r>
                        <a:rPr lang="en-US" sz="1600" dirty="0" smtClean="0"/>
                        <a:t>PV</a:t>
                      </a:r>
                      <a:endParaRPr lang="en-US" sz="1600" dirty="0"/>
                    </a:p>
                  </a:txBody>
                  <a:tcPr marT="38100" marB="38100" anchor="ctr"/>
                </a:tc>
                <a:tc>
                  <a:txBody>
                    <a:bodyPr/>
                    <a:lstStyle/>
                    <a:p>
                      <a:pPr algn="ctr"/>
                      <a:r>
                        <a:rPr lang="en-US" sz="1600" dirty="0" smtClean="0"/>
                        <a:t>pending</a:t>
                      </a:r>
                      <a:endParaRPr lang="en-US" sz="1600" dirty="0"/>
                    </a:p>
                  </a:txBody>
                  <a:tcPr marT="38100" marB="38100" anchor="ctr"/>
                </a:tc>
                <a:extLst>
                  <a:ext uri="{0D108BD9-81ED-4DB2-BD59-A6C34878D82A}">
                    <a16:rowId xmlns:a16="http://schemas.microsoft.com/office/drawing/2014/main" val="10006"/>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dirty="0"/>
                    </a:p>
                  </a:txBody>
                  <a:tcPr marT="38100" marB="38100" anchor="ctr"/>
                </a:tc>
                <a:tc>
                  <a:txBody>
                    <a:bodyPr/>
                    <a:lstStyle/>
                    <a:p>
                      <a:pPr algn="ctr"/>
                      <a:r>
                        <a:rPr lang="en-US" sz="1600" b="0" dirty="0" smtClean="0"/>
                        <a:t>Sonoran West</a:t>
                      </a:r>
                      <a:endParaRPr lang="en-US" sz="1600" b="0" dirty="0"/>
                    </a:p>
                  </a:txBody>
                  <a:tcPr marT="38100" marB="38100" anchor="ctr"/>
                </a:tc>
                <a:tc>
                  <a:txBody>
                    <a:bodyPr/>
                    <a:lstStyle/>
                    <a:p>
                      <a:pPr algn="ctr"/>
                      <a:r>
                        <a:rPr lang="en-US" sz="1600" dirty="0" smtClean="0"/>
                        <a:t>450</a:t>
                      </a:r>
                      <a:endParaRPr lang="en-US" sz="1600" b="1" dirty="0"/>
                    </a:p>
                  </a:txBody>
                  <a:tcPr marT="38100" marB="38100" anchor="ctr"/>
                </a:tc>
                <a:tc>
                  <a:txBody>
                    <a:bodyPr/>
                    <a:lstStyle/>
                    <a:p>
                      <a:pPr algn="ctr"/>
                      <a:r>
                        <a:rPr lang="en-US" sz="1600" dirty="0" smtClean="0"/>
                        <a:t>PV</a:t>
                      </a:r>
                      <a:endParaRPr lang="en-US" sz="1600" b="1" dirty="0"/>
                    </a:p>
                  </a:txBody>
                  <a:tcPr marT="38100" marB="38100" anchor="ctr"/>
                </a:tc>
                <a:tc>
                  <a:txBody>
                    <a:bodyPr/>
                    <a:lstStyle/>
                    <a:p>
                      <a:pPr algn="ctr"/>
                      <a:r>
                        <a:rPr lang="en-US" sz="1600" dirty="0" smtClean="0"/>
                        <a:t>pending</a:t>
                      </a:r>
                      <a:endParaRPr lang="en-US" sz="1600" b="1" dirty="0"/>
                    </a:p>
                  </a:txBody>
                  <a:tcPr marT="38100" marB="38100" anchor="ctr"/>
                </a:tc>
                <a:extLst>
                  <a:ext uri="{0D108BD9-81ED-4DB2-BD59-A6C34878D82A}">
                    <a16:rowId xmlns:a16="http://schemas.microsoft.com/office/drawing/2014/main" val="10007"/>
                  </a:ext>
                </a:extLst>
              </a:tr>
              <a:tr h="25603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rowSpan="5">
                  <a:txBody>
                    <a:bodyPr/>
                    <a:lstStyle/>
                    <a:p>
                      <a:pPr algn="ctr"/>
                      <a:r>
                        <a:rPr lang="en-US" sz="1600" b="0" dirty="0" smtClean="0"/>
                        <a:t>Outside SEZ</a:t>
                      </a:r>
                      <a:endParaRPr lang="en-US" sz="1600" b="0" dirty="0"/>
                    </a:p>
                  </a:txBody>
                  <a:tcPr marT="38100" marB="38100" anchor="ctr"/>
                </a:tc>
                <a:tc>
                  <a:txBody>
                    <a:bodyPr/>
                    <a:lstStyle/>
                    <a:p>
                      <a:pPr algn="ctr"/>
                      <a:r>
                        <a:rPr lang="en-US" sz="1600" b="0" dirty="0" smtClean="0"/>
                        <a:t>Desert Sunlight</a:t>
                      </a:r>
                      <a:endParaRPr lang="en-US" sz="1600" b="0" dirty="0"/>
                    </a:p>
                  </a:txBody>
                  <a:tcPr marT="38100" marB="38100" anchor="ctr"/>
                </a:tc>
                <a:tc>
                  <a:txBody>
                    <a:bodyPr/>
                    <a:lstStyle/>
                    <a:p>
                      <a:pPr algn="ctr"/>
                      <a:r>
                        <a:rPr lang="en-US" sz="1600" b="0" dirty="0" smtClean="0"/>
                        <a:t>550</a:t>
                      </a:r>
                      <a:endParaRPr lang="en-US" sz="1600" b="0" dirty="0"/>
                    </a:p>
                  </a:txBody>
                  <a:tcPr marT="38100" marB="38100" anchor="ctr"/>
                </a:tc>
                <a:tc>
                  <a:txBody>
                    <a:bodyPr/>
                    <a:lstStyle/>
                    <a:p>
                      <a:pPr algn="ctr"/>
                      <a:r>
                        <a:rPr lang="en-US" sz="1600" b="0" dirty="0" smtClean="0"/>
                        <a:t>PV</a:t>
                      </a:r>
                      <a:endParaRPr lang="en-US" sz="1600" b="0" dirty="0"/>
                    </a:p>
                  </a:txBody>
                  <a:tcPr marT="38100" marB="38100" anchor="ctr"/>
                </a:tc>
                <a:tc>
                  <a:txBody>
                    <a:bodyPr/>
                    <a:lstStyle/>
                    <a:p>
                      <a:pPr algn="ctr"/>
                      <a:r>
                        <a:rPr lang="en-US" sz="1600" dirty="0" smtClean="0"/>
                        <a:t>operational</a:t>
                      </a:r>
                      <a:endParaRPr lang="en-US" sz="1600" b="1" dirty="0"/>
                    </a:p>
                  </a:txBody>
                  <a:tcPr marT="38100" marB="38100" anchor="ctr"/>
                </a:tc>
                <a:extLst>
                  <a:ext uri="{0D108BD9-81ED-4DB2-BD59-A6C34878D82A}">
                    <a16:rowId xmlns:a16="http://schemas.microsoft.com/office/drawing/2014/main" val="4015637987"/>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b="0" dirty="0"/>
                    </a:p>
                  </a:txBody>
                  <a:tcPr marT="38100" marB="38100" anchor="ctr"/>
                </a:tc>
                <a:tc>
                  <a:txBody>
                    <a:bodyPr/>
                    <a:lstStyle/>
                    <a:p>
                      <a:pPr algn="ctr"/>
                      <a:r>
                        <a:rPr lang="en-US" sz="1600" b="0" dirty="0" err="1" smtClean="0"/>
                        <a:t>Ivanpah</a:t>
                      </a:r>
                      <a:r>
                        <a:rPr lang="en-US" sz="1600" b="0" baseline="0" dirty="0" smtClean="0"/>
                        <a:t> 2</a:t>
                      </a:r>
                      <a:endParaRPr lang="en-US" sz="1600" b="0" dirty="0"/>
                    </a:p>
                  </a:txBody>
                  <a:tcPr marT="38100" marB="38100" anchor="ctr"/>
                </a:tc>
                <a:tc>
                  <a:txBody>
                    <a:bodyPr/>
                    <a:lstStyle/>
                    <a:p>
                      <a:pPr algn="ctr"/>
                      <a:r>
                        <a:rPr lang="en-US" sz="1600" b="0" dirty="0" smtClean="0"/>
                        <a:t>370</a:t>
                      </a:r>
                      <a:endParaRPr lang="en-US" sz="1600" b="0" dirty="0"/>
                    </a:p>
                  </a:txBody>
                  <a:tcPr marT="38100" marB="38100" anchor="ctr"/>
                </a:tc>
                <a:tc>
                  <a:txBody>
                    <a:bodyPr/>
                    <a:lstStyle/>
                    <a:p>
                      <a:pPr algn="ctr"/>
                      <a:r>
                        <a:rPr lang="en-US" sz="1600" b="0" dirty="0" smtClean="0"/>
                        <a:t>tower</a:t>
                      </a:r>
                      <a:endParaRPr lang="en-US" sz="1600" b="0" dirty="0"/>
                    </a:p>
                  </a:txBody>
                  <a:tcPr marT="38100" marB="38100" anchor="ctr"/>
                </a:tc>
                <a:tc>
                  <a:txBody>
                    <a:bodyPr/>
                    <a:lstStyle/>
                    <a:p>
                      <a:pPr algn="ctr"/>
                      <a:r>
                        <a:rPr lang="en-US" sz="1600" dirty="0" smtClean="0"/>
                        <a:t>operational</a:t>
                      </a:r>
                      <a:endParaRPr lang="en-US" sz="1600" b="1" dirty="0"/>
                    </a:p>
                  </a:txBody>
                  <a:tcPr marT="38100" marB="38100" anchor="ctr"/>
                </a:tc>
                <a:extLst>
                  <a:ext uri="{0D108BD9-81ED-4DB2-BD59-A6C34878D82A}">
                    <a16:rowId xmlns:a16="http://schemas.microsoft.com/office/drawing/2014/main" val="3330896377"/>
                  </a:ext>
                </a:extLst>
              </a:tr>
              <a:tr h="3200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b="0" dirty="0"/>
                    </a:p>
                  </a:txBody>
                  <a:tcPr marT="38100" marB="38100" anchor="ctr"/>
                </a:tc>
                <a:tc>
                  <a:txBody>
                    <a:bodyPr/>
                    <a:lstStyle/>
                    <a:p>
                      <a:pPr algn="ctr"/>
                      <a:r>
                        <a:rPr lang="en-US" sz="1600" b="0" dirty="0" smtClean="0"/>
                        <a:t>Stateline</a:t>
                      </a:r>
                      <a:endParaRPr lang="en-US" sz="1600" b="0" dirty="0"/>
                    </a:p>
                  </a:txBody>
                  <a:tcPr marT="38100" marB="38100" anchor="ctr"/>
                </a:tc>
                <a:tc>
                  <a:txBody>
                    <a:bodyPr/>
                    <a:lstStyle/>
                    <a:p>
                      <a:pPr algn="ctr"/>
                      <a:r>
                        <a:rPr lang="en-US" sz="1600" b="0" dirty="0" smtClean="0"/>
                        <a:t>300</a:t>
                      </a:r>
                      <a:endParaRPr lang="en-US" sz="1600" b="0" dirty="0"/>
                    </a:p>
                  </a:txBody>
                  <a:tcPr marT="38100" marB="38100" anchor="ctr"/>
                </a:tc>
                <a:tc>
                  <a:txBody>
                    <a:bodyPr/>
                    <a:lstStyle/>
                    <a:p>
                      <a:pPr algn="ctr"/>
                      <a:r>
                        <a:rPr lang="en-US" sz="1600" b="0" dirty="0" smtClean="0"/>
                        <a:t>PV</a:t>
                      </a:r>
                      <a:endParaRPr lang="en-US" sz="1600" b="0" dirty="0"/>
                    </a:p>
                  </a:txBody>
                  <a:tcPr marT="38100" marB="38100" anchor="ctr"/>
                </a:tc>
                <a:tc>
                  <a:txBody>
                    <a:bodyPr/>
                    <a:lstStyle/>
                    <a:p>
                      <a:pPr algn="ctr"/>
                      <a:r>
                        <a:rPr lang="en-US" sz="1600" dirty="0" smtClean="0"/>
                        <a:t>operational</a:t>
                      </a:r>
                      <a:endParaRPr lang="en-US" sz="1600" b="1" dirty="0"/>
                    </a:p>
                  </a:txBody>
                  <a:tcPr marT="38100" marB="38100" anchor="ctr"/>
                </a:tc>
                <a:extLst>
                  <a:ext uri="{0D108BD9-81ED-4DB2-BD59-A6C34878D82A}">
                    <a16:rowId xmlns:a16="http://schemas.microsoft.com/office/drawing/2014/main" val="3452908290"/>
                  </a:ext>
                </a:extLst>
              </a:tr>
              <a:tr h="320040">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b="0" dirty="0"/>
                    </a:p>
                  </a:txBody>
                  <a:tcPr marT="38100" marB="38100" anchor="ctr"/>
                </a:tc>
                <a:tc>
                  <a:txBody>
                    <a:bodyPr/>
                    <a:lstStyle/>
                    <a:p>
                      <a:pPr algn="ctr"/>
                      <a:r>
                        <a:rPr lang="en-US" sz="1600" b="0" dirty="0" smtClean="0"/>
                        <a:t>Ocotillo Sol</a:t>
                      </a:r>
                      <a:endParaRPr lang="en-US" sz="1600" b="0" dirty="0"/>
                    </a:p>
                  </a:txBody>
                  <a:tcPr marT="38100" marB="38100" anchor="ctr"/>
                </a:tc>
                <a:tc>
                  <a:txBody>
                    <a:bodyPr/>
                    <a:lstStyle/>
                    <a:p>
                      <a:pPr algn="ctr"/>
                      <a:r>
                        <a:rPr lang="en-US" sz="1600" b="0" dirty="0" smtClean="0"/>
                        <a:t>20</a:t>
                      </a:r>
                      <a:endParaRPr lang="en-US" sz="1600" b="0" dirty="0"/>
                    </a:p>
                  </a:txBody>
                  <a:tcPr marT="38100" marB="38100" anchor="ctr"/>
                </a:tc>
                <a:tc>
                  <a:txBody>
                    <a:bodyPr/>
                    <a:lstStyle/>
                    <a:p>
                      <a:pPr algn="ctr"/>
                      <a:r>
                        <a:rPr lang="en-US" sz="1600" b="0" dirty="0" smtClean="0"/>
                        <a:t>PV</a:t>
                      </a:r>
                      <a:endParaRPr lang="en-US" sz="1600" b="0" dirty="0"/>
                    </a:p>
                  </a:txBody>
                  <a:tcPr marT="38100" marB="38100" anchor="ctr"/>
                </a:tc>
                <a:tc>
                  <a:txBody>
                    <a:bodyPr/>
                    <a:lstStyle/>
                    <a:p>
                      <a:pPr algn="ctr"/>
                      <a:r>
                        <a:rPr lang="en-US" sz="1600" dirty="0" smtClean="0"/>
                        <a:t>operational</a:t>
                      </a:r>
                      <a:endParaRPr lang="en-US" sz="1600" b="1" dirty="0"/>
                    </a:p>
                  </a:txBody>
                  <a:tcPr marT="38100" marB="38100" anchor="ctr"/>
                </a:tc>
                <a:extLst>
                  <a:ext uri="{0D108BD9-81ED-4DB2-BD59-A6C34878D82A}">
                    <a16:rowId xmlns:a16="http://schemas.microsoft.com/office/drawing/2014/main" val="416858395"/>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b="0" dirty="0"/>
                    </a:p>
                  </a:txBody>
                  <a:tcPr marT="38100" marB="38100" anchor="ctr"/>
                </a:tc>
                <a:tc>
                  <a:txBody>
                    <a:bodyPr/>
                    <a:lstStyle/>
                    <a:p>
                      <a:pPr algn="ctr"/>
                      <a:r>
                        <a:rPr lang="en-US" sz="1600" b="0" dirty="0" smtClean="0"/>
                        <a:t>Soda Mountain</a:t>
                      </a:r>
                      <a:endParaRPr lang="en-US" sz="1600" b="0" dirty="0"/>
                    </a:p>
                  </a:txBody>
                  <a:tcPr marT="38100" marB="38100" anchor="ctr"/>
                </a:tc>
                <a:tc>
                  <a:txBody>
                    <a:bodyPr/>
                    <a:lstStyle/>
                    <a:p>
                      <a:pPr algn="ctr"/>
                      <a:r>
                        <a:rPr lang="en-US" sz="1600" b="0" dirty="0" smtClean="0"/>
                        <a:t>287</a:t>
                      </a:r>
                      <a:endParaRPr lang="en-US" sz="1600" b="0" dirty="0"/>
                    </a:p>
                  </a:txBody>
                  <a:tcPr marT="38100" marB="38100" anchor="ctr"/>
                </a:tc>
                <a:tc>
                  <a:txBody>
                    <a:bodyPr/>
                    <a:lstStyle/>
                    <a:p>
                      <a:pPr algn="ctr"/>
                      <a:r>
                        <a:rPr lang="en-US" sz="1600" b="0" dirty="0" smtClean="0"/>
                        <a:t>PV</a:t>
                      </a:r>
                      <a:endParaRPr lang="en-US" sz="1600" b="0" dirty="0"/>
                    </a:p>
                  </a:txBody>
                  <a:tcPr marT="38100" marB="38100" anchor="ctr"/>
                </a:tc>
                <a:tc>
                  <a:txBody>
                    <a:bodyPr/>
                    <a:lstStyle/>
                    <a:p>
                      <a:pPr algn="ctr"/>
                      <a:r>
                        <a:rPr lang="en-US" sz="1600" b="0" dirty="0" smtClean="0"/>
                        <a:t>approved</a:t>
                      </a:r>
                      <a:endParaRPr lang="en-US" sz="1600" b="0" dirty="0"/>
                    </a:p>
                  </a:txBody>
                  <a:tcPr marT="38100" marB="38100" anchor="ctr"/>
                </a:tc>
                <a:extLst>
                  <a:ext uri="{0D108BD9-81ED-4DB2-BD59-A6C34878D82A}">
                    <a16:rowId xmlns:a16="http://schemas.microsoft.com/office/drawing/2014/main" val="2472092130"/>
                  </a:ext>
                </a:extLst>
              </a:tr>
            </a:tbl>
          </a:graphicData>
        </a:graphic>
      </p:graphicFrame>
    </p:spTree>
    <p:extLst>
      <p:ext uri="{BB962C8B-B14F-4D97-AF65-F5344CB8AC3E}">
        <p14:creationId xmlns:p14="http://schemas.microsoft.com/office/powerpoint/2010/main" val="4239983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 (Mikhail)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78958"/>
              </p:ext>
            </p:extLst>
          </p:nvPr>
        </p:nvGraphicFramePr>
        <p:xfrm>
          <a:off x="533400" y="1439016"/>
          <a:ext cx="8153400" cy="271388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1813560">
                  <a:extLst>
                    <a:ext uri="{9D8B030D-6E8A-4147-A177-3AD203B41FA5}">
                      <a16:colId xmlns:a16="http://schemas.microsoft.com/office/drawing/2014/main" val="20002"/>
                    </a:ext>
                  </a:extLst>
                </a:gridCol>
                <a:gridCol w="868680">
                  <a:extLst>
                    <a:ext uri="{9D8B030D-6E8A-4147-A177-3AD203B41FA5}">
                      <a16:colId xmlns:a16="http://schemas.microsoft.com/office/drawing/2014/main" val="20003"/>
                    </a:ext>
                  </a:extLst>
                </a:gridCol>
                <a:gridCol w="1394460">
                  <a:extLst>
                    <a:ext uri="{9D8B030D-6E8A-4147-A177-3AD203B41FA5}">
                      <a16:colId xmlns:a16="http://schemas.microsoft.com/office/drawing/2014/main" val="20004"/>
                    </a:ext>
                  </a:extLst>
                </a:gridCol>
                <a:gridCol w="1394460">
                  <a:extLst>
                    <a:ext uri="{9D8B030D-6E8A-4147-A177-3AD203B41FA5}">
                      <a16:colId xmlns:a16="http://schemas.microsoft.com/office/drawing/2014/main" val="3318280725"/>
                    </a:ext>
                  </a:extLst>
                </a:gridCol>
              </a:tblGrid>
              <a:tr h="4736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effectLst>
                            <a:outerShdw blurRad="38100" dist="38100" dir="2700000" algn="tl">
                              <a:srgbClr val="000000">
                                <a:alpha val="43137"/>
                              </a:srgbClr>
                            </a:outerShdw>
                          </a:effectLst>
                        </a:rPr>
                        <a:t>State</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SEZ</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Name</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MW</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Type</a:t>
                      </a:r>
                      <a:endParaRPr lang="en-US" sz="1700" dirty="0">
                        <a:effectLst>
                          <a:outerShdw blurRad="38100" dist="38100" dir="2700000" algn="tl">
                            <a:srgbClr val="000000">
                              <a:alpha val="43137"/>
                            </a:srgbClr>
                          </a:outerShdw>
                        </a:effectLst>
                      </a:endParaRPr>
                    </a:p>
                  </a:txBody>
                  <a:tcPr marT="38100" marB="38100" anchor="ctr"/>
                </a:tc>
                <a:tc>
                  <a:txBody>
                    <a:bodyPr/>
                    <a:lstStyle/>
                    <a:p>
                      <a:pPr algn="ctr"/>
                      <a:r>
                        <a:rPr lang="en-US" sz="1700" dirty="0" smtClean="0">
                          <a:effectLst>
                            <a:outerShdw blurRad="38100" dist="38100" dir="2700000" algn="tl">
                              <a:srgbClr val="000000">
                                <a:alpha val="43137"/>
                              </a:srgbClr>
                            </a:outerShdw>
                          </a:effectLst>
                        </a:rPr>
                        <a:t>Status</a:t>
                      </a:r>
                      <a:endParaRPr lang="en-US" sz="1700" dirty="0">
                        <a:effectLst>
                          <a:outerShdw blurRad="38100" dist="38100" dir="2700000" algn="tl">
                            <a:srgbClr val="000000">
                              <a:alpha val="43137"/>
                            </a:srgbClr>
                          </a:outerShdw>
                        </a:effectLst>
                      </a:endParaRPr>
                    </a:p>
                  </a:txBody>
                  <a:tcPr marT="38100" marB="38100" anchor="ctr"/>
                </a:tc>
                <a:extLst>
                  <a:ext uri="{0D108BD9-81ED-4DB2-BD59-A6C34878D82A}">
                    <a16:rowId xmlns:a16="http://schemas.microsoft.com/office/drawing/2014/main" val="10000"/>
                  </a:ext>
                </a:extLst>
              </a:tr>
              <a:tr h="237744">
                <a:tc rowSpan="7">
                  <a:txBody>
                    <a:bodyPr/>
                    <a:lstStyle/>
                    <a:p>
                      <a:pPr algn="ctr"/>
                      <a:r>
                        <a:rPr lang="en-US" sz="1600" dirty="0" smtClean="0"/>
                        <a:t>Nevada</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rowSpan="5">
                  <a:txBody>
                    <a:bodyPr/>
                    <a:lstStyle/>
                    <a:p>
                      <a:pPr algn="ctr"/>
                      <a:r>
                        <a:rPr lang="en-US" sz="1600" dirty="0" smtClean="0"/>
                        <a:t>Dry</a:t>
                      </a:r>
                      <a:r>
                        <a:rPr lang="en-US" sz="1600" baseline="0" dirty="0" smtClean="0"/>
                        <a:t> Lake</a:t>
                      </a:r>
                      <a:endParaRPr lang="en-US" sz="1600" dirty="0"/>
                    </a:p>
                  </a:txBody>
                  <a:tcPr marT="38100" marB="38100" anchor="ctr"/>
                </a:tc>
                <a:tc>
                  <a:txBody>
                    <a:bodyPr/>
                    <a:lstStyle/>
                    <a:p>
                      <a:pPr algn="ctr"/>
                      <a:r>
                        <a:rPr lang="en-US" sz="1600" dirty="0" smtClean="0"/>
                        <a:t>Dry Lake</a:t>
                      </a:r>
                      <a:r>
                        <a:rPr lang="en-US" sz="1600" baseline="0" dirty="0" smtClean="0"/>
                        <a:t> Zone</a:t>
                      </a:r>
                      <a:endParaRPr lang="en-US" sz="1600" dirty="0"/>
                    </a:p>
                  </a:txBody>
                  <a:tcPr marT="38100" marB="38100" anchor="ctr"/>
                </a:tc>
                <a:tc>
                  <a:txBody>
                    <a:bodyPr/>
                    <a:lstStyle/>
                    <a:p>
                      <a:pPr algn="ctr"/>
                      <a:r>
                        <a:rPr lang="en-US" sz="1600" dirty="0" smtClean="0"/>
                        <a:t>200</a:t>
                      </a:r>
                      <a:endParaRPr lang="en-US" sz="1600" dirty="0"/>
                    </a:p>
                  </a:txBody>
                  <a:tcPr marT="38100" marB="38100" anchor="ctr"/>
                </a:tc>
                <a:tc>
                  <a:txBody>
                    <a:bodyPr/>
                    <a:lstStyle/>
                    <a:p>
                      <a:pPr algn="ctr"/>
                      <a:r>
                        <a:rPr lang="en-US" sz="1600" dirty="0" smtClean="0"/>
                        <a:t>PV</a:t>
                      </a:r>
                      <a:endParaRPr lang="en-US" sz="1600" dirty="0"/>
                    </a:p>
                  </a:txBody>
                  <a:tcPr marT="38100" marB="38100" anchor="ctr"/>
                </a:tc>
                <a:tc>
                  <a:txBody>
                    <a:bodyPr/>
                    <a:lstStyle/>
                    <a:p>
                      <a:pPr algn="ctr"/>
                      <a:r>
                        <a:rPr lang="en-US" sz="1600" dirty="0" smtClean="0"/>
                        <a:t>operational</a:t>
                      </a:r>
                      <a:endParaRPr lang="en-US" sz="1600" dirty="0"/>
                    </a:p>
                  </a:txBody>
                  <a:tcPr marT="38100" marB="38100" anchor="ctr"/>
                </a:tc>
                <a:extLst>
                  <a:ext uri="{0D108BD9-81ED-4DB2-BD59-A6C34878D82A}">
                    <a16:rowId xmlns:a16="http://schemas.microsoft.com/office/drawing/2014/main" val="10001"/>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dirty="0"/>
                    </a:p>
                  </a:txBody>
                  <a:tcPr marT="38100" marB="38100" anchor="ctr"/>
                </a:tc>
                <a:tc>
                  <a:txBody>
                    <a:bodyPr/>
                    <a:lstStyle/>
                    <a:p>
                      <a:pPr algn="ctr"/>
                      <a:r>
                        <a:rPr lang="en-US" sz="1600" dirty="0" smtClean="0"/>
                        <a:t>Dry Lake Center</a:t>
                      </a:r>
                      <a:endParaRPr lang="en-US" sz="1600" dirty="0"/>
                    </a:p>
                  </a:txBody>
                  <a:tcPr marT="38100" marB="38100" anchor="ctr"/>
                </a:tc>
                <a:tc>
                  <a:txBody>
                    <a:bodyPr/>
                    <a:lstStyle/>
                    <a:p>
                      <a:pPr algn="ctr"/>
                      <a:r>
                        <a:rPr lang="en-US" sz="1600" dirty="0" smtClean="0"/>
                        <a:t>130</a:t>
                      </a:r>
                      <a:endParaRPr lang="en-US" sz="1600" dirty="0"/>
                    </a:p>
                  </a:txBody>
                  <a:tcPr marT="38100" marB="38100" anchor="ctr"/>
                </a:tc>
                <a:tc>
                  <a:txBody>
                    <a:bodyPr/>
                    <a:lstStyle/>
                    <a:p>
                      <a:pPr algn="ctr"/>
                      <a:r>
                        <a:rPr lang="en-US" sz="1600" dirty="0" smtClean="0"/>
                        <a:t>PV</a:t>
                      </a:r>
                      <a:endParaRPr lang="en-US" sz="1600" dirty="0"/>
                    </a:p>
                  </a:txBody>
                  <a:tcPr marT="38100" marB="381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operational</a:t>
                      </a:r>
                    </a:p>
                  </a:txBody>
                  <a:tcPr marT="38100" marB="38100" anchor="ctr"/>
                </a:tc>
                <a:extLst>
                  <a:ext uri="{0D108BD9-81ED-4DB2-BD59-A6C34878D82A}">
                    <a16:rowId xmlns:a16="http://schemas.microsoft.com/office/drawing/2014/main" val="10002"/>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dirty="0"/>
                    </a:p>
                  </a:txBody>
                  <a:tcPr marT="38100" marB="38100" anchor="ctr"/>
                </a:tc>
                <a:tc>
                  <a:txBody>
                    <a:bodyPr/>
                    <a:lstStyle/>
                    <a:p>
                      <a:pPr algn="ctr"/>
                      <a:r>
                        <a:rPr lang="en-US" sz="1600" dirty="0" smtClean="0"/>
                        <a:t>Harry Allen Solar</a:t>
                      </a:r>
                      <a:endParaRPr lang="en-US" sz="1600" dirty="0"/>
                    </a:p>
                  </a:txBody>
                  <a:tcPr marT="38100" marB="38100" anchor="ctr"/>
                </a:tc>
                <a:tc>
                  <a:txBody>
                    <a:bodyPr/>
                    <a:lstStyle/>
                    <a:p>
                      <a:pPr algn="ctr"/>
                      <a:r>
                        <a:rPr lang="en-US" sz="1600" dirty="0" smtClean="0"/>
                        <a:t>112</a:t>
                      </a:r>
                      <a:endParaRPr lang="en-US" sz="1600" dirty="0"/>
                    </a:p>
                  </a:txBody>
                  <a:tcPr marT="38100" marB="38100" anchor="ctr"/>
                </a:tc>
                <a:tc>
                  <a:txBody>
                    <a:bodyPr/>
                    <a:lstStyle/>
                    <a:p>
                      <a:pPr algn="ctr"/>
                      <a:r>
                        <a:rPr lang="en-US" sz="1600" dirty="0" smtClean="0"/>
                        <a:t>PV</a:t>
                      </a:r>
                      <a:endParaRPr lang="en-US" sz="1600" dirty="0"/>
                    </a:p>
                  </a:txBody>
                  <a:tcPr marT="38100" marB="381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operational</a:t>
                      </a:r>
                    </a:p>
                  </a:txBody>
                  <a:tcPr marT="38100" marB="38100" anchor="ctr"/>
                </a:tc>
                <a:extLst>
                  <a:ext uri="{0D108BD9-81ED-4DB2-BD59-A6C34878D82A}">
                    <a16:rowId xmlns:a16="http://schemas.microsoft.com/office/drawing/2014/main" val="10003"/>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dirty="0"/>
                    </a:p>
                  </a:txBody>
                  <a:tcPr marT="38100" marB="38100" anchor="ctr"/>
                </a:tc>
                <a:tc>
                  <a:txBody>
                    <a:bodyPr/>
                    <a:lstStyle/>
                    <a:p>
                      <a:pPr algn="ctr"/>
                      <a:r>
                        <a:rPr lang="en-US" sz="1600" dirty="0" smtClean="0"/>
                        <a:t>Silver State North</a:t>
                      </a:r>
                      <a:endParaRPr lang="en-US" sz="1600" dirty="0"/>
                    </a:p>
                  </a:txBody>
                  <a:tcPr marT="38100" marB="38100" anchor="ctr"/>
                </a:tc>
                <a:tc>
                  <a:txBody>
                    <a:bodyPr/>
                    <a:lstStyle/>
                    <a:p>
                      <a:pPr algn="ctr"/>
                      <a:r>
                        <a:rPr lang="en-US" sz="1600" dirty="0" smtClean="0"/>
                        <a:t>50</a:t>
                      </a:r>
                      <a:endParaRPr lang="en-US" sz="1600" dirty="0"/>
                    </a:p>
                  </a:txBody>
                  <a:tcPr marT="38100" marB="38100" anchor="ctr"/>
                </a:tc>
                <a:tc>
                  <a:txBody>
                    <a:bodyPr/>
                    <a:lstStyle/>
                    <a:p>
                      <a:pPr algn="ctr"/>
                      <a:r>
                        <a:rPr lang="en-US" sz="1600" dirty="0" smtClean="0"/>
                        <a:t>PV</a:t>
                      </a:r>
                      <a:endParaRPr lang="en-US" sz="1600" dirty="0"/>
                    </a:p>
                  </a:txBody>
                  <a:tcPr marT="38100" marB="381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operational</a:t>
                      </a:r>
                    </a:p>
                  </a:txBody>
                  <a:tcPr marT="38100" marB="38100" anchor="ctr"/>
                </a:tc>
                <a:extLst>
                  <a:ext uri="{0D108BD9-81ED-4DB2-BD59-A6C34878D82A}">
                    <a16:rowId xmlns:a16="http://schemas.microsoft.com/office/drawing/2014/main" val="10004"/>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vMerge="1">
                  <a:txBody>
                    <a:bodyPr/>
                    <a:lstStyle/>
                    <a:p>
                      <a:pPr algn="ctr"/>
                      <a:endParaRPr lang="en-US" sz="1600" dirty="0"/>
                    </a:p>
                  </a:txBody>
                  <a:tcPr marT="38100" marB="38100" anchor="ctr"/>
                </a:tc>
                <a:tc>
                  <a:txBody>
                    <a:bodyPr/>
                    <a:lstStyle/>
                    <a:p>
                      <a:pPr algn="ctr"/>
                      <a:r>
                        <a:rPr lang="en-US" sz="1600" dirty="0" smtClean="0"/>
                        <a:t>Silver State South</a:t>
                      </a:r>
                      <a:endParaRPr lang="en-US" sz="1600" dirty="0"/>
                    </a:p>
                  </a:txBody>
                  <a:tcPr marT="38100" marB="38100" anchor="ctr"/>
                </a:tc>
                <a:tc>
                  <a:txBody>
                    <a:bodyPr/>
                    <a:lstStyle/>
                    <a:p>
                      <a:pPr algn="ctr"/>
                      <a:r>
                        <a:rPr lang="en-US" sz="1600" dirty="0" smtClean="0"/>
                        <a:t>350</a:t>
                      </a:r>
                      <a:endParaRPr lang="en-US" sz="1600" dirty="0"/>
                    </a:p>
                  </a:txBody>
                  <a:tcPr marT="38100" marB="38100" anchor="ctr"/>
                </a:tc>
                <a:tc>
                  <a:txBody>
                    <a:bodyPr/>
                    <a:lstStyle/>
                    <a:p>
                      <a:pPr algn="ctr"/>
                      <a:r>
                        <a:rPr lang="en-US" sz="1600" dirty="0" smtClean="0"/>
                        <a:t>PV</a:t>
                      </a:r>
                      <a:endParaRPr lang="en-US" sz="1600" dirty="0"/>
                    </a:p>
                  </a:txBody>
                  <a:tcPr marT="38100" marB="381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operational</a:t>
                      </a:r>
                    </a:p>
                  </a:txBody>
                  <a:tcPr marT="38100" marB="38100" anchor="ctr"/>
                </a:tc>
                <a:extLst>
                  <a:ext uri="{0D108BD9-81ED-4DB2-BD59-A6C34878D82A}">
                    <a16:rowId xmlns:a16="http://schemas.microsoft.com/office/drawing/2014/main" val="10005"/>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dirty="0" smtClean="0"/>
                        <a:t>Millers</a:t>
                      </a:r>
                      <a:endParaRPr lang="en-US" sz="1600" dirty="0"/>
                    </a:p>
                  </a:txBody>
                  <a:tcPr marT="38100" marB="38100" anchor="ctr"/>
                </a:tc>
                <a:tc>
                  <a:txBody>
                    <a:bodyPr/>
                    <a:lstStyle/>
                    <a:p>
                      <a:pPr algn="ctr"/>
                      <a:r>
                        <a:rPr lang="en-US" sz="1600" dirty="0" smtClean="0"/>
                        <a:t>Crescent Dunes</a:t>
                      </a:r>
                      <a:endParaRPr lang="en-US" sz="1600" dirty="0"/>
                    </a:p>
                  </a:txBody>
                  <a:tcPr marT="38100" marB="38100" anchor="ctr"/>
                </a:tc>
                <a:tc>
                  <a:txBody>
                    <a:bodyPr/>
                    <a:lstStyle/>
                    <a:p>
                      <a:pPr algn="ctr"/>
                      <a:r>
                        <a:rPr lang="en-US" sz="1600" dirty="0" smtClean="0"/>
                        <a:t>110</a:t>
                      </a:r>
                      <a:endParaRPr lang="en-US" sz="1600" dirty="0"/>
                    </a:p>
                  </a:txBody>
                  <a:tcPr marT="38100" marB="38100" anchor="ctr"/>
                </a:tc>
                <a:tc>
                  <a:txBody>
                    <a:bodyPr/>
                    <a:lstStyle/>
                    <a:p>
                      <a:pPr algn="ctr"/>
                      <a:r>
                        <a:rPr lang="en-US" sz="1600" dirty="0" smtClean="0"/>
                        <a:t>tower</a:t>
                      </a:r>
                      <a:endParaRPr lang="en-US" sz="1600" dirty="0"/>
                    </a:p>
                  </a:txBody>
                  <a:tcPr marT="38100" marB="38100" anchor="ctr"/>
                </a:tc>
                <a:tc>
                  <a:txBody>
                    <a:bodyPr/>
                    <a:lstStyle/>
                    <a:p>
                      <a:pPr algn="ctr"/>
                      <a:r>
                        <a:rPr lang="en-US" sz="1600" dirty="0" smtClean="0"/>
                        <a:t>operational</a:t>
                      </a:r>
                      <a:endParaRPr lang="en-US" sz="1600" dirty="0"/>
                    </a:p>
                  </a:txBody>
                  <a:tcPr marT="38100" marB="38100" anchor="ctr"/>
                </a:tc>
                <a:extLst>
                  <a:ext uri="{0D108BD9-81ED-4DB2-BD59-A6C34878D82A}">
                    <a16:rowId xmlns:a16="http://schemas.microsoft.com/office/drawing/2014/main" val="10006"/>
                  </a:ext>
                </a:extLst>
              </a:tr>
              <a:tr h="237744">
                <a:tc vMerge="1">
                  <a:txBody>
                    <a:bodyPr/>
                    <a:lstStyle/>
                    <a:p>
                      <a:pPr algn="ct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T="38100" marB="38100" anchor="ctr"/>
                </a:tc>
                <a:tc>
                  <a:txBody>
                    <a:bodyPr/>
                    <a:lstStyle/>
                    <a:p>
                      <a:pPr algn="ctr"/>
                      <a:r>
                        <a:rPr lang="en-US" sz="1600" dirty="0" smtClean="0"/>
                        <a:t>Outside SEZ</a:t>
                      </a:r>
                      <a:endParaRPr lang="en-US" sz="1600" dirty="0"/>
                    </a:p>
                  </a:txBody>
                  <a:tcPr marT="38100" marB="38100" anchor="ctr"/>
                </a:tc>
                <a:tc>
                  <a:txBody>
                    <a:bodyPr/>
                    <a:lstStyle/>
                    <a:p>
                      <a:pPr algn="ctr"/>
                      <a:r>
                        <a:rPr lang="en-US" sz="1600" b="0" dirty="0" err="1" smtClean="0"/>
                        <a:t>Luning</a:t>
                      </a:r>
                      <a:endParaRPr lang="en-US" sz="1600" b="0" dirty="0"/>
                    </a:p>
                  </a:txBody>
                  <a:tcPr marT="38100" marB="38100" anchor="ctr"/>
                </a:tc>
                <a:tc>
                  <a:txBody>
                    <a:bodyPr/>
                    <a:lstStyle/>
                    <a:p>
                      <a:pPr algn="ctr"/>
                      <a:r>
                        <a:rPr lang="en-US" sz="1600" dirty="0" smtClean="0"/>
                        <a:t>50</a:t>
                      </a:r>
                      <a:endParaRPr lang="en-US" sz="1600" b="1" dirty="0"/>
                    </a:p>
                  </a:txBody>
                  <a:tcPr marT="38100" marB="38100" anchor="ctr"/>
                </a:tc>
                <a:tc>
                  <a:txBody>
                    <a:bodyPr/>
                    <a:lstStyle/>
                    <a:p>
                      <a:pPr algn="ctr"/>
                      <a:r>
                        <a:rPr lang="en-US" sz="1600" dirty="0" smtClean="0"/>
                        <a:t>PV</a:t>
                      </a:r>
                      <a:endParaRPr lang="en-US" sz="1600" b="1" dirty="0"/>
                    </a:p>
                  </a:txBody>
                  <a:tcPr marT="38100" marB="38100" anchor="ctr"/>
                </a:tc>
                <a:tc>
                  <a:txBody>
                    <a:bodyPr/>
                    <a:lstStyle/>
                    <a:p>
                      <a:pPr algn="ctr"/>
                      <a:r>
                        <a:rPr lang="en-US" sz="1600" dirty="0" smtClean="0"/>
                        <a:t>approved</a:t>
                      </a:r>
                      <a:endParaRPr lang="en-US" sz="1600" b="1" dirty="0"/>
                    </a:p>
                  </a:txBody>
                  <a:tcPr marT="38100" marB="3810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89912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257300"/>
            <a:ext cx="4267200" cy="4267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7" name="Title 1"/>
          <p:cNvSpPr txBox="1">
            <a:spLocks/>
          </p:cNvSpPr>
          <p:nvPr/>
        </p:nvSpPr>
        <p:spPr>
          <a:xfrm>
            <a:off x="457200" y="114300"/>
            <a:ext cx="8229600" cy="762000"/>
          </a:xfrm>
          <a:prstGeom prst="rect">
            <a:avLst/>
          </a:prstGeom>
        </p:spPr>
        <p:txBody>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dirty="0" smtClean="0"/>
              <a:t>Questions</a:t>
            </a:r>
            <a:endParaRPr lang="en-US" dirty="0"/>
          </a:p>
        </p:txBody>
      </p:sp>
      <p:sp>
        <p:nvSpPr>
          <p:cNvPr id="9" name="Content Placeholder 2"/>
          <p:cNvSpPr txBox="1">
            <a:spLocks/>
          </p:cNvSpPr>
          <p:nvPr/>
        </p:nvSpPr>
        <p:spPr>
          <a:xfrm>
            <a:off x="304800" y="1333500"/>
            <a:ext cx="8382000" cy="41148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4675" lvl="1" indent="-349250">
              <a:spcBef>
                <a:spcPts val="800"/>
              </a:spcBef>
              <a:buFont typeface="+mj-lt"/>
              <a:buAutoNum type="arabicPeriod"/>
            </a:pPr>
            <a:r>
              <a:rPr lang="en-US" dirty="0" smtClean="0"/>
              <a:t>What kind of land was excluded from solar energy development? (</a:t>
            </a:r>
            <a:r>
              <a:rPr lang="en-US" dirty="0" smtClean="0">
                <a:solidFill>
                  <a:schemeClr val="accent1"/>
                </a:solidFill>
              </a:rPr>
              <a:t>Hannah </a:t>
            </a:r>
            <a:r>
              <a:rPr lang="en-US" dirty="0" err="1" smtClean="0">
                <a:solidFill>
                  <a:schemeClr val="accent1"/>
                </a:solidFill>
              </a:rPr>
              <a:t>Sargel</a:t>
            </a:r>
            <a:r>
              <a:rPr lang="en-US" dirty="0" smtClean="0"/>
              <a:t>)</a:t>
            </a:r>
            <a:endParaRPr lang="en-US" dirty="0" smtClean="0"/>
          </a:p>
          <a:p>
            <a:pPr marL="574675" lvl="1" indent="-349250">
              <a:spcBef>
                <a:spcPts val="800"/>
              </a:spcBef>
              <a:buFont typeface="+mj-lt"/>
              <a:buAutoNum type="arabicPeriod"/>
            </a:pPr>
            <a:r>
              <a:rPr lang="en-US" dirty="0" smtClean="0"/>
              <a:t>How does the project affect endangered and rare species?</a:t>
            </a:r>
            <a:r>
              <a:rPr lang="en-US" dirty="0" smtClean="0"/>
              <a:t> (</a:t>
            </a:r>
            <a:r>
              <a:rPr lang="en-US" dirty="0" err="1" smtClean="0">
                <a:solidFill>
                  <a:schemeClr val="accent1"/>
                </a:solidFill>
              </a:rPr>
              <a:t>Brinda</a:t>
            </a:r>
            <a:r>
              <a:rPr lang="en-US" dirty="0" smtClean="0">
                <a:solidFill>
                  <a:schemeClr val="accent1"/>
                </a:solidFill>
              </a:rPr>
              <a:t> Bhatt</a:t>
            </a:r>
            <a:r>
              <a:rPr lang="en-US" dirty="0" smtClean="0"/>
              <a:t>)</a:t>
            </a:r>
            <a:endParaRPr lang="en-US" dirty="0" smtClean="0"/>
          </a:p>
          <a:p>
            <a:pPr marL="574675" lvl="1" indent="-349250">
              <a:spcBef>
                <a:spcPts val="800"/>
              </a:spcBef>
              <a:buFont typeface="+mj-lt"/>
              <a:buAutoNum type="arabicPeriod"/>
            </a:pPr>
            <a:r>
              <a:rPr lang="en-US" dirty="0" smtClean="0"/>
              <a:t>Did the EIS discuss socioeconomic impacts? </a:t>
            </a:r>
            <a:br>
              <a:rPr lang="en-US" dirty="0" smtClean="0"/>
            </a:br>
            <a:r>
              <a:rPr lang="en-US" dirty="0" smtClean="0"/>
              <a:t>What were they</a:t>
            </a:r>
            <a:r>
              <a:rPr lang="en-US" dirty="0" smtClean="0"/>
              <a:t>? (</a:t>
            </a:r>
            <a:r>
              <a:rPr lang="en-US" dirty="0" smtClean="0">
                <a:solidFill>
                  <a:schemeClr val="accent1"/>
                </a:solidFill>
              </a:rPr>
              <a:t>Makenna Dunlap</a:t>
            </a:r>
            <a:r>
              <a:rPr lang="en-US" dirty="0" smtClean="0"/>
              <a:t>)</a:t>
            </a:r>
            <a:endParaRPr lang="en-US" dirty="0" smtClean="0"/>
          </a:p>
          <a:p>
            <a:pPr marL="574675" lvl="1" indent="-349250">
              <a:spcBef>
                <a:spcPts val="800"/>
              </a:spcBef>
              <a:buFont typeface="+mj-lt"/>
              <a:buAutoNum type="arabicPeriod"/>
            </a:pPr>
            <a:r>
              <a:rPr lang="en-US" dirty="0" smtClean="0"/>
              <a:t>Did the public get a chance to comment on this project? How many comments did they get</a:t>
            </a:r>
            <a:r>
              <a:rPr lang="en-US" dirty="0" smtClean="0"/>
              <a:t>? (</a:t>
            </a:r>
            <a:r>
              <a:rPr lang="en-US" dirty="0" smtClean="0">
                <a:solidFill>
                  <a:schemeClr val="accent1"/>
                </a:solidFill>
              </a:rPr>
              <a:t>Stacey </a:t>
            </a:r>
            <a:r>
              <a:rPr lang="en-US" dirty="0" err="1" smtClean="0">
                <a:solidFill>
                  <a:schemeClr val="accent1"/>
                </a:solidFill>
              </a:rPr>
              <a:t>Silverii</a:t>
            </a:r>
            <a:r>
              <a:rPr lang="en-US" dirty="0" smtClean="0"/>
              <a:t>)</a:t>
            </a:r>
            <a:endParaRPr lang="en-US" dirty="0" smtClean="0"/>
          </a:p>
          <a:p>
            <a:pPr marL="574675" lvl="1" indent="-349250">
              <a:spcBef>
                <a:spcPts val="800"/>
              </a:spcBef>
              <a:buFont typeface="+mj-lt"/>
              <a:buAutoNum type="arabicPeriod"/>
            </a:pPr>
            <a:r>
              <a:rPr lang="en-US" dirty="0" smtClean="0"/>
              <a:t>Where is this project now? Were any site-specific solar energy facilities approved</a:t>
            </a:r>
            <a:r>
              <a:rPr lang="en-US" dirty="0" smtClean="0"/>
              <a:t>? (</a:t>
            </a:r>
            <a:r>
              <a:rPr lang="en-US" dirty="0" smtClean="0">
                <a:solidFill>
                  <a:schemeClr val="accent1"/>
                </a:solidFill>
              </a:rPr>
              <a:t>Mikhail </a:t>
            </a:r>
            <a:r>
              <a:rPr lang="en-US" dirty="0" err="1" smtClean="0">
                <a:solidFill>
                  <a:schemeClr val="accent1"/>
                </a:solidFill>
              </a:rPr>
              <a:t>Yakhnitskiy</a:t>
            </a:r>
            <a:r>
              <a:rPr lang="en-US" dirty="0" smtClean="0"/>
              <a:t>)</a:t>
            </a:r>
            <a:endParaRPr lang="en-US" dirty="0" smtClean="0"/>
          </a:p>
          <a:p>
            <a:pPr marL="574675" lvl="1" indent="-349250">
              <a:buFont typeface="+mj-lt"/>
              <a:buAutoNum type="arabicPeriod"/>
            </a:pPr>
            <a:endParaRPr lang="en-US" dirty="0" smtClean="0"/>
          </a:p>
          <a:p>
            <a:pPr marL="574675" lvl="1" indent="-349250">
              <a:buFont typeface="+mj-lt"/>
              <a:buAutoNum type="arabicPeriod"/>
            </a:pPr>
            <a:endParaRPr lang="en-US" dirty="0" smtClean="0"/>
          </a:p>
          <a:p>
            <a:pPr marL="574675" lvl="1" indent="-349250">
              <a:buFont typeface="+mj-lt"/>
              <a:buAutoNum type="arabicPeriod"/>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11164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Applications 2010</a:t>
            </a:r>
            <a:endParaRPr lang="en-US" dirty="0"/>
          </a:p>
        </p:txBody>
      </p:sp>
      <p:sp>
        <p:nvSpPr>
          <p:cNvPr id="4" name="Content Placeholder 2"/>
          <p:cNvSpPr>
            <a:spLocks noGrp="1"/>
          </p:cNvSpPr>
          <p:nvPr>
            <p:ph idx="1"/>
          </p:nvPr>
        </p:nvSpPr>
        <p:spPr>
          <a:xfrm>
            <a:off x="457200" y="5130890"/>
            <a:ext cx="8229600" cy="457109"/>
          </a:xfrm>
        </p:spPr>
        <p:txBody>
          <a:bodyPr>
            <a:normAutofit/>
          </a:bodyPr>
          <a:lstStyle/>
          <a:p>
            <a:pPr marL="0" indent="0" algn="ctr">
              <a:buNone/>
            </a:pPr>
            <a:r>
              <a:rPr lang="en-US" sz="1600" dirty="0"/>
              <a:t>BLM-Administered Lands and Active Solar Facility </a:t>
            </a:r>
            <a:r>
              <a:rPr lang="en-US" sz="1600" dirty="0" smtClean="0"/>
              <a:t>Applications </a:t>
            </a:r>
            <a:r>
              <a:rPr lang="en-US" sz="1600" dirty="0"/>
              <a:t>in the Six-State </a:t>
            </a:r>
            <a:r>
              <a:rPr lang="en-US" sz="1600" dirty="0" smtClean="0"/>
              <a:t>Area</a:t>
            </a:r>
          </a:p>
        </p:txBody>
      </p:sp>
      <p:pic>
        <p:nvPicPr>
          <p:cNvPr id="6" name="Picture 2" descr="H:\Images\INCOME\shutterstock_27942347.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09800" y="1473291"/>
            <a:ext cx="4572000" cy="3060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5353"/>
          <a:stretch/>
        </p:blipFill>
        <p:spPr>
          <a:xfrm>
            <a:off x="1600200" y="1016090"/>
            <a:ext cx="6167784" cy="4114800"/>
          </a:xfrm>
          <a:prstGeom prst="rect">
            <a:avLst/>
          </a:prstGeom>
        </p:spPr>
      </p:pic>
    </p:spTree>
    <p:extLst>
      <p:ext uri="{BB962C8B-B14F-4D97-AF65-F5344CB8AC3E}">
        <p14:creationId xmlns:p14="http://schemas.microsoft.com/office/powerpoint/2010/main" val="3168689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114800" y="1409700"/>
            <a:ext cx="4572000" cy="3771636"/>
          </a:xfrm>
        </p:spPr>
        <p:txBody>
          <a:bodyPr>
            <a:noAutofit/>
          </a:bodyPr>
          <a:lstStyle/>
          <a:p>
            <a:r>
              <a:rPr lang="en-US" sz="1800" dirty="0"/>
              <a:t>Facilitating near-term utility-scale solar energy development on public lands;</a:t>
            </a:r>
          </a:p>
          <a:p>
            <a:r>
              <a:rPr lang="en-US" sz="1800" dirty="0"/>
              <a:t>Minimizing potential negative environmental, social, and economic impacts;</a:t>
            </a:r>
          </a:p>
          <a:p>
            <a:r>
              <a:rPr lang="en-US" sz="1800" dirty="0"/>
              <a:t>Providing flexibility to consider a variety of solar energy projects (location, facility size, technology, and so forth);</a:t>
            </a:r>
          </a:p>
          <a:p>
            <a:r>
              <a:rPr lang="en-US" sz="1800" dirty="0"/>
              <a:t>Optimizing existing transmission infrastructure and corridors; and</a:t>
            </a:r>
          </a:p>
          <a:p>
            <a:r>
              <a:rPr lang="en-US" sz="1800" dirty="0"/>
              <a:t>Standardizing and streamlining the authorization process for utility-scale </a:t>
            </a:r>
            <a:r>
              <a:rPr lang="en-US" sz="1800" dirty="0" smtClean="0"/>
              <a:t>solar energy </a:t>
            </a:r>
            <a:r>
              <a:rPr lang="en-US" sz="1800" dirty="0"/>
              <a:t>development on </a:t>
            </a:r>
            <a:r>
              <a:rPr lang="en-US" sz="1800" dirty="0" smtClean="0"/>
              <a:t>BLM lands</a:t>
            </a:r>
            <a:r>
              <a:rPr lang="en-US" sz="1800" dirty="0"/>
              <a:t>.</a:t>
            </a:r>
          </a:p>
        </p:txBody>
      </p:sp>
      <p:pic>
        <p:nvPicPr>
          <p:cNvPr id="4" name="Picture 2" descr="H:\Images\INCOME\shutterstock_27371179.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9460" y="1409700"/>
            <a:ext cx="319464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1735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a:t>
            </a:r>
            <a:endParaRPr lang="en-US" dirty="0"/>
          </a:p>
        </p:txBody>
      </p:sp>
      <p:sp>
        <p:nvSpPr>
          <p:cNvPr id="4" name="Rectangle 3"/>
          <p:cNvSpPr/>
          <p:nvPr/>
        </p:nvSpPr>
        <p:spPr>
          <a:xfrm>
            <a:off x="2346960" y="3171820"/>
            <a:ext cx="5562600" cy="1181501"/>
          </a:xfrm>
          <a:prstGeom prst="rect">
            <a:avLst/>
          </a:prstGeom>
          <a:solidFill>
            <a:schemeClr val="accent1">
              <a:lumMod val="20000"/>
              <a:lumOff val="80000"/>
            </a:schemeClr>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5" name="Rectangle 4"/>
          <p:cNvSpPr/>
          <p:nvPr/>
        </p:nvSpPr>
        <p:spPr>
          <a:xfrm>
            <a:off x="1219200" y="3162300"/>
            <a:ext cx="792272" cy="686823"/>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2</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6" name="Rectangle 5"/>
          <p:cNvSpPr/>
          <p:nvPr/>
        </p:nvSpPr>
        <p:spPr>
          <a:xfrm>
            <a:off x="2346960" y="4542398"/>
            <a:ext cx="5562600" cy="667312"/>
          </a:xfrm>
          <a:prstGeom prst="rect">
            <a:avLst/>
          </a:prstGeom>
          <a:solidFill>
            <a:schemeClr val="accent1">
              <a:lumMod val="20000"/>
              <a:lumOff val="80000"/>
            </a:schemeClr>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7" name="Rectangle 6"/>
          <p:cNvSpPr/>
          <p:nvPr/>
        </p:nvSpPr>
        <p:spPr>
          <a:xfrm>
            <a:off x="1219200" y="4532877"/>
            <a:ext cx="792272" cy="686823"/>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3</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2" name="Rectangle 11"/>
          <p:cNvSpPr/>
          <p:nvPr/>
        </p:nvSpPr>
        <p:spPr>
          <a:xfrm>
            <a:off x="2354580" y="1343022"/>
            <a:ext cx="5562600" cy="1514478"/>
          </a:xfrm>
          <a:prstGeom prst="rect">
            <a:avLst/>
          </a:prstGeom>
          <a:solidFill>
            <a:schemeClr val="accent1">
              <a:lumMod val="20000"/>
              <a:lumOff val="80000"/>
            </a:schemeClr>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13" name="TextBox 12"/>
          <p:cNvSpPr txBox="1"/>
          <p:nvPr/>
        </p:nvSpPr>
        <p:spPr>
          <a:xfrm>
            <a:off x="2608581" y="1408222"/>
            <a:ext cx="5163819" cy="1292662"/>
          </a:xfrm>
          <a:prstGeom prst="rect">
            <a:avLst/>
          </a:prstGeom>
          <a:noFill/>
        </p:spPr>
        <p:txBody>
          <a:bodyPr wrap="square" rtlCol="0">
            <a:spAutoFit/>
          </a:bodyPr>
          <a:lstStyle/>
          <a:p>
            <a:r>
              <a:rPr lang="en-US" sz="2400" dirty="0"/>
              <a:t>Solar Energy Development </a:t>
            </a:r>
            <a:r>
              <a:rPr lang="en-US" sz="2400" dirty="0" smtClean="0"/>
              <a:t>Alternative</a:t>
            </a:r>
          </a:p>
          <a:p>
            <a:pPr marL="112713" lvl="1"/>
            <a:r>
              <a:rPr lang="en-US" dirty="0" smtClean="0"/>
              <a:t>- Excludes certain types of land from development </a:t>
            </a:r>
            <a:br>
              <a:rPr lang="en-US" dirty="0" smtClean="0"/>
            </a:br>
            <a:r>
              <a:rPr lang="en-US" dirty="0" smtClean="0"/>
              <a:t>- Identifies </a:t>
            </a:r>
            <a:r>
              <a:rPr lang="en-US" dirty="0"/>
              <a:t>and prioritizes Solar Energy </a:t>
            </a:r>
            <a:r>
              <a:rPr lang="en-US" dirty="0" smtClean="0"/>
              <a:t>Zones</a:t>
            </a:r>
          </a:p>
          <a:p>
            <a:pPr marL="112713" lvl="1"/>
            <a:r>
              <a:rPr lang="en-US" dirty="0" smtClean="0"/>
              <a:t>- Developers </a:t>
            </a:r>
            <a:r>
              <a:rPr lang="en-US" dirty="0"/>
              <a:t>could seek variances outside </a:t>
            </a:r>
            <a:r>
              <a:rPr lang="en-US" dirty="0" smtClean="0"/>
              <a:t>SEZs</a:t>
            </a:r>
            <a:endParaRPr lang="en-US" sz="2300" dirty="0">
              <a:latin typeface="Arial" pitchFamily="34" charset="0"/>
              <a:cs typeface="Arial" pitchFamily="34" charset="0"/>
            </a:endParaRPr>
          </a:p>
        </p:txBody>
      </p:sp>
      <p:sp>
        <p:nvSpPr>
          <p:cNvPr id="14" name="Rectangle 13"/>
          <p:cNvSpPr/>
          <p:nvPr/>
        </p:nvSpPr>
        <p:spPr>
          <a:xfrm>
            <a:off x="1226820" y="1333501"/>
            <a:ext cx="792272" cy="686823"/>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1</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8" name="TextBox 17"/>
          <p:cNvSpPr txBox="1"/>
          <p:nvPr/>
        </p:nvSpPr>
        <p:spPr>
          <a:xfrm>
            <a:off x="2600961" y="4626646"/>
            <a:ext cx="4567583" cy="446276"/>
          </a:xfrm>
          <a:prstGeom prst="rect">
            <a:avLst/>
          </a:prstGeom>
          <a:noFill/>
        </p:spPr>
        <p:txBody>
          <a:bodyPr wrap="square" rtlCol="0">
            <a:spAutoFit/>
          </a:bodyPr>
          <a:lstStyle/>
          <a:p>
            <a:r>
              <a:rPr lang="en-US" sz="2300" dirty="0" smtClean="0">
                <a:latin typeface="Arial" pitchFamily="34" charset="0"/>
                <a:cs typeface="Arial" pitchFamily="34" charset="0"/>
              </a:rPr>
              <a:t>No Action Alternative</a:t>
            </a:r>
          </a:p>
        </p:txBody>
      </p:sp>
      <p:sp>
        <p:nvSpPr>
          <p:cNvPr id="17" name="TextBox 16"/>
          <p:cNvSpPr txBox="1"/>
          <p:nvPr/>
        </p:nvSpPr>
        <p:spPr>
          <a:xfrm>
            <a:off x="2614574" y="3253411"/>
            <a:ext cx="5163819" cy="1015663"/>
          </a:xfrm>
          <a:prstGeom prst="rect">
            <a:avLst/>
          </a:prstGeom>
          <a:noFill/>
        </p:spPr>
        <p:txBody>
          <a:bodyPr wrap="square" rtlCol="0">
            <a:spAutoFit/>
          </a:bodyPr>
          <a:lstStyle/>
          <a:p>
            <a:r>
              <a:rPr lang="en-US" sz="2400" dirty="0"/>
              <a:t>Solar Energy </a:t>
            </a:r>
            <a:r>
              <a:rPr lang="en-US" sz="2400" dirty="0" smtClean="0"/>
              <a:t>Zones Alternative</a:t>
            </a:r>
          </a:p>
          <a:p>
            <a:pPr marL="112713" lvl="1"/>
            <a:r>
              <a:rPr lang="en-US" dirty="0" smtClean="0"/>
              <a:t>- Projects </a:t>
            </a:r>
            <a:r>
              <a:rPr lang="en-US" dirty="0"/>
              <a:t>could </a:t>
            </a:r>
            <a:r>
              <a:rPr lang="en-US" dirty="0" smtClean="0"/>
              <a:t>be </a:t>
            </a:r>
            <a:r>
              <a:rPr lang="en-US" dirty="0"/>
              <a:t>done </a:t>
            </a:r>
            <a:r>
              <a:rPr lang="en-US" dirty="0" smtClean="0"/>
              <a:t>only in Solar </a:t>
            </a:r>
            <a:r>
              <a:rPr lang="en-US" dirty="0"/>
              <a:t>Energy </a:t>
            </a:r>
            <a:r>
              <a:rPr lang="en-US" dirty="0" smtClean="0"/>
              <a:t>Zones</a:t>
            </a:r>
            <a:endParaRPr lang="en-US" dirty="0"/>
          </a:p>
          <a:p>
            <a:pPr marL="112713" lvl="1"/>
            <a:r>
              <a:rPr lang="en-US" dirty="0" smtClean="0"/>
              <a:t>- All </a:t>
            </a:r>
            <a:r>
              <a:rPr lang="en-US" dirty="0"/>
              <a:t>other land is excluded</a:t>
            </a:r>
          </a:p>
        </p:txBody>
      </p:sp>
    </p:spTree>
    <p:extLst>
      <p:ext uri="{BB962C8B-B14F-4D97-AF65-F5344CB8AC3E}">
        <p14:creationId xmlns:p14="http://schemas.microsoft.com/office/powerpoint/2010/main" val="3337627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Exclusions Areas (Hannah)</a:t>
            </a:r>
            <a:endParaRPr lang="en-US" dirty="0"/>
          </a:p>
        </p:txBody>
      </p:sp>
      <p:sp>
        <p:nvSpPr>
          <p:cNvPr id="4" name="Rectangle 3"/>
          <p:cNvSpPr/>
          <p:nvPr/>
        </p:nvSpPr>
        <p:spPr>
          <a:xfrm>
            <a:off x="1190170" y="2205336"/>
            <a:ext cx="6658429" cy="3048000"/>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000"/>
              </a:spcAft>
              <a:buFont typeface="Arial" pitchFamily="34" charset="0"/>
              <a:buChar char="•"/>
            </a:pPr>
            <a:r>
              <a:rPr lang="en-US" sz="1400" dirty="0">
                <a:solidFill>
                  <a:schemeClr val="tx1"/>
                </a:solidFill>
              </a:rPr>
              <a:t>Lands with slopes </a:t>
            </a:r>
            <a:r>
              <a:rPr lang="en-US" sz="1400" dirty="0" smtClean="0">
                <a:solidFill>
                  <a:schemeClr val="tx1"/>
                </a:solidFill>
              </a:rPr>
              <a:t>of greater </a:t>
            </a:r>
            <a:r>
              <a:rPr lang="en-US" sz="1400" dirty="0">
                <a:solidFill>
                  <a:schemeClr val="tx1"/>
                </a:solidFill>
              </a:rPr>
              <a:t>than 5% determined through </a:t>
            </a:r>
            <a:r>
              <a:rPr lang="en-US" sz="1400" dirty="0" smtClean="0">
                <a:solidFill>
                  <a:schemeClr val="tx1"/>
                </a:solidFill>
              </a:rPr>
              <a:t>GIS analysis</a:t>
            </a:r>
            <a:endParaRPr lang="en-US" sz="1400" dirty="0">
              <a:solidFill>
                <a:schemeClr val="tx1"/>
              </a:solidFill>
            </a:endParaRPr>
          </a:p>
          <a:p>
            <a:pPr marL="285750" indent="-285750">
              <a:spcAft>
                <a:spcPts val="1000"/>
              </a:spcAft>
              <a:buFont typeface="Arial" pitchFamily="34" charset="0"/>
              <a:buChar char="•"/>
            </a:pPr>
            <a:r>
              <a:rPr lang="en-US" sz="1400" dirty="0">
                <a:solidFill>
                  <a:schemeClr val="tx1"/>
                </a:solidFill>
              </a:rPr>
              <a:t>Lands with solar insolation levels less than 6.5 kWh/m2/day determined through National Renewable Energy </a:t>
            </a:r>
            <a:r>
              <a:rPr lang="en-US" sz="1400" dirty="0" smtClean="0">
                <a:solidFill>
                  <a:schemeClr val="tx1"/>
                </a:solidFill>
              </a:rPr>
              <a:t>Laboratory</a:t>
            </a:r>
          </a:p>
          <a:p>
            <a:pPr marL="285750" indent="-285750">
              <a:spcAft>
                <a:spcPts val="1000"/>
              </a:spcAft>
              <a:buFont typeface="Arial" pitchFamily="34" charset="0"/>
              <a:buChar char="•"/>
            </a:pPr>
            <a:r>
              <a:rPr lang="en-US" sz="1400" dirty="0">
                <a:solidFill>
                  <a:schemeClr val="tx1"/>
                </a:solidFill>
              </a:rPr>
              <a:t>All Areas of Critical Environmental Concern (ACECs) identified in applicable land use </a:t>
            </a:r>
            <a:r>
              <a:rPr lang="en-US" sz="1400" dirty="0" smtClean="0">
                <a:solidFill>
                  <a:schemeClr val="tx1"/>
                </a:solidFill>
              </a:rPr>
              <a:t>plans</a:t>
            </a:r>
            <a:endParaRPr lang="en-US" sz="1400" dirty="0">
              <a:solidFill>
                <a:schemeClr val="tx1"/>
              </a:solidFill>
            </a:endParaRPr>
          </a:p>
          <a:p>
            <a:pPr marL="285750" indent="-285750">
              <a:spcAft>
                <a:spcPts val="1000"/>
              </a:spcAft>
              <a:buFont typeface="Arial" pitchFamily="34" charset="0"/>
              <a:buChar char="•"/>
            </a:pPr>
            <a:r>
              <a:rPr lang="en-US" sz="1400" dirty="0">
                <a:solidFill>
                  <a:schemeClr val="tx1"/>
                </a:solidFill>
              </a:rPr>
              <a:t>All designated and proposed critical habitat areas for species protected under the Endangered Species Act </a:t>
            </a:r>
            <a:r>
              <a:rPr lang="en-US" sz="1400" dirty="0" smtClean="0">
                <a:solidFill>
                  <a:schemeClr val="tx1"/>
                </a:solidFill>
              </a:rPr>
              <a:t>of 1973</a:t>
            </a:r>
          </a:p>
          <a:p>
            <a:pPr marL="285750" indent="-285750">
              <a:buFont typeface="Arial" pitchFamily="34" charset="0"/>
              <a:buChar char="•"/>
            </a:pPr>
            <a:r>
              <a:rPr lang="en-US" sz="1400" dirty="0">
                <a:solidFill>
                  <a:schemeClr val="tx1"/>
                </a:solidFill>
              </a:rPr>
              <a:t>Developed recreational facilities, special-use permit recreation sites (e.g., ski resorts and camps), and all Special Recreation Management Areas </a:t>
            </a:r>
            <a:endParaRPr lang="en-US" sz="1400" dirty="0">
              <a:solidFill>
                <a:schemeClr val="tx1"/>
              </a:solidFill>
            </a:endParaRPr>
          </a:p>
        </p:txBody>
      </p:sp>
      <p:sp>
        <p:nvSpPr>
          <p:cNvPr id="5" name="Rectangle 4"/>
          <p:cNvSpPr/>
          <p:nvPr/>
        </p:nvSpPr>
        <p:spPr>
          <a:xfrm>
            <a:off x="1190170" y="1587500"/>
            <a:ext cx="6658429" cy="617836"/>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b="1" dirty="0" smtClean="0">
                <a:solidFill>
                  <a:schemeClr val="bg1"/>
                </a:solidFill>
                <a:effectLst>
                  <a:outerShdw blurRad="38100" dist="38100" dir="2700000" algn="tl">
                    <a:srgbClr val="000000">
                      <a:alpha val="43137"/>
                    </a:srgbClr>
                  </a:outerShdw>
                </a:effectLst>
                <a:cs typeface="Arial" pitchFamily="34" charset="0"/>
              </a:rPr>
              <a:t>32 categories totaling 79 million acres:</a:t>
            </a:r>
            <a:endParaRPr lang="en-US" sz="2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6497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Solar Energy Zones (SEZs)</a:t>
            </a:r>
            <a:endParaRPr lang="en-US" dirty="0"/>
          </a:p>
        </p:txBody>
      </p:sp>
      <p:sp>
        <p:nvSpPr>
          <p:cNvPr id="4" name="Content Placeholder 2"/>
          <p:cNvSpPr>
            <a:spLocks noGrp="1"/>
          </p:cNvSpPr>
          <p:nvPr>
            <p:ph idx="1"/>
          </p:nvPr>
        </p:nvSpPr>
        <p:spPr>
          <a:xfrm>
            <a:off x="457200" y="5219700"/>
            <a:ext cx="8229600" cy="457109"/>
          </a:xfrm>
        </p:spPr>
        <p:txBody>
          <a:bodyPr>
            <a:normAutofit/>
          </a:bodyPr>
          <a:lstStyle/>
          <a:p>
            <a:pPr marL="0" indent="0" algn="ctr">
              <a:buNone/>
            </a:pPr>
            <a:r>
              <a:rPr lang="en-US" sz="1600" dirty="0" smtClean="0"/>
              <a:t>Solar Energy Zones add up to 285,000 acres</a:t>
            </a:r>
          </a:p>
        </p:txBody>
      </p:sp>
      <p:pic>
        <p:nvPicPr>
          <p:cNvPr id="6" name="Picture 2" descr="H:\Images\INCOME\shutterstock_27942347.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09800" y="1473291"/>
            <a:ext cx="4572000" cy="3060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000" y="935609"/>
            <a:ext cx="6350000" cy="4229100"/>
          </a:xfrm>
          <a:prstGeom prst="rect">
            <a:avLst/>
          </a:prstGeom>
        </p:spPr>
      </p:pic>
    </p:spTree>
    <p:extLst>
      <p:ext uri="{BB962C8B-B14F-4D97-AF65-F5344CB8AC3E}">
        <p14:creationId xmlns:p14="http://schemas.microsoft.com/office/powerpoint/2010/main" val="1445794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Gillespie, Arizona</a:t>
            </a:r>
            <a:endParaRPr lang="en-US" dirty="0"/>
          </a:p>
        </p:txBody>
      </p:sp>
      <p:pic>
        <p:nvPicPr>
          <p:cNvPr id="6" name="Picture 2" descr="H:\Images\INCOME\shutterstock_27942347.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09800" y="1473291"/>
            <a:ext cx="4572000" cy="3060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2500"/>
            <a:ext cx="9144000" cy="4563692"/>
          </a:xfrm>
          <a:prstGeom prst="rect">
            <a:avLst/>
          </a:prstGeom>
        </p:spPr>
      </p:pic>
    </p:spTree>
    <p:extLst>
      <p:ext uri="{BB962C8B-B14F-4D97-AF65-F5344CB8AC3E}">
        <p14:creationId xmlns:p14="http://schemas.microsoft.com/office/powerpoint/2010/main" val="3758648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89C81"/>
      </a:accent1>
      <a:accent2>
        <a:srgbClr val="6699CC"/>
      </a:accent2>
      <a:accent3>
        <a:srgbClr val="333366"/>
      </a:accent3>
      <a:accent4>
        <a:srgbClr val="9999CC"/>
      </a:accent4>
      <a:accent5>
        <a:srgbClr val="99CCCC"/>
      </a:accent5>
      <a:accent6>
        <a:srgbClr val="6666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2509</TotalTime>
  <Words>2167</Words>
  <Application>Microsoft Office PowerPoint</Application>
  <PresentationFormat>On-screen Show (16:10)</PresentationFormat>
  <Paragraphs>715</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Cambria</vt:lpstr>
      <vt:lpstr>Courier New</vt:lpstr>
      <vt:lpstr>MS Mincho</vt:lpstr>
      <vt:lpstr>Tahoma</vt:lpstr>
      <vt:lpstr>Times New Roman</vt:lpstr>
      <vt:lpstr>Office Theme</vt:lpstr>
      <vt:lpstr>  Solar Energy Development  in Six Southwestern States </vt:lpstr>
      <vt:lpstr>Programmatic EIS</vt:lpstr>
      <vt:lpstr>Project Description and Need</vt:lpstr>
      <vt:lpstr>Active Applications 2010</vt:lpstr>
      <vt:lpstr>Objectives</vt:lpstr>
      <vt:lpstr>Alternatives</vt:lpstr>
      <vt:lpstr>Exclusions Areas (Hannah)</vt:lpstr>
      <vt:lpstr>17 Solar Energy Zones (SEZs)</vt:lpstr>
      <vt:lpstr>Gillespie, Arizona</vt:lpstr>
      <vt:lpstr>Riverside East, California</vt:lpstr>
      <vt:lpstr>DeTilla Gulch, Colorado</vt:lpstr>
      <vt:lpstr>Afton, New Mexico</vt:lpstr>
      <vt:lpstr>Dry Lake, Nevada</vt:lpstr>
      <vt:lpstr>Wah Wah Valley, Utah</vt:lpstr>
      <vt:lpstr>Affected Environment: Geology</vt:lpstr>
      <vt:lpstr>Affected Environment: Water</vt:lpstr>
      <vt:lpstr>Affected Environment: Wildlife</vt:lpstr>
      <vt:lpstr>Special Status Species (Brinda)</vt:lpstr>
      <vt:lpstr>Species: Alternatives Analysis</vt:lpstr>
      <vt:lpstr>Affected Environment: Climate</vt:lpstr>
      <vt:lpstr>Impacts: Vegetation</vt:lpstr>
      <vt:lpstr>Impacts: Wildlife</vt:lpstr>
      <vt:lpstr>Impacts: Special Status Species</vt:lpstr>
      <vt:lpstr>Impacts: Climate</vt:lpstr>
      <vt:lpstr>Impacts: Socioeconomic (Makenna)</vt:lpstr>
      <vt:lpstr>Impacts: Jobs</vt:lpstr>
      <vt:lpstr>Solar facility types</vt:lpstr>
      <vt:lpstr>Timeline of events</vt:lpstr>
      <vt:lpstr>Public Involvement (Stacey)</vt:lpstr>
      <vt:lpstr>Decision</vt:lpstr>
      <vt:lpstr>Where are we now? (Mikhail)</vt:lpstr>
      <vt:lpstr>Where are we now? (Mikhail)</vt:lpstr>
      <vt:lpstr>Where are we now? (Mikhail)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Company</dc:creator>
  <cp:lastModifiedBy>Becker, Catherine C.</cp:lastModifiedBy>
  <cp:revision>179</cp:revision>
  <cp:lastPrinted>2017-11-21T11:43:51Z</cp:lastPrinted>
  <dcterms:created xsi:type="dcterms:W3CDTF">2013-12-25T12:45:28Z</dcterms:created>
  <dcterms:modified xsi:type="dcterms:W3CDTF">2017-11-21T13:13:46Z</dcterms:modified>
</cp:coreProperties>
</file>