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notesSlides/notesSlide2.xml" ContentType="application/vnd.openxmlformats-officedocument.presentationml.notesSlide+xml"/>
  <Override PartName="/ppt/comments/comment4.xml" ContentType="application/vnd.openxmlformats-officedocument.presentationml.comments+xml"/>
  <Override PartName="/ppt/notesSlides/notesSlide3.xml" ContentType="application/vnd.openxmlformats-officedocument.presentationml.notesSlide+xml"/>
  <Override PartName="/ppt/comments/comment5.xml" ContentType="application/vnd.openxmlformats-officedocument.presentationml.comments+xml"/>
  <Override PartName="/ppt/notesSlides/notesSlide4.xml" ContentType="application/vnd.openxmlformats-officedocument.presentationml.notesSlide+xml"/>
  <Override PartName="/ppt/comments/comment6.xml" ContentType="application/vnd.openxmlformats-officedocument.presentationml.comments+xml"/>
  <Override PartName="/ppt/notesSlides/notesSlide5.xml" ContentType="application/vnd.openxmlformats-officedocument.presentationml.notesSlide+xml"/>
  <Override PartName="/ppt/comments/comment7.xml" ContentType="application/vnd.openxmlformats-officedocument.presentationml.comments+xml"/>
  <Override PartName="/ppt/notesSlides/notesSlide6.xml" ContentType="application/vnd.openxmlformats-officedocument.presentationml.notesSlide+xml"/>
  <Override PartName="/ppt/comments/comment8.xml" ContentType="application/vnd.openxmlformats-officedocument.presentationml.comments+xml"/>
  <Override PartName="/ppt/notesSlides/notesSlide7.xml" ContentType="application/vnd.openxmlformats-officedocument.presentationml.notesSlide+xml"/>
  <Override PartName="/ppt/comments/comment9.xml" ContentType="application/vnd.openxmlformats-officedocument.presentationml.comments+xml"/>
  <Override PartName="/ppt/notesSlides/notesSlide8.xml" ContentType="application/vnd.openxmlformats-officedocument.presentationml.notesSlide+xml"/>
  <Override PartName="/ppt/comments/comment10.xml" ContentType="application/vnd.openxmlformats-officedocument.presentationml.comments+xml"/>
  <Override PartName="/ppt/notesSlides/notesSlide9.xml" ContentType="application/vnd.openxmlformats-officedocument.presentationml.notesSlide+xml"/>
  <Override PartName="/ppt/comments/comment11.xml" ContentType="application/vnd.openxmlformats-officedocument.presentationml.comments+xml"/>
  <Override PartName="/ppt/notesSlides/notesSlide10.xml" ContentType="application/vnd.openxmlformats-officedocument.presentationml.notesSlide+xml"/>
  <Override PartName="/ppt/comments/comment12.xml" ContentType="application/vnd.openxmlformats-officedocument.presentationml.comments+xml"/>
  <Override PartName="/ppt/notesSlides/notesSlide11.xml" ContentType="application/vnd.openxmlformats-officedocument.presentationml.notesSlide+xml"/>
  <Override PartName="/ppt/comments/comment13.xml" ContentType="application/vnd.openxmlformats-officedocument.presentationml.comments+xml"/>
  <Override PartName="/ppt/notesSlides/notesSlide12.xml" ContentType="application/vnd.openxmlformats-officedocument.presentationml.notesSlide+xml"/>
  <Override PartName="/ppt/comments/comment14.xml" ContentType="application/vnd.openxmlformats-officedocument.presentationml.comments+xml"/>
  <Override PartName="/ppt/notesSlides/notesSlide13.xml" ContentType="application/vnd.openxmlformats-officedocument.presentationml.notesSlide+xml"/>
  <Override PartName="/ppt/comments/comment15.xml" ContentType="application/vnd.openxmlformats-officedocument.presentationml.comments+xml"/>
  <Override PartName="/ppt/notesSlides/notesSlide14.xml" ContentType="application/vnd.openxmlformats-officedocument.presentationml.notesSlide+xml"/>
  <Override PartName="/ppt/comments/comment16.xml" ContentType="application/vnd.openxmlformats-officedocument.presentationml.comments+xml"/>
  <Override PartName="/ppt/notesSlides/notesSlide15.xml" ContentType="application/vnd.openxmlformats-officedocument.presentationml.notesSlide+xml"/>
  <Override PartName="/ppt/comments/comment17.xml" ContentType="application/vnd.openxmlformats-officedocument.presentationml.comments+xml"/>
  <Override PartName="/ppt/notesSlides/notesSlide16.xml" ContentType="application/vnd.openxmlformats-officedocument.presentationml.notesSlide+xml"/>
  <Override PartName="/ppt/comments/comment18.xml" ContentType="application/vnd.openxmlformats-officedocument.presentationml.comments+xml"/>
  <Override PartName="/ppt/notesSlides/notesSlide17.xml" ContentType="application/vnd.openxmlformats-officedocument.presentationml.notesSlide+xml"/>
  <Override PartName="/ppt/comments/comment19.xml" ContentType="application/vnd.openxmlformats-officedocument.presentationml.comments+xml"/>
  <Override PartName="/ppt/notesSlides/notesSlide18.xml" ContentType="application/vnd.openxmlformats-officedocument.presentationml.notesSlide+xml"/>
  <Override PartName="/ppt/comments/comment20.xml" ContentType="application/vnd.openxmlformats-officedocument.presentationml.comments+xml"/>
  <Override PartName="/ppt/notesSlides/notesSlide19.xml" ContentType="application/vnd.openxmlformats-officedocument.presentationml.notesSlide+xml"/>
  <Override PartName="/ppt/comments/comment21.xml" ContentType="application/vnd.openxmlformats-officedocument.presentationml.comments+xml"/>
  <Override PartName="/ppt/notesSlides/notesSlide20.xml" ContentType="application/vnd.openxmlformats-officedocument.presentationml.notesSlide+xml"/>
  <Override PartName="/ppt/comments/comment22.xml" ContentType="application/vnd.openxmlformats-officedocument.presentationml.comments+xml"/>
  <Override PartName="/ppt/notesSlides/notesSlide21.xml" ContentType="application/vnd.openxmlformats-officedocument.presentationml.notesSlide+xml"/>
  <Override PartName="/ppt/comments/comment23.xml" ContentType="application/vnd.openxmlformats-officedocument.presentationml.comments+xml"/>
  <Override PartName="/ppt/notesSlides/notesSlide22.xml" ContentType="application/vnd.openxmlformats-officedocument.presentationml.notesSlide+xml"/>
  <Override PartName="/ppt/comments/comment24.xml" ContentType="application/vnd.openxmlformats-officedocument.presentationml.comments+xml"/>
  <Override PartName="/ppt/notesSlides/notesSlide23.xml" ContentType="application/vnd.openxmlformats-officedocument.presentationml.notesSlide+xml"/>
  <Override PartName="/ppt/comments/comment25.xml" ContentType="application/vnd.openxmlformats-officedocument.presentationml.comments+xml"/>
  <Override PartName="/ppt/notesSlides/notesSlide24.xml" ContentType="application/vnd.openxmlformats-officedocument.presentationml.notesSlide+xml"/>
  <Override PartName="/ppt/comments/comment26.xml" ContentType="application/vnd.openxmlformats-officedocument.presentationml.comments+xml"/>
  <Override PartName="/ppt/notesSlides/notesSlide25.xml" ContentType="application/vnd.openxmlformats-officedocument.presentationml.notesSlide+xml"/>
  <Override PartName="/ppt/comments/comment27.xml" ContentType="application/vnd.openxmlformats-officedocument.presentationml.comments+xml"/>
  <Override PartName="/ppt/notesSlides/notesSlide26.xml" ContentType="application/vnd.openxmlformats-officedocument.presentationml.notesSlide+xml"/>
  <Override PartName="/ppt/comments/comment28.xml" ContentType="application/vnd.openxmlformats-officedocument.presentationml.comments+xml"/>
  <Override PartName="/ppt/notesSlides/notesSlide27.xml" ContentType="application/vnd.openxmlformats-officedocument.presentationml.notesSlide+xml"/>
  <Override PartName="/ppt/comments/comment29.xml" ContentType="application/vnd.openxmlformats-officedocument.presentationml.comments+xml"/>
  <Override PartName="/ppt/notesSlides/notesSlide28.xml" ContentType="application/vnd.openxmlformats-officedocument.presentationml.notesSlide+xml"/>
  <Override PartName="/ppt/comments/comment30.xml" ContentType="application/vnd.openxmlformats-officedocument.presentationml.comments+xml"/>
  <Override PartName="/ppt/notesSlides/notesSlide29.xml" ContentType="application/vnd.openxmlformats-officedocument.presentationml.notesSlide+xml"/>
  <Override PartName="/ppt/comments/comment31.xml" ContentType="application/vnd.openxmlformats-officedocument.presentationml.comments+xml"/>
  <Override PartName="/ppt/notesSlides/notesSlide30.xml" ContentType="application/vnd.openxmlformats-officedocument.presentationml.notesSlide+xml"/>
  <Override PartName="/ppt/comments/comment32.xml" ContentType="application/vnd.openxmlformats-officedocument.presentationml.comments+xml"/>
  <Override PartName="/ppt/notesSlides/notesSlide31.xml" ContentType="application/vnd.openxmlformats-officedocument.presentationml.notesSlide+xml"/>
  <Override PartName="/ppt/comments/comment33.xml" ContentType="application/vnd.openxmlformats-officedocument.presentationml.comments+xml"/>
  <Override PartName="/ppt/notesSlides/notesSlide32.xml" ContentType="application/vnd.openxmlformats-officedocument.presentationml.notesSlide+xml"/>
  <Override PartName="/ppt/comments/comment34.xml" ContentType="application/vnd.openxmlformats-officedocument.presentationml.comments+xml"/>
  <Override PartName="/ppt/notesSlides/notesSlide33.xml" ContentType="application/vnd.openxmlformats-officedocument.presentationml.notesSlide+xml"/>
  <Override PartName="/ppt/comments/comment35.xml" ContentType="application/vnd.openxmlformats-officedocument.presentationml.comments+xml"/>
  <Override PartName="/ppt/notesSlides/notesSlide34.xml" ContentType="application/vnd.openxmlformats-officedocument.presentationml.notesSlide+xml"/>
  <Override PartName="/ppt/comments/comment36.xml" ContentType="application/vnd.openxmlformats-officedocument.presentationml.comments+xml"/>
  <Override PartName="/ppt/notesSlides/notesSlide35.xml" ContentType="application/vnd.openxmlformats-officedocument.presentationml.notesSlide+xml"/>
  <Override PartName="/ppt/comments/comment37.xml" ContentType="application/vnd.openxmlformats-officedocument.presentationml.comments+xml"/>
  <Override PartName="/ppt/notesSlides/notesSlide36.xml" ContentType="application/vnd.openxmlformats-officedocument.presentationml.notesSlide+xml"/>
  <Override PartName="/ppt/comments/comment38.xml" ContentType="application/vnd.openxmlformats-officedocument.presentationml.comments+xml"/>
  <Override PartName="/ppt/notesSlides/notesSlide37.xml" ContentType="application/vnd.openxmlformats-officedocument.presentationml.notesSlide+xml"/>
  <Override PartName="/ppt/comments/comment39.xml" ContentType="application/vnd.openxmlformats-officedocument.presentationml.comments+xml"/>
  <Override PartName="/ppt/notesSlides/notesSlide38.xml" ContentType="application/vnd.openxmlformats-officedocument.presentationml.notesSlide+xml"/>
  <Override PartName="/ppt/comments/comment40.xml" ContentType="application/vnd.openxmlformats-officedocument.presentationml.comments+xml"/>
  <Override PartName="/ppt/notesSlides/notesSlide39.xml" ContentType="application/vnd.openxmlformats-officedocument.presentationml.notesSlide+xml"/>
  <Override PartName="/ppt/comments/comment41.xml" ContentType="application/vnd.openxmlformats-officedocument.presentationml.comments+xml"/>
  <Override PartName="/ppt/notesSlides/notesSlide40.xml" ContentType="application/vnd.openxmlformats-officedocument.presentationml.notesSlide+xml"/>
  <Override PartName="/ppt/comments/comment42.xml" ContentType="application/vnd.openxmlformats-officedocument.presentationml.comments+xml"/>
  <Override PartName="/ppt/notesSlides/notesSlide41.xml" ContentType="application/vnd.openxmlformats-officedocument.presentationml.notesSlide+xml"/>
  <Override PartName="/ppt/comments/comment43.xml" ContentType="application/vnd.openxmlformats-officedocument.presentationml.comments+xml"/>
  <Override PartName="/ppt/notesSlides/notesSlide42.xml" ContentType="application/vnd.openxmlformats-officedocument.presentationml.notesSlide+xml"/>
  <Override PartName="/ppt/comments/comment44.xml" ContentType="application/vnd.openxmlformats-officedocument.presentationml.comments+xml"/>
  <Override PartName="/ppt/notesSlides/notesSlide43.xml" ContentType="application/vnd.openxmlformats-officedocument.presentationml.notesSlide+xml"/>
  <Override PartName="/ppt/comments/comment45.xml" ContentType="application/vnd.openxmlformats-officedocument.presentationml.comments+xml"/>
  <Override PartName="/ppt/notesSlides/notesSlide44.xml" ContentType="application/vnd.openxmlformats-officedocument.presentationml.notesSlide+xml"/>
  <Override PartName="/ppt/comments/comment46.xml" ContentType="application/vnd.openxmlformats-officedocument.presentationml.comments+xml"/>
  <Override PartName="/ppt/notesSlides/notesSlide45.xml" ContentType="application/vnd.openxmlformats-officedocument.presentationml.notesSlide+xml"/>
  <Override PartName="/ppt/comments/comment47.xml" ContentType="application/vnd.openxmlformats-officedocument.presentationml.comments+xml"/>
  <Override PartName="/ppt/notesSlides/notesSlide46.xml" ContentType="application/vnd.openxmlformats-officedocument.presentationml.notesSlide+xml"/>
  <Override PartName="/ppt/comments/comment48.xml" ContentType="application/vnd.openxmlformats-officedocument.presentationml.comments+xml"/>
  <Override PartName="/ppt/notesSlides/notesSlide47.xml" ContentType="application/vnd.openxmlformats-officedocument.presentationml.notesSlide+xml"/>
  <Override PartName="/ppt/comments/comment49.xml" ContentType="application/vnd.openxmlformats-officedocument.presentationml.comments+xml"/>
  <Override PartName="/ppt/notesSlides/notesSlide48.xml" ContentType="application/vnd.openxmlformats-officedocument.presentationml.notesSlide+xml"/>
  <Override PartName="/ppt/comments/comment50.xml" ContentType="application/vnd.openxmlformats-officedocument.presentationml.comments+xml"/>
  <Override PartName="/ppt/notesSlides/notesSlide49.xml" ContentType="application/vnd.openxmlformats-officedocument.presentationml.notesSlide+xml"/>
  <Override PartName="/ppt/comments/comment51.xml" ContentType="application/vnd.openxmlformats-officedocument.presentationml.comments+xml"/>
  <Override PartName="/ppt/notesSlides/notesSlide50.xml" ContentType="application/vnd.openxmlformats-officedocument.presentationml.notesSlide+xml"/>
  <Override PartName="/ppt/comments/comment52.xml" ContentType="application/vnd.openxmlformats-officedocument.presentationml.comments+xml"/>
  <Override PartName="/ppt/notesSlides/notesSlide51.xml" ContentType="application/vnd.openxmlformats-officedocument.presentationml.notesSlide+xml"/>
  <Override PartName="/ppt/comments/comment53.xml" ContentType="application/vnd.openxmlformats-officedocument.presentationml.comments+xml"/>
  <Override PartName="/ppt/notesSlides/notesSlide52.xml" ContentType="application/vnd.openxmlformats-officedocument.presentationml.notesSlide+xml"/>
  <Override PartName="/ppt/comments/comment54.xml" ContentType="application/vnd.openxmlformats-officedocument.presentationml.comments+xml"/>
  <Override PartName="/ppt/notesSlides/notesSlide53.xml" ContentType="application/vnd.openxmlformats-officedocument.presentationml.notesSlide+xml"/>
  <Override PartName="/ppt/comments/comment55.xml" ContentType="application/vnd.openxmlformats-officedocument.presentationml.comments+xml"/>
  <Override PartName="/ppt/notesSlides/notesSlide54.xml" ContentType="application/vnd.openxmlformats-officedocument.presentationml.notesSlide+xml"/>
  <Override PartName="/ppt/comments/comment56.xml" ContentType="application/vnd.openxmlformats-officedocument.presentationml.comments+xml"/>
  <Override PartName="/ppt/notesSlides/notesSlide55.xml" ContentType="application/vnd.openxmlformats-officedocument.presentationml.notesSlide+xml"/>
  <Override PartName="/ppt/comments/comment57.xml" ContentType="application/vnd.openxmlformats-officedocument.presentationml.comments+xml"/>
  <Override PartName="/ppt/notesSlides/notesSlide56.xml" ContentType="application/vnd.openxmlformats-officedocument.presentationml.notesSlide+xml"/>
  <Override PartName="/ppt/comments/comment58.xml" ContentType="application/vnd.openxmlformats-officedocument.presentationml.comments+xml"/>
  <Override PartName="/ppt/notesSlides/notesSlide57.xml" ContentType="application/vnd.openxmlformats-officedocument.presentationml.notesSlide+xml"/>
  <Override PartName="/ppt/comments/comment59.xml" ContentType="application/vnd.openxmlformats-officedocument.presentationml.comments+xml"/>
  <Override PartName="/ppt/notesSlides/notesSlide58.xml" ContentType="application/vnd.openxmlformats-officedocument.presentationml.notesSlide+xml"/>
  <Override PartName="/ppt/comments/comment60.xml" ContentType="application/vnd.openxmlformats-officedocument.presentationml.comments+xml"/>
  <Override PartName="/ppt/notesSlides/notesSlide59.xml" ContentType="application/vnd.openxmlformats-officedocument.presentationml.notesSlide+xml"/>
  <Override PartName="/ppt/comments/comment61.xml" ContentType="application/vnd.openxmlformats-officedocument.presentationml.comments+xml"/>
  <Override PartName="/ppt/notesSlides/notesSlide60.xml" ContentType="application/vnd.openxmlformats-officedocument.presentationml.notesSlide+xml"/>
  <Override PartName="/ppt/comments/comment62.xml" ContentType="application/vnd.openxmlformats-officedocument.presentationml.comments+xml"/>
  <Override PartName="/ppt/notesSlides/notesSlide61.xml" ContentType="application/vnd.openxmlformats-officedocument.presentationml.notesSlide+xml"/>
  <Override PartName="/ppt/comments/comment63.xml" ContentType="application/vnd.openxmlformats-officedocument.presentationml.comments+xml"/>
  <Override PartName="/ppt/notesSlides/notesSlide62.xml" ContentType="application/vnd.openxmlformats-officedocument.presentationml.notesSlide+xml"/>
  <Override PartName="/ppt/comments/comment6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51" r:id="rId2"/>
  </p:sldMasterIdLst>
  <p:notesMasterIdLst>
    <p:notesMasterId r:id="rId77"/>
  </p:notesMasterIdLst>
  <p:handoutMasterIdLst>
    <p:handoutMasterId r:id="rId78"/>
  </p:handoutMasterIdLst>
  <p:sldIdLst>
    <p:sldId id="256" r:id="rId3"/>
    <p:sldId id="266" r:id="rId4"/>
    <p:sldId id="274" r:id="rId5"/>
    <p:sldId id="272" r:id="rId6"/>
    <p:sldId id="273" r:id="rId7"/>
    <p:sldId id="276" r:id="rId8"/>
    <p:sldId id="277" r:id="rId9"/>
    <p:sldId id="278" r:id="rId10"/>
    <p:sldId id="280" r:id="rId11"/>
    <p:sldId id="281" r:id="rId12"/>
    <p:sldId id="282" r:id="rId13"/>
    <p:sldId id="320" r:id="rId14"/>
    <p:sldId id="321" r:id="rId15"/>
    <p:sldId id="283" r:id="rId16"/>
    <p:sldId id="284" r:id="rId17"/>
    <p:sldId id="285" r:id="rId18"/>
    <p:sldId id="286" r:id="rId19"/>
    <p:sldId id="287" r:id="rId20"/>
    <p:sldId id="288"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13" r:id="rId36"/>
    <p:sldId id="309" r:id="rId37"/>
    <p:sldId id="289" r:id="rId38"/>
    <p:sldId id="310" r:id="rId39"/>
    <p:sldId id="311" r:id="rId40"/>
    <p:sldId id="312" r:id="rId41"/>
    <p:sldId id="314" r:id="rId42"/>
    <p:sldId id="315" r:id="rId43"/>
    <p:sldId id="316" r:id="rId44"/>
    <p:sldId id="290" r:id="rId45"/>
    <p:sldId id="317" r:id="rId46"/>
    <p:sldId id="318" r:id="rId47"/>
    <p:sldId id="319" r:id="rId48"/>
    <p:sldId id="322" r:id="rId49"/>
    <p:sldId id="323" r:id="rId50"/>
    <p:sldId id="291" r:id="rId51"/>
    <p:sldId id="325" r:id="rId52"/>
    <p:sldId id="326" r:id="rId53"/>
    <p:sldId id="327" r:id="rId54"/>
    <p:sldId id="328" r:id="rId55"/>
    <p:sldId id="329" r:id="rId56"/>
    <p:sldId id="330" r:id="rId57"/>
    <p:sldId id="331" r:id="rId58"/>
    <p:sldId id="332" r:id="rId59"/>
    <p:sldId id="333" r:id="rId60"/>
    <p:sldId id="292" r:id="rId61"/>
    <p:sldId id="334" r:id="rId62"/>
    <p:sldId id="335" r:id="rId63"/>
    <p:sldId id="336" r:id="rId64"/>
    <p:sldId id="343" r:id="rId65"/>
    <p:sldId id="344" r:id="rId66"/>
    <p:sldId id="337" r:id="rId67"/>
    <p:sldId id="293" r:id="rId68"/>
    <p:sldId id="339" r:id="rId69"/>
    <p:sldId id="341" r:id="rId70"/>
    <p:sldId id="342" r:id="rId71"/>
    <p:sldId id="294" r:id="rId72"/>
    <p:sldId id="279" r:id="rId73"/>
    <p:sldId id="324" r:id="rId74"/>
    <p:sldId id="271" r:id="rId75"/>
    <p:sldId id="340"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U uCOM" initials="" lastIdx="68" clrIdx="0"/>
  <p:cmAuthor id="1" name="Annika Pet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636D6E"/>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17" autoAdjust="0"/>
  </p:normalViewPr>
  <p:slideViewPr>
    <p:cSldViewPr snapToGrid="0" snapToObjects="1">
      <p:cViewPr varScale="1">
        <p:scale>
          <a:sx n="130" d="100"/>
          <a:sy n="130" d="100"/>
        </p:scale>
        <p:origin x="-1776"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4" Type="http://schemas.openxmlformats.org/officeDocument/2006/relationships/slide" Target="slides/slide36.xml"/><Relationship Id="rId5" Type="http://schemas.openxmlformats.org/officeDocument/2006/relationships/slide" Target="slides/slide43.xml"/><Relationship Id="rId6" Type="http://schemas.openxmlformats.org/officeDocument/2006/relationships/slide" Target="slides/slide49.xml"/><Relationship Id="rId7" Type="http://schemas.openxmlformats.org/officeDocument/2006/relationships/slide" Target="slides/slide59.xml"/><Relationship Id="rId8" Type="http://schemas.openxmlformats.org/officeDocument/2006/relationships/slide" Target="slides/slide66.xml"/><Relationship Id="rId9" Type="http://schemas.openxmlformats.org/officeDocument/2006/relationships/slide" Target="slides/slide70.xml"/><Relationship Id="rId10" Type="http://schemas.openxmlformats.org/officeDocument/2006/relationships/slide" Target="slides/slide72.xml"/><Relationship Id="rId1" Type="http://schemas.openxmlformats.org/officeDocument/2006/relationships/slide" Target="slides/slide1.xml"/><Relationship Id="rId2"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2-28T12:04:02.499" idx="2">
    <p:pos x="2991" y="3441"/>
    <p:text>Go to slide master view and add unique titles to all slides. They will not be visible, but will be used by screen readers.</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5-12-28T11:56:17.643" idx="44">
    <p:pos x="10" y="10"/>
    <p:text>add alt text to all graphics including photos, charts, and shapes. Right click the object, choose format shape, then edit the alt text title and description. </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5-12-28T11:56:17.643" idx="45">
    <p:pos x="10" y="10"/>
    <p:text>add alt text to all graphics including photos, charts, and shapes. Right click the object, choose format shape, then edit the alt text title and description. </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5-12-28T11:56:17.643" idx="14">
    <p:pos x="10" y="10"/>
    <p:text>add alt text to all graphics including photos, charts, and shapes. Right click the object, choose format shape, then edit the alt text title and description. </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5-12-28T11:56:17.643" idx="15">
    <p:pos x="10" y="10"/>
    <p:text>add alt text to all graphics including photos, charts, and shapes. Right click the object, choose format shape, then edit the alt text title and description. </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5-12-28T11:56:17.643" idx="16">
    <p:pos x="10" y="10"/>
    <p:text>add alt text to all graphics including photos, charts, and shapes. Right click the object, choose format shape, then edit the alt text title and description. </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5-12-28T11:56:17.643" idx="17">
    <p:pos x="10" y="10"/>
    <p:text>add alt text to all graphics including photos, charts, and shapes. Right click the object, choose format shape, then edit the alt text title and description. </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15-12-28T11:56:17.643" idx="18">
    <p:pos x="10" y="10"/>
    <p:text>add alt text to all graphics including photos, charts, and shapes. Right click the object, choose format shape, then edit the alt text title and description. </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15-12-28T11:56:17.643" idx="19">
    <p:pos x="10" y="10"/>
    <p:text>add alt text to all graphics including photos, charts, and shapes. Right click the object, choose format shape, then edit the alt text title and description. </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15-12-28T11:56:17.643" idx="20">
    <p:pos x="10" y="10"/>
    <p:text>add alt text to all graphics including photos, charts, and shapes. Right click the object, choose format shape, then edit the alt text title and description. </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15-12-28T11:56:17.643" idx="21">
    <p:pos x="10" y="10"/>
    <p:text>add alt text to all graphics including photos, charts, and shapes. Right click the object, choose format shape, then edit the alt text title and description.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2-28T11:56:17.643" idx="1">
    <p:pos x="10" y="10"/>
    <p:text>add alt text to all graphics including photos, charts, and shapes. Right click the object, choose format shape, then edit the alt text title and description. </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15-12-28T11:56:17.643" idx="22">
    <p:pos x="10" y="10"/>
    <p:text>add alt text to all graphics including photos, charts, and shapes. Right click the object, choose format shape, then edit the alt text title and description. </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15-12-28T11:56:17.643" idx="23">
    <p:pos x="10" y="10"/>
    <p:text>add alt text to all graphics including photos, charts, and shapes. Right click the object, choose format shape, then edit the alt text title and description. </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15-12-28T11:56:17.643" idx="24">
    <p:pos x="10" y="10"/>
    <p:text>add alt text to all graphics including photos, charts, and shapes. Right click the object, choose format shape, then edit the alt text title and description. </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15-12-28T11:56:17.643" idx="25">
    <p:pos x="2083" y="1683"/>
    <p:text>add alt text to all graphics including photos, charts, and shapes. Right click the object, choose format shape, then edit the alt text title and description. </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15-12-28T11:56:17.643" idx="26">
    <p:pos x="1547" y="1656"/>
    <p:text>add alt text to all graphics including photos, charts, and shapes. Right click the object, choose format shape, then edit the alt text title and description. </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15-12-28T11:56:17.643" idx="27">
    <p:pos x="1547" y="1656"/>
    <p:text>add alt text to all graphics including photos, charts, and shapes. Right click the object, choose format shape, then edit the alt text title and description. </p:text>
  </p:cm>
</p:cmLst>
</file>

<file path=ppt/comments/comment26.xml><?xml version="1.0" encoding="utf-8"?>
<p:cmLst xmlns:a="http://schemas.openxmlformats.org/drawingml/2006/main" xmlns:r="http://schemas.openxmlformats.org/officeDocument/2006/relationships" xmlns:p="http://schemas.openxmlformats.org/presentationml/2006/main">
  <p:cm authorId="0" dt="2015-12-28T11:56:17.643" idx="28">
    <p:pos x="1547" y="1656"/>
    <p:text>add alt text to all graphics including photos, charts, and shapes. Right click the object, choose format shape, then edit the alt text title and description. </p:text>
  </p:cm>
</p:cmLst>
</file>

<file path=ppt/comments/comment27.xml><?xml version="1.0" encoding="utf-8"?>
<p:cmLst xmlns:a="http://schemas.openxmlformats.org/drawingml/2006/main" xmlns:r="http://schemas.openxmlformats.org/officeDocument/2006/relationships" xmlns:p="http://schemas.openxmlformats.org/presentationml/2006/main">
  <p:cm authorId="0" dt="2015-12-28T11:56:17.643" idx="29">
    <p:pos x="1547" y="1656"/>
    <p:text>add alt text to all graphics including photos, charts, and shapes. Right click the object, choose format shape, then edit the alt text title and description. </p:text>
  </p:cm>
</p:cmLst>
</file>

<file path=ppt/comments/comment28.xml><?xml version="1.0" encoding="utf-8"?>
<p:cmLst xmlns:a="http://schemas.openxmlformats.org/drawingml/2006/main" xmlns:r="http://schemas.openxmlformats.org/officeDocument/2006/relationships" xmlns:p="http://schemas.openxmlformats.org/presentationml/2006/main">
  <p:cm authorId="0" dt="2015-12-28T11:56:17.643" idx="30">
    <p:pos x="1547" y="1656"/>
    <p:text>add alt text to all graphics including photos, charts, and shapes. Right click the object, choose format shape, then edit the alt text title and description. </p:text>
  </p:cm>
</p:cmLst>
</file>

<file path=ppt/comments/comment29.xml><?xml version="1.0" encoding="utf-8"?>
<p:cmLst xmlns:a="http://schemas.openxmlformats.org/drawingml/2006/main" xmlns:r="http://schemas.openxmlformats.org/officeDocument/2006/relationships" xmlns:p="http://schemas.openxmlformats.org/presentationml/2006/main">
  <p:cm authorId="0" dt="2015-12-28T11:56:17.643" idx="31">
    <p:pos x="1547" y="1656"/>
    <p:text>add alt text to all graphics including photos, charts, and shapes. Right click the object, choose format shape, then edit the alt text title and description.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5-12-28T11:56:17.643" idx="7">
    <p:pos x="10" y="10"/>
    <p:text>add alt text to all graphics including photos, charts, and shapes. Right click the object, choose format shape, then edit the alt text title and description. </p:text>
  </p:cm>
</p:cmLst>
</file>

<file path=ppt/comments/comment30.xml><?xml version="1.0" encoding="utf-8"?>
<p:cmLst xmlns:a="http://schemas.openxmlformats.org/drawingml/2006/main" xmlns:r="http://schemas.openxmlformats.org/officeDocument/2006/relationships" xmlns:p="http://schemas.openxmlformats.org/presentationml/2006/main">
  <p:cm authorId="0" dt="2015-12-28T11:56:17.643" idx="32">
    <p:pos x="1547" y="1656"/>
    <p:text>add alt text to all graphics including photos, charts, and shapes. Right click the object, choose format shape, then edit the alt text title and description. </p:text>
  </p:cm>
</p:cmLst>
</file>

<file path=ppt/comments/comment31.xml><?xml version="1.0" encoding="utf-8"?>
<p:cmLst xmlns:a="http://schemas.openxmlformats.org/drawingml/2006/main" xmlns:r="http://schemas.openxmlformats.org/officeDocument/2006/relationships" xmlns:p="http://schemas.openxmlformats.org/presentationml/2006/main">
  <p:cm authorId="0" dt="2015-12-28T11:56:17.643" idx="37">
    <p:pos x="1547" y="1656"/>
    <p:text>add alt text to all graphics including photos, charts, and shapes. Right click the object, choose format shape, then edit the alt text title and description. </p:text>
  </p:cm>
</p:cmLst>
</file>

<file path=ppt/comments/comment32.xml><?xml version="1.0" encoding="utf-8"?>
<p:cmLst xmlns:a="http://schemas.openxmlformats.org/drawingml/2006/main" xmlns:r="http://schemas.openxmlformats.org/officeDocument/2006/relationships" xmlns:p="http://schemas.openxmlformats.org/presentationml/2006/main">
  <p:cm authorId="0" dt="2015-12-28T11:56:17.643" idx="33">
    <p:pos x="1547" y="1656"/>
    <p:text>add alt text to all graphics including photos, charts, and shapes. Right click the object, choose format shape, then edit the alt text title and description. </p:text>
  </p:cm>
</p:cmLst>
</file>

<file path=ppt/comments/comment33.xml><?xml version="1.0" encoding="utf-8"?>
<p:cmLst xmlns:a="http://schemas.openxmlformats.org/drawingml/2006/main" xmlns:r="http://schemas.openxmlformats.org/officeDocument/2006/relationships" xmlns:p="http://schemas.openxmlformats.org/presentationml/2006/main">
  <p:cm authorId="0" dt="2015-12-28T11:56:17.643" idx="34">
    <p:pos x="1547" y="1656"/>
    <p:text>add alt text to all graphics including photos, charts, and shapes. Right click the object, choose format shape, then edit the alt text title and description. </p:text>
  </p:cm>
</p:cmLst>
</file>

<file path=ppt/comments/comment34.xml><?xml version="1.0" encoding="utf-8"?>
<p:cmLst xmlns:a="http://schemas.openxmlformats.org/drawingml/2006/main" xmlns:r="http://schemas.openxmlformats.org/officeDocument/2006/relationships" xmlns:p="http://schemas.openxmlformats.org/presentationml/2006/main">
  <p:cm authorId="0" dt="2015-12-28T11:56:17.643" idx="35">
    <p:pos x="1547" y="1656"/>
    <p:text>add alt text to all graphics including photos, charts, and shapes. Right click the object, choose format shape, then edit the alt text title and description. </p:text>
  </p:cm>
</p:cmLst>
</file>

<file path=ppt/comments/comment35.xml><?xml version="1.0" encoding="utf-8"?>
<p:cmLst xmlns:a="http://schemas.openxmlformats.org/drawingml/2006/main" xmlns:r="http://schemas.openxmlformats.org/officeDocument/2006/relationships" xmlns:p="http://schemas.openxmlformats.org/presentationml/2006/main">
  <p:cm authorId="0" dt="2015-12-28T11:56:17.643" idx="36">
    <p:pos x="1547" y="1656"/>
    <p:text>add alt text to all graphics including photos, charts, and shapes. Right click the object, choose format shape, then edit the alt text title and description. </p:text>
  </p:cm>
</p:cmLst>
</file>

<file path=ppt/comments/comment36.xml><?xml version="1.0" encoding="utf-8"?>
<p:cmLst xmlns:a="http://schemas.openxmlformats.org/drawingml/2006/main" xmlns:r="http://schemas.openxmlformats.org/officeDocument/2006/relationships" xmlns:p="http://schemas.openxmlformats.org/presentationml/2006/main">
  <p:cm authorId="0" dt="2015-12-28T11:56:17.643" idx="38">
    <p:pos x="1547" y="1656"/>
    <p:text>add alt text to all graphics including photos, charts, and shapes. Right click the object, choose format shape, then edit the alt text title and description. </p:text>
  </p:cm>
</p:cmLst>
</file>

<file path=ppt/comments/comment37.xml><?xml version="1.0" encoding="utf-8"?>
<p:cmLst xmlns:a="http://schemas.openxmlformats.org/drawingml/2006/main" xmlns:r="http://schemas.openxmlformats.org/officeDocument/2006/relationships" xmlns:p="http://schemas.openxmlformats.org/presentationml/2006/main">
  <p:cm authorId="0" dt="2015-12-28T11:56:17.643" idx="39">
    <p:pos x="1547" y="1656"/>
    <p:text>add alt text to all graphics including photos, charts, and shapes. Right click the object, choose format shape, then edit the alt text title and description. </p:text>
  </p:cm>
</p:cmLst>
</file>

<file path=ppt/comments/comment38.xml><?xml version="1.0" encoding="utf-8"?>
<p:cmLst xmlns:a="http://schemas.openxmlformats.org/drawingml/2006/main" xmlns:r="http://schemas.openxmlformats.org/officeDocument/2006/relationships" xmlns:p="http://schemas.openxmlformats.org/presentationml/2006/main">
  <p:cm authorId="0" dt="2015-12-28T11:56:17.643" idx="40">
    <p:pos x="1547" y="1656"/>
    <p:text>add alt text to all graphics including photos, charts, and shapes. Right click the object, choose format shape, then edit the alt text title and description. </p:text>
  </p:cm>
</p:cmLst>
</file>

<file path=ppt/comments/comment39.xml><?xml version="1.0" encoding="utf-8"?>
<p:cmLst xmlns:a="http://schemas.openxmlformats.org/drawingml/2006/main" xmlns:r="http://schemas.openxmlformats.org/officeDocument/2006/relationships" xmlns:p="http://schemas.openxmlformats.org/presentationml/2006/main">
  <p:cm authorId="0" dt="2015-12-28T11:56:17.643" idx="41">
    <p:pos x="1547" y="1656"/>
    <p:text>add alt text to all graphics including photos, charts, and shapes. Right click the object, choose format shape, then edit the alt text title and description.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5-12-28T11:56:17.643" idx="5">
    <p:pos x="10" y="10"/>
    <p:text>add alt text to all graphics including photos, charts, and shapes. Right click the object, choose format shape, then edit the alt text title and description. </p:text>
  </p:cm>
</p:cmLst>
</file>

<file path=ppt/comments/comment40.xml><?xml version="1.0" encoding="utf-8"?>
<p:cmLst xmlns:a="http://schemas.openxmlformats.org/drawingml/2006/main" xmlns:r="http://schemas.openxmlformats.org/officeDocument/2006/relationships" xmlns:p="http://schemas.openxmlformats.org/presentationml/2006/main">
  <p:cm authorId="0" dt="2015-12-28T11:56:17.643" idx="42">
    <p:pos x="1547" y="1656"/>
    <p:text>add alt text to all graphics including photos, charts, and shapes. Right click the object, choose format shape, then edit the alt text title and description. </p:text>
  </p:cm>
</p:cmLst>
</file>

<file path=ppt/comments/comment41.xml><?xml version="1.0" encoding="utf-8"?>
<p:cmLst xmlns:a="http://schemas.openxmlformats.org/drawingml/2006/main" xmlns:r="http://schemas.openxmlformats.org/officeDocument/2006/relationships" xmlns:p="http://schemas.openxmlformats.org/presentationml/2006/main">
  <p:cm authorId="0" dt="2015-12-28T11:56:17.643" idx="43">
    <p:pos x="1547" y="1656"/>
    <p:text>add alt text to all graphics including photos, charts, and shapes. Right click the object, choose format shape, then edit the alt text title and description. </p:text>
  </p:cm>
</p:cmLst>
</file>

<file path=ppt/comments/comment42.xml><?xml version="1.0" encoding="utf-8"?>
<p:cmLst xmlns:a="http://schemas.openxmlformats.org/drawingml/2006/main" xmlns:r="http://schemas.openxmlformats.org/officeDocument/2006/relationships" xmlns:p="http://schemas.openxmlformats.org/presentationml/2006/main">
  <p:cm authorId="0" dt="2015-12-28T11:56:17.643" idx="46">
    <p:pos x="1547" y="1656"/>
    <p:text>add alt text to all graphics including photos, charts, and shapes. Right click the object, choose format shape, then edit the alt text title and description. </p:text>
  </p:cm>
</p:cmLst>
</file>

<file path=ppt/comments/comment43.xml><?xml version="1.0" encoding="utf-8"?>
<p:cmLst xmlns:a="http://schemas.openxmlformats.org/drawingml/2006/main" xmlns:r="http://schemas.openxmlformats.org/officeDocument/2006/relationships" xmlns:p="http://schemas.openxmlformats.org/presentationml/2006/main">
  <p:cm authorId="0" dt="2015-12-28T11:56:17.643" idx="47">
    <p:pos x="1547" y="1656"/>
    <p:text>add alt text to all graphics including photos, charts, and shapes. Right click the object, choose format shape, then edit the alt text title and description. </p:text>
  </p:cm>
</p:cmLst>
</file>

<file path=ppt/comments/comment44.xml><?xml version="1.0" encoding="utf-8"?>
<p:cmLst xmlns:a="http://schemas.openxmlformats.org/drawingml/2006/main" xmlns:r="http://schemas.openxmlformats.org/officeDocument/2006/relationships" xmlns:p="http://schemas.openxmlformats.org/presentationml/2006/main">
  <p:cm authorId="0" dt="2015-12-28T11:56:17.643" idx="48">
    <p:pos x="1547" y="1656"/>
    <p:text>add alt text to all graphics including photos, charts, and shapes. Right click the object, choose format shape, then edit the alt text title and description. </p:text>
  </p:cm>
</p:cmLst>
</file>

<file path=ppt/comments/comment45.xml><?xml version="1.0" encoding="utf-8"?>
<p:cmLst xmlns:a="http://schemas.openxmlformats.org/drawingml/2006/main" xmlns:r="http://schemas.openxmlformats.org/officeDocument/2006/relationships" xmlns:p="http://schemas.openxmlformats.org/presentationml/2006/main">
  <p:cm authorId="0" dt="2015-12-28T11:56:17.643" idx="49">
    <p:pos x="1547" y="1656"/>
    <p:text>add alt text to all graphics including photos, charts, and shapes. Right click the object, choose format shape, then edit the alt text title and description. </p:text>
  </p:cm>
</p:cmLst>
</file>

<file path=ppt/comments/comment46.xml><?xml version="1.0" encoding="utf-8"?>
<p:cmLst xmlns:a="http://schemas.openxmlformats.org/drawingml/2006/main" xmlns:r="http://schemas.openxmlformats.org/officeDocument/2006/relationships" xmlns:p="http://schemas.openxmlformats.org/presentationml/2006/main">
  <p:cm authorId="0" dt="2015-12-28T11:56:17.643" idx="50">
    <p:pos x="1547" y="1656"/>
    <p:text>add alt text to all graphics including photos, charts, and shapes. Right click the object, choose format shape, then edit the alt text title and description. </p:text>
  </p:cm>
</p:cmLst>
</file>

<file path=ppt/comments/comment47.xml><?xml version="1.0" encoding="utf-8"?>
<p:cmLst xmlns:a="http://schemas.openxmlformats.org/drawingml/2006/main" xmlns:r="http://schemas.openxmlformats.org/officeDocument/2006/relationships" xmlns:p="http://schemas.openxmlformats.org/presentationml/2006/main">
  <p:cm authorId="0" dt="2015-12-28T11:56:17.643" idx="51">
    <p:pos x="1547" y="1656"/>
    <p:text>add alt text to all graphics including photos, charts, and shapes. Right click the object, choose format shape, then edit the alt text title and description. </p:text>
  </p:cm>
</p:cmLst>
</file>

<file path=ppt/comments/comment48.xml><?xml version="1.0" encoding="utf-8"?>
<p:cmLst xmlns:a="http://schemas.openxmlformats.org/drawingml/2006/main" xmlns:r="http://schemas.openxmlformats.org/officeDocument/2006/relationships" xmlns:p="http://schemas.openxmlformats.org/presentationml/2006/main">
  <p:cm authorId="0" dt="2015-12-28T11:56:17.643" idx="52">
    <p:pos x="1547" y="1656"/>
    <p:text>add alt text to all graphics including photos, charts, and shapes. Right click the object, choose format shape, then edit the alt text title and description. </p:text>
  </p:cm>
</p:cmLst>
</file>

<file path=ppt/comments/comment49.xml><?xml version="1.0" encoding="utf-8"?>
<p:cmLst xmlns:a="http://schemas.openxmlformats.org/drawingml/2006/main" xmlns:r="http://schemas.openxmlformats.org/officeDocument/2006/relationships" xmlns:p="http://schemas.openxmlformats.org/presentationml/2006/main">
  <p:cm authorId="0" dt="2015-12-28T11:56:17.643" idx="53">
    <p:pos x="1547" y="1656"/>
    <p:text>add alt text to all graphics including photos, charts, and shapes. Right click the object, choose format shape, then edit the alt text title and description.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5-12-28T11:56:17.643" idx="6">
    <p:pos x="10" y="10"/>
    <p:text>add alt text to all graphics including photos, charts, and shapes. Right click the object, choose format shape, then edit the alt text title and description. </p:text>
  </p:cm>
</p:cmLst>
</file>

<file path=ppt/comments/comment50.xml><?xml version="1.0" encoding="utf-8"?>
<p:cmLst xmlns:a="http://schemas.openxmlformats.org/drawingml/2006/main" xmlns:r="http://schemas.openxmlformats.org/officeDocument/2006/relationships" xmlns:p="http://schemas.openxmlformats.org/presentationml/2006/main">
  <p:cm authorId="0" dt="2015-12-28T11:56:17.643" idx="54">
    <p:pos x="1547" y="1656"/>
    <p:text>add alt text to all graphics including photos, charts, and shapes. Right click the object, choose format shape, then edit the alt text title and description. </p:text>
  </p:cm>
</p:cmLst>
</file>

<file path=ppt/comments/comment51.xml><?xml version="1.0" encoding="utf-8"?>
<p:cmLst xmlns:a="http://schemas.openxmlformats.org/drawingml/2006/main" xmlns:r="http://schemas.openxmlformats.org/officeDocument/2006/relationships" xmlns:p="http://schemas.openxmlformats.org/presentationml/2006/main">
  <p:cm authorId="0" dt="2015-12-28T11:56:17.643" idx="55">
    <p:pos x="1547" y="1656"/>
    <p:text>add alt text to all graphics including photos, charts, and shapes. Right click the object, choose format shape, then edit the alt text title and description. </p:text>
  </p:cm>
</p:cmLst>
</file>

<file path=ppt/comments/comment52.xml><?xml version="1.0" encoding="utf-8"?>
<p:cmLst xmlns:a="http://schemas.openxmlformats.org/drawingml/2006/main" xmlns:r="http://schemas.openxmlformats.org/officeDocument/2006/relationships" xmlns:p="http://schemas.openxmlformats.org/presentationml/2006/main">
  <p:cm authorId="0" dt="2015-12-28T11:56:17.643" idx="56">
    <p:pos x="1547" y="1656"/>
    <p:text>add alt text to all graphics including photos, charts, and shapes. Right click the object, choose format shape, then edit the alt text title and description. </p:text>
  </p:cm>
</p:cmLst>
</file>

<file path=ppt/comments/comment53.xml><?xml version="1.0" encoding="utf-8"?>
<p:cmLst xmlns:a="http://schemas.openxmlformats.org/drawingml/2006/main" xmlns:r="http://schemas.openxmlformats.org/officeDocument/2006/relationships" xmlns:p="http://schemas.openxmlformats.org/presentationml/2006/main">
  <p:cm authorId="0" dt="2015-12-28T11:56:17.643" idx="57">
    <p:pos x="1547" y="1656"/>
    <p:text>add alt text to all graphics including photos, charts, and shapes. Right click the object, choose format shape, then edit the alt text title and description. </p:text>
  </p:cm>
</p:cmLst>
</file>

<file path=ppt/comments/comment54.xml><?xml version="1.0" encoding="utf-8"?>
<p:cmLst xmlns:a="http://schemas.openxmlformats.org/drawingml/2006/main" xmlns:r="http://schemas.openxmlformats.org/officeDocument/2006/relationships" xmlns:p="http://schemas.openxmlformats.org/presentationml/2006/main">
  <p:cm authorId="0" dt="2015-12-28T11:56:17.643" idx="58">
    <p:pos x="1547" y="1656"/>
    <p:text>add alt text to all graphics including photos, charts, and shapes. Right click the object, choose format shape, then edit the alt text title and description. </p:text>
  </p:cm>
</p:cmLst>
</file>

<file path=ppt/comments/comment55.xml><?xml version="1.0" encoding="utf-8"?>
<p:cmLst xmlns:a="http://schemas.openxmlformats.org/drawingml/2006/main" xmlns:r="http://schemas.openxmlformats.org/officeDocument/2006/relationships" xmlns:p="http://schemas.openxmlformats.org/presentationml/2006/main">
  <p:cm authorId="0" dt="2015-12-28T11:56:17.643" idx="60">
    <p:pos x="1547" y="1656"/>
    <p:text>add alt text to all graphics including photos, charts, and shapes. Right click the object, choose format shape, then edit the alt text title and description. </p:text>
  </p:cm>
</p:cmLst>
</file>

<file path=ppt/comments/comment56.xml><?xml version="1.0" encoding="utf-8"?>
<p:cmLst xmlns:a="http://schemas.openxmlformats.org/drawingml/2006/main" xmlns:r="http://schemas.openxmlformats.org/officeDocument/2006/relationships" xmlns:p="http://schemas.openxmlformats.org/presentationml/2006/main">
  <p:cm authorId="0" dt="2015-12-28T11:56:17.643" idx="67">
    <p:pos x="1547" y="1656"/>
    <p:text>add alt text to all graphics including photos, charts, and shapes. Right click the object, choose format shape, then edit the alt text title and description. </p:text>
  </p:cm>
</p:cmLst>
</file>

<file path=ppt/comments/comment57.xml><?xml version="1.0" encoding="utf-8"?>
<p:cmLst xmlns:a="http://schemas.openxmlformats.org/drawingml/2006/main" xmlns:r="http://schemas.openxmlformats.org/officeDocument/2006/relationships" xmlns:p="http://schemas.openxmlformats.org/presentationml/2006/main">
  <p:cm authorId="0" dt="2015-12-28T11:56:17.643" idx="68">
    <p:pos x="1547" y="1656"/>
    <p:text>add alt text to all graphics including photos, charts, and shapes. Right click the object, choose format shape, then edit the alt text title and description. </p:text>
  </p:cm>
</p:cmLst>
</file>

<file path=ppt/comments/comment58.xml><?xml version="1.0" encoding="utf-8"?>
<p:cmLst xmlns:a="http://schemas.openxmlformats.org/drawingml/2006/main" xmlns:r="http://schemas.openxmlformats.org/officeDocument/2006/relationships" xmlns:p="http://schemas.openxmlformats.org/presentationml/2006/main">
  <p:cm authorId="0" dt="2015-12-28T11:56:17.643" idx="61">
    <p:pos x="1547" y="1656"/>
    <p:text>add alt text to all graphics including photos, charts, and shapes. Right click the object, choose format shape, then edit the alt text title and description. </p:text>
  </p:cm>
</p:cmLst>
</file>

<file path=ppt/comments/comment59.xml><?xml version="1.0" encoding="utf-8"?>
<p:cmLst xmlns:a="http://schemas.openxmlformats.org/drawingml/2006/main" xmlns:r="http://schemas.openxmlformats.org/officeDocument/2006/relationships" xmlns:p="http://schemas.openxmlformats.org/presentationml/2006/main">
  <p:cm authorId="0" dt="2015-12-28T11:56:17.643" idx="63">
    <p:pos x="1547" y="1656"/>
    <p:text>add alt text to all graphics including photos, charts, and shapes. Right click the object, choose format shape, then edit the alt text title and description.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5-12-28T11:56:17.643" idx="9">
    <p:pos x="10" y="10"/>
    <p:text>add alt text to all graphics including photos, charts, and shapes. Right click the object, choose format shape, then edit the alt text title and description. </p:text>
  </p:cm>
</p:cmLst>
</file>

<file path=ppt/comments/comment60.xml><?xml version="1.0" encoding="utf-8"?>
<p:cmLst xmlns:a="http://schemas.openxmlformats.org/drawingml/2006/main" xmlns:r="http://schemas.openxmlformats.org/officeDocument/2006/relationships" xmlns:p="http://schemas.openxmlformats.org/presentationml/2006/main">
  <p:cm authorId="0" dt="2015-12-28T11:56:17.643" idx="65">
    <p:pos x="1547" y="1656"/>
    <p:text>add alt text to all graphics including photos, charts, and shapes. Right click the object, choose format shape, then edit the alt text title and description. </p:text>
  </p:cm>
</p:cmLst>
</file>

<file path=ppt/comments/comment61.xml><?xml version="1.0" encoding="utf-8"?>
<p:cmLst xmlns:a="http://schemas.openxmlformats.org/drawingml/2006/main" xmlns:r="http://schemas.openxmlformats.org/officeDocument/2006/relationships" xmlns:p="http://schemas.openxmlformats.org/presentationml/2006/main">
  <p:cm authorId="0" dt="2015-12-28T11:56:17.643" idx="66">
    <p:pos x="1547" y="1656"/>
    <p:text>add alt text to all graphics including photos, charts, and shapes. Right click the object, choose format shape, then edit the alt text title and description. </p:text>
  </p:cm>
</p:cmLst>
</file>

<file path=ppt/comments/comment62.xml><?xml version="1.0" encoding="utf-8"?>
<p:cmLst xmlns:a="http://schemas.openxmlformats.org/drawingml/2006/main" xmlns:r="http://schemas.openxmlformats.org/officeDocument/2006/relationships" xmlns:p="http://schemas.openxmlformats.org/presentationml/2006/main">
  <p:cm authorId="0" dt="2015-12-28T11:56:17.643" idx="11">
    <p:pos x="10" y="10"/>
    <p:text>add alt text to all graphics including photos, charts, and shapes. Right click the object, choose format shape, then edit the alt text title and description. </p:text>
  </p:cm>
</p:cmLst>
</file>

<file path=ppt/comments/comment63.xml><?xml version="1.0" encoding="utf-8"?>
<p:cmLst xmlns:a="http://schemas.openxmlformats.org/drawingml/2006/main" xmlns:r="http://schemas.openxmlformats.org/officeDocument/2006/relationships" xmlns:p="http://schemas.openxmlformats.org/presentationml/2006/main">
  <p:cm authorId="0" dt="2015-12-28T11:56:17.643" idx="3">
    <p:pos x="10" y="10"/>
    <p:text>add alt text to all graphics including photos, charts, and shapes. Right click the object, choose format shape, then edit the alt text title and description. </p:text>
  </p:cm>
</p:cmLst>
</file>

<file path=ppt/comments/comment64.xml><?xml version="1.0" encoding="utf-8"?>
<p:cmLst xmlns:a="http://schemas.openxmlformats.org/drawingml/2006/main" xmlns:r="http://schemas.openxmlformats.org/officeDocument/2006/relationships" xmlns:p="http://schemas.openxmlformats.org/presentationml/2006/main">
  <p:cm authorId="0" dt="2015-12-28T11:56:17.643" idx="64">
    <p:pos x="10" y="10"/>
    <p:text>add alt text to all graphics including photos, charts, and shapes. Right click the object, choose format shape, then edit the alt text title and description.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5-12-28T11:56:17.643" idx="10">
    <p:pos x="10" y="10"/>
    <p:text>add alt text to all graphics including photos, charts, and shapes. Right click the object, choose format shape, then edit the alt text title and description.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5-12-28T11:56:17.643" idx="12">
    <p:pos x="10" y="10"/>
    <p:text>add alt text to all graphics including photos, charts, and shapes. Right click the object, choose format shape, then edit the alt text title and description. </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5-12-28T11:56:17.643" idx="13">
    <p:pos x="10" y="10"/>
    <p:text>add alt text to all graphics including photos, charts, and shapes. Right click the object, choose format shape, then edit the alt text title and description.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t>7/31/18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t>7/31/18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s://casaguides.nrao.edu/index.php/Convert_jpg_to_fits"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s://casaguides.nrao.edu/index.php/Convert_jpg_to_fit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www.mpia.de</a:t>
            </a:r>
            <a:r>
              <a:rPr lang="en-US" dirty="0" smtClean="0"/>
              <a:t>/THINGS/</a:t>
            </a:r>
            <a:r>
              <a:rPr lang="en-US" dirty="0" err="1" smtClean="0"/>
              <a:t>Overview.html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a:t>
            </a:fld>
            <a:endParaRPr lang="uk-UA"/>
          </a:p>
        </p:txBody>
      </p:sp>
    </p:spTree>
    <p:extLst>
      <p:ext uri="{BB962C8B-B14F-4D97-AF65-F5344CB8AC3E}">
        <p14:creationId xmlns:p14="http://schemas.microsoft.com/office/powerpoint/2010/main" val="260875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lco.global</a:t>
            </a:r>
            <a:r>
              <a:rPr lang="en-US" dirty="0" smtClean="0"/>
              <a:t>/</a:t>
            </a:r>
            <a:r>
              <a:rPr lang="en-US" dirty="0" err="1" smtClean="0"/>
              <a:t>spacebook</a:t>
            </a:r>
            <a:r>
              <a:rPr lang="en-US" dirty="0" smtClean="0"/>
              <a:t>/what-is-photometry/</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www.astronomy.ohio-state.edu</a:t>
            </a:r>
            <a:r>
              <a:rPr lang="en-US" dirty="0" smtClean="0"/>
              <a:t>/</a:t>
            </a:r>
            <a:r>
              <a:rPr lang="en-US" dirty="0" err="1" smtClean="0"/>
              <a:t>asassn</a:t>
            </a:r>
            <a:r>
              <a:rPr lang="en-US" dirty="0" smtClean="0"/>
              <a:t>/</a:t>
            </a:r>
            <a:r>
              <a:rPr lang="en-US" dirty="0" err="1" smtClean="0"/>
              <a:t>index.shtml</a:t>
            </a:r>
            <a:endParaRPr lang="en-US" dirty="0" smtClean="0"/>
          </a:p>
          <a:p>
            <a:r>
              <a:rPr lang="en-US" dirty="0" smtClean="0"/>
              <a:t>https://</a:t>
            </a:r>
            <a:r>
              <a:rPr lang="en-US" dirty="0" err="1" smtClean="0"/>
              <a:t>en.wikipedia.org</a:t>
            </a:r>
            <a:r>
              <a:rPr lang="en-US" dirty="0" smtClean="0"/>
              <a:t>/wiki/</a:t>
            </a:r>
            <a:r>
              <a:rPr lang="en-US" dirty="0" err="1" smtClean="0"/>
              <a:t>Astronomical_seeing</a:t>
            </a:r>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/wiki/FITS</a:t>
            </a:r>
          </a:p>
          <a:p>
            <a:r>
              <a:rPr lang="en-US" dirty="0" smtClean="0"/>
              <a:t>https://</a:t>
            </a:r>
            <a:r>
              <a:rPr lang="en-US" dirty="0" err="1" smtClean="0"/>
              <a:t>en.wikipedia.org</a:t>
            </a:r>
            <a:r>
              <a:rPr lang="en-US" dirty="0" smtClean="0"/>
              <a:t>/wiki/JPEG</a:t>
            </a:r>
          </a:p>
          <a:p>
            <a:r>
              <a:rPr lang="en-US" dirty="0" smtClean="0"/>
              <a:t>https://</a:t>
            </a:r>
            <a:r>
              <a:rPr lang="en-US" dirty="0" err="1" smtClean="0"/>
              <a:t>en.wikipedia.org</a:t>
            </a:r>
            <a:r>
              <a:rPr lang="en-US" dirty="0" smtClean="0"/>
              <a:t>/wiki/GIF</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16</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19</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23</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u.osu.edu</a:t>
            </a:r>
            <a:r>
              <a:rPr lang="en-US" dirty="0" smtClean="0"/>
              <a:t>/</a:t>
            </a:r>
            <a:r>
              <a:rPr lang="en-US" dirty="0" err="1" smtClean="0"/>
              <a:t>apeter</a:t>
            </a:r>
            <a:r>
              <a:rPr lang="en-US" dirty="0" smtClean="0"/>
              <a: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a:t>
            </a:fld>
            <a:endParaRPr lang="uk-UA"/>
          </a:p>
        </p:txBody>
      </p:sp>
    </p:spTree>
    <p:extLst>
      <p:ext uri="{BB962C8B-B14F-4D97-AF65-F5344CB8AC3E}">
        <p14:creationId xmlns:p14="http://schemas.microsoft.com/office/powerpoint/2010/main" val="1858944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26</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29</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33</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lco.global</a:t>
            </a:r>
            <a:r>
              <a:rPr lang="en-US" dirty="0" smtClean="0"/>
              <a:t>/</a:t>
            </a:r>
            <a:r>
              <a:rPr lang="en-US" dirty="0" err="1" smtClean="0"/>
              <a:t>spacebook</a:t>
            </a:r>
            <a:r>
              <a:rPr lang="en-US" dirty="0" smtClean="0"/>
              <a:t>/what-is-photometry/</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apod.nasa.gov</a:t>
            </a:r>
            <a:r>
              <a:rPr lang="en-US" dirty="0" smtClean="0"/>
              <a:t>/</a:t>
            </a:r>
            <a:r>
              <a:rPr lang="en-US" dirty="0" err="1" smtClean="0"/>
              <a:t>apod</a:t>
            </a:r>
            <a:r>
              <a:rPr lang="en-US" dirty="0" smtClean="0"/>
              <a:t>/ap060510.html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http://www1.phys.vt.edu/~</a:t>
            </a:r>
            <a:r>
              <a:rPr lang="en-US" dirty="0" err="1" smtClean="0"/>
              <a:t>jhs</a:t>
            </a:r>
            <a:r>
              <a:rPr lang="en-US" dirty="0" smtClean="0"/>
              <a:t>/SIP/</a:t>
            </a:r>
            <a:r>
              <a:rPr lang="en-US" dirty="0" err="1" smtClean="0"/>
              <a:t>processing.html</a:t>
            </a:r>
            <a:r>
              <a:rPr lang="en-US" dirty="0" smtClean="0"/>
              <a:t> (Technical but a good place to start your search)</a:t>
            </a:r>
          </a:p>
          <a:p>
            <a:r>
              <a:rPr lang="en-US" dirty="0" smtClean="0"/>
              <a:t>https://</a:t>
            </a:r>
            <a:r>
              <a:rPr lang="en-US" dirty="0" err="1" smtClean="0"/>
              <a:t>www.stat.tamu.edu</a:t>
            </a:r>
            <a:r>
              <a:rPr lang="en-US" dirty="0" smtClean="0"/>
              <a:t>/~</a:t>
            </a:r>
            <a:r>
              <a:rPr lang="en-US" dirty="0" err="1" smtClean="0"/>
              <a:t>jlong</a:t>
            </a:r>
            <a:r>
              <a:rPr lang="en-US" dirty="0" smtClean="0"/>
              <a:t>/</a:t>
            </a:r>
            <a:r>
              <a:rPr lang="en-US" dirty="0" err="1" smtClean="0"/>
              <a:t>astrostat</a:t>
            </a:r>
            <a:r>
              <a:rPr lang="en-US" dirty="0" smtClean="0"/>
              <a:t>/fall2015/Astro2D.pdf</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Astronomy coordinate systems: https://</a:t>
            </a:r>
            <a:r>
              <a:rPr lang="en-US" dirty="0" err="1" smtClean="0"/>
              <a:t>en.wikipedia.org</a:t>
            </a:r>
            <a:r>
              <a:rPr lang="en-US" dirty="0" smtClean="0"/>
              <a:t>/wiki/</a:t>
            </a:r>
            <a:r>
              <a:rPr lang="en-US" dirty="0" err="1" smtClean="0"/>
              <a:t>Celestial_coordinate_system</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39</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www.astro.sunysb.edu</a:t>
            </a:r>
            <a:r>
              <a:rPr lang="en-US" dirty="0" smtClean="0"/>
              <a:t>/</a:t>
            </a:r>
            <a:r>
              <a:rPr lang="en-US" dirty="0" err="1" smtClean="0"/>
              <a:t>fwalter</a:t>
            </a:r>
            <a:r>
              <a:rPr lang="en-US" dirty="0" smtClean="0"/>
              <a:t>/PHY515/</a:t>
            </a:r>
            <a:r>
              <a:rPr lang="en-US" smtClean="0"/>
              <a:t>astrostatistics.html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Astronomy coordinate systems: https://</a:t>
            </a:r>
            <a:r>
              <a:rPr lang="en-US" dirty="0" err="1" smtClean="0"/>
              <a:t>en.wikipedia.org</a:t>
            </a:r>
            <a:r>
              <a:rPr lang="en-US" dirty="0" smtClean="0"/>
              <a:t>/wiki/</a:t>
            </a:r>
            <a:r>
              <a:rPr lang="en-US" dirty="0" err="1" smtClean="0"/>
              <a:t>Celestial_coordinate_system</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bunch of different optical surveys, taken with different purposes in mind.  They may</a:t>
            </a:r>
            <a:r>
              <a:rPr lang="en-US" baseline="0" dirty="0" smtClean="0"/>
              <a:t> pick up different options.  Generally, all the surveys find the really bright things.  </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mostly find galaxies, because galaxies with lots of gas are good infrared emitters.  This is because the “dust” in galaxies reprocesses</a:t>
            </a:r>
            <a:r>
              <a:rPr lang="en-US" baseline="0" dirty="0" smtClean="0"/>
              <a:t> the starlight dominantly at </a:t>
            </a:r>
            <a:r>
              <a:rPr lang="en-US" baseline="0" smtClean="0"/>
              <a:t>infrared wavelengths.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46</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www.ast.cam.ac.uk</a:t>
            </a:r>
            <a:r>
              <a:rPr lang="en-US" dirty="0" smtClean="0"/>
              <a:t>/~mike/</a:t>
            </a:r>
            <a:r>
              <a:rPr lang="en-US" dirty="0" err="1" smtClean="0"/>
              <a:t>local.html</a:t>
            </a:r>
            <a:endParaRPr lang="en-US" dirty="0" smtClean="0"/>
          </a:p>
          <a:p>
            <a:r>
              <a:rPr lang="en-US" dirty="0" smtClean="0"/>
              <a:t>http://</a:t>
            </a:r>
            <a:r>
              <a:rPr lang="en-US" dirty="0" err="1" smtClean="0"/>
              <a:t>www.sci-news.com</a:t>
            </a:r>
            <a:r>
              <a:rPr lang="en-US" smtClean="0"/>
              <a:t>/astronomy/science-nine-new-satellites-milky-way-galaxy-02579.html</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Astronomy coordinate systems: https://</a:t>
            </a:r>
            <a:r>
              <a:rPr lang="en-US" dirty="0" err="1" smtClean="0"/>
              <a:t>en.wikipedia.org</a:t>
            </a:r>
            <a:r>
              <a:rPr lang="en-US" dirty="0" smtClean="0"/>
              <a:t>/wiki/</a:t>
            </a:r>
            <a:r>
              <a:rPr lang="en-US" dirty="0" err="1" smtClean="0"/>
              <a:t>Celestial_coordinate_system</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53</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56</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 </a:t>
            </a:r>
            <a:r>
              <a:rPr lang="en-US" dirty="0" err="1" smtClean="0"/>
              <a:t>astropy</a:t>
            </a:r>
            <a:r>
              <a:rPr lang="en-US" dirty="0" smtClean="0"/>
              <a:t> tutorials: http://</a:t>
            </a:r>
            <a:r>
              <a:rPr lang="en-US" dirty="0" err="1" smtClean="0"/>
              <a:t>astropy-tutorials.readthedocs.io</a:t>
            </a:r>
            <a:r>
              <a:rPr lang="en-US" dirty="0" smtClean="0"/>
              <a:t>/en/latest/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 </a:t>
            </a:r>
            <a:r>
              <a:rPr lang="en-US" dirty="0" err="1" smtClean="0"/>
              <a:t>astropy</a:t>
            </a:r>
            <a:r>
              <a:rPr lang="en-US" dirty="0" smtClean="0"/>
              <a:t> tutorials: http://</a:t>
            </a:r>
            <a:r>
              <a:rPr lang="en-US" dirty="0" err="1" smtClean="0"/>
              <a:t>astropy-tutorials.readthedocs.io</a:t>
            </a:r>
            <a:r>
              <a:rPr lang="en-US" dirty="0" smtClean="0"/>
              <a:t>/en/latest/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63</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 </a:t>
            </a:r>
            <a:r>
              <a:rPr lang="en-US" dirty="0" err="1" smtClean="0"/>
              <a:t>astropy</a:t>
            </a:r>
            <a:r>
              <a:rPr lang="en-US" dirty="0" smtClean="0"/>
              <a:t> tutorials: http://</a:t>
            </a:r>
            <a:r>
              <a:rPr lang="en-US" dirty="0" err="1" smtClean="0"/>
              <a:t>astropy-tutorials.readthedocs.io</a:t>
            </a:r>
            <a:r>
              <a:rPr lang="en-US" dirty="0" smtClean="0"/>
              <a:t>/en/latest/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64</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65</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67</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68</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69</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www.mpia.de</a:t>
            </a:r>
            <a:r>
              <a:rPr lang="en-US" dirty="0" smtClean="0"/>
              <a:t>/homes/LBTBWEB/NEWS/pm260601.html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10</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lumMod val="65000"/>
                    <a:lumOff val="35000"/>
                  </a:schemeClr>
                </a:solidFill>
                <a:hlinkClick r:id="rId3"/>
              </a:rPr>
              <a:t>https://casaguides.nrao.edu/index.php/Convert_jpg_to_fits</a:t>
            </a:r>
            <a:endParaRPr lang="en-US" dirty="0" smtClean="0">
              <a:solidFill>
                <a:schemeClr val="tx1">
                  <a:lumMod val="65000"/>
                  <a:lumOff val="35000"/>
                </a:schemeClr>
              </a:solidFill>
            </a:endParaRP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71</a:t>
            </a:fld>
            <a:endParaRPr lang="uk-UA"/>
          </a:p>
        </p:txBody>
      </p:sp>
    </p:spTree>
    <p:extLst>
      <p:ext uri="{BB962C8B-B14F-4D97-AF65-F5344CB8AC3E}">
        <p14:creationId xmlns:p14="http://schemas.microsoft.com/office/powerpoint/2010/main" val="18493904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lumMod val="65000"/>
                    <a:lumOff val="35000"/>
                  </a:schemeClr>
                </a:solidFill>
                <a:hlinkClick r:id="rId3"/>
              </a:rPr>
              <a:t>https://casaguides.nrao.edu/index.php/Convert_jpg_to_fits</a:t>
            </a:r>
            <a:endParaRPr lang="en-US" dirty="0" smtClean="0">
              <a:solidFill>
                <a:schemeClr val="tx1">
                  <a:lumMod val="65000"/>
                  <a:lumOff val="35000"/>
                </a:schemeClr>
              </a:solidFill>
            </a:endParaRP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73</a:t>
            </a:fld>
            <a:endParaRPr lang="uk-UA"/>
          </a:p>
        </p:txBody>
      </p:sp>
    </p:spTree>
    <p:extLst>
      <p:ext uri="{BB962C8B-B14F-4D97-AF65-F5344CB8AC3E}">
        <p14:creationId xmlns:p14="http://schemas.microsoft.com/office/powerpoint/2010/main" val="1849390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74</a:t>
            </a:fld>
            <a:endParaRPr lang="uk-UA"/>
          </a:p>
        </p:txBody>
      </p:sp>
    </p:spTree>
    <p:extLst>
      <p:ext uri="{BB962C8B-B14F-4D97-AF65-F5344CB8AC3E}">
        <p14:creationId xmlns:p14="http://schemas.microsoft.com/office/powerpoint/2010/main" val="184939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/wiki/Charge-</a:t>
            </a:r>
            <a:r>
              <a:rPr lang="en-US" dirty="0" err="1" smtClean="0"/>
              <a:t>coupled_device</a:t>
            </a:r>
            <a:endParaRPr lang="en-US" dirty="0" smtClean="0"/>
          </a:p>
          <a:p>
            <a:r>
              <a:rPr lang="en-US" dirty="0" smtClean="0"/>
              <a:t>https://</a:t>
            </a:r>
            <a:r>
              <a:rPr lang="en-US" dirty="0" err="1" smtClean="0"/>
              <a:t>sites.google.com</a:t>
            </a:r>
            <a:r>
              <a:rPr lang="en-US" dirty="0" smtClean="0"/>
              <a:t>/a/</a:t>
            </a:r>
            <a:r>
              <a:rPr lang="en-US" dirty="0" err="1" smtClean="0"/>
              <a:t>lbto.org</a:t>
            </a:r>
            <a:r>
              <a:rPr lang="en-US" dirty="0" smtClean="0"/>
              <a:t>/</a:t>
            </a:r>
            <a:r>
              <a:rPr lang="en-US" dirty="0" err="1" smtClean="0"/>
              <a:t>lbc</a:t>
            </a:r>
            <a:r>
              <a:rPr lang="en-US" dirty="0" smtClean="0"/>
              <a: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11</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ecuip.lib.uchicago.edu</a:t>
            </a:r>
            <a:r>
              <a:rPr lang="en-US" dirty="0" smtClean="0"/>
              <a:t>/</a:t>
            </a:r>
            <a:r>
              <a:rPr lang="en-US" dirty="0" err="1" smtClean="0"/>
              <a:t>multiwavelength</a:t>
            </a:r>
            <a:r>
              <a:rPr lang="en-US" dirty="0" smtClean="0"/>
              <a:t>-astronomy/astrophysics/07.html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12</a:t>
            </a:fld>
            <a:endParaRPr lang="uk-UA"/>
          </a:p>
        </p:txBody>
      </p:sp>
    </p:spTree>
    <p:extLst>
      <p:ext uri="{BB962C8B-B14F-4D97-AF65-F5344CB8AC3E}">
        <p14:creationId xmlns:p14="http://schemas.microsoft.com/office/powerpoint/2010/main" val="210813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www.astro.ucla.edu</a:t>
            </a:r>
            <a:r>
              <a:rPr lang="en-US" dirty="0" smtClean="0"/>
              <a:t>/~</a:t>
            </a:r>
            <a:r>
              <a:rPr lang="en-US" dirty="0" err="1" smtClean="0"/>
              <a:t>ghezgroup</a:t>
            </a:r>
            <a:r>
              <a:rPr lang="en-US" dirty="0" smtClean="0"/>
              <a:t>/</a:t>
            </a:r>
            <a:r>
              <a:rPr lang="en-US" dirty="0" err="1" smtClean="0"/>
              <a:t>gc</a:t>
            </a:r>
            <a:r>
              <a:rPr lang="en-US" dirty="0" smtClean="0"/>
              <a:t>/journey/</a:t>
            </a:r>
            <a:r>
              <a:rPr lang="en-US" dirty="0" err="1" smtClean="0"/>
              <a:t>wavelength.html</a:t>
            </a:r>
            <a:endParaRPr lang="en-US" dirty="0" smtClean="0"/>
          </a:p>
          <a:p>
            <a:r>
              <a:rPr lang="en-US" dirty="0" smtClean="0"/>
              <a:t>https://</a:t>
            </a:r>
            <a:r>
              <a:rPr lang="en-US" dirty="0" err="1" smtClean="0"/>
              <a:t>jcconwell.wordpress.com</a:t>
            </a:r>
            <a:r>
              <a:rPr lang="en-US" dirty="0" smtClean="0"/>
              <a:t>/2012/08/02/spectroscopy-the-astronomers-amazing-tool/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13</a:t>
            </a:fld>
            <a:endParaRPr lang="uk-UA"/>
          </a:p>
        </p:txBody>
      </p:sp>
    </p:spTree>
    <p:extLst>
      <p:ext uri="{BB962C8B-B14F-4D97-AF65-F5344CB8AC3E}">
        <p14:creationId xmlns:p14="http://schemas.microsoft.com/office/powerpoint/2010/main" val="210813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descr="add specific description" title="add specific title"/>
          <p:cNvSpPr>
            <a:spLocks noGrp="1"/>
          </p:cNvSpPr>
          <p:nvPr>
            <p:ph idx="13"/>
          </p:nvPr>
        </p:nvSpPr>
        <p:spPr>
          <a:xfrm>
            <a:off x="746930" y="1830387"/>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sp>
        <p:nvSpPr>
          <p:cNvPr id="13" name="Content Placeholder 2" descr="add specific description"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4" name="Content Placeholder 2" descr="add specific description" title="add specific title"/>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11"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79316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descr="add specific description" title="add specific title"/>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
        <p:nvSpPr>
          <p:cNvPr id="11" name="Content Placeholder 2" descr="add specific description" title="add specific title"/>
          <p:cNvSpPr>
            <a:spLocks noGrp="1"/>
          </p:cNvSpPr>
          <p:nvPr>
            <p:ph idx="15" hasCustomPrompt="1"/>
          </p:nvPr>
        </p:nvSpPr>
        <p:spPr>
          <a:xfrm>
            <a:off x="5573888" y="229810"/>
            <a:ext cx="3392206" cy="668812"/>
          </a:xfrm>
          <a:prstGeom prst="rect">
            <a:avLst/>
          </a:prstGeom>
          <a:ln>
            <a:no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4"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1068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763857"/>
            <a:ext cx="9144000" cy="6094144"/>
          </a:xfrm>
          <a:prstGeom prst="rect">
            <a:avLst/>
          </a:prstGeom>
          <a:solidFill>
            <a:srgbClr val="63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B0000"/>
              </a:solidFill>
            </a:endParaRPr>
          </a:p>
        </p:txBody>
      </p:sp>
      <p:sp>
        <p:nvSpPr>
          <p:cNvPr id="8" name="Content Placeholder 2" descr="add specific description" title="add specific title"/>
          <p:cNvSpPr>
            <a:spLocks noGrp="1"/>
          </p:cNvSpPr>
          <p:nvPr>
            <p:ph idx="15" hasCustomPrompt="1"/>
          </p:nvPr>
        </p:nvSpPr>
        <p:spPr>
          <a:xfrm>
            <a:off x="5573888" y="242139"/>
            <a:ext cx="3392206" cy="668812"/>
          </a:xfrm>
          <a:prstGeom prst="rect">
            <a:avLst/>
          </a:prstGeom>
          <a:ln>
            <a:noFill/>
          </a:ln>
        </p:spPr>
        <p:txBody>
          <a:bodyPr/>
          <a:lstStyle>
            <a:lvl1pPr algn="r">
              <a:lnSpc>
                <a:spcPts val="1640"/>
              </a:lnSpc>
              <a:spcBef>
                <a:spcPts val="0"/>
              </a:spcBef>
              <a:defRPr sz="1300" baseline="0">
                <a:ln>
                  <a:noFill/>
                </a:ln>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9" name="Content Placeholder 2" descr="add specific description" title="add specific title"/>
          <p:cNvSpPr>
            <a:spLocks noGrp="1"/>
          </p:cNvSpPr>
          <p:nvPr>
            <p:ph idx="16" hasCustomPrompt="1"/>
          </p:nvPr>
        </p:nvSpPr>
        <p:spPr>
          <a:xfrm>
            <a:off x="651757" y="1734522"/>
            <a:ext cx="7194020" cy="4417350"/>
          </a:xfrm>
          <a:prstGeom prst="rect">
            <a:avLst/>
          </a:prstGeom>
          <a:ln>
            <a:noFill/>
          </a:ln>
        </p:spPr>
        <p:txBody>
          <a:bodyPr/>
          <a:lstStyle>
            <a:lvl1pPr algn="l">
              <a:lnSpc>
                <a:spcPts val="8400"/>
              </a:lnSpc>
              <a:spcBef>
                <a:spcPts val="0"/>
              </a:spcBef>
              <a:defRPr sz="8000" b="1" baseline="0">
                <a:ln>
                  <a:noFill/>
                </a:ln>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a:t>
            </a:r>
          </a:p>
          <a:p>
            <a:pPr lvl="0"/>
            <a:r>
              <a:rPr lang="en-US" dirty="0" smtClean="0"/>
              <a:t>BIG PHRASE</a:t>
            </a:r>
            <a:br>
              <a:rPr lang="en-US" dirty="0" smtClean="0"/>
            </a:br>
            <a:r>
              <a:rPr lang="en-US" dirty="0" smtClean="0"/>
              <a:t>SLIDE</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4719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descr="add specific descripton" title="add specific title"/>
          <p:cNvSpPr>
            <a:spLocks noGrp="1"/>
          </p:cNvSpPr>
          <p:nvPr>
            <p:ph idx="15" hasCustomPrompt="1"/>
          </p:nvPr>
        </p:nvSpPr>
        <p:spPr>
          <a:xfrm>
            <a:off x="5573888" y="229810"/>
            <a:ext cx="3392206" cy="668812"/>
          </a:xfrm>
          <a:prstGeom prst="rect">
            <a:avLst/>
          </a:prstGeom>
          <a:ln>
            <a:no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descr="add specific description" title="add specific title"/>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smtClean="0">
                <a:solidFill>
                  <a:schemeClr val="tx1">
                    <a:lumMod val="75000"/>
                    <a:lumOff val="25000"/>
                  </a:schemeClr>
                </a:solidFill>
                <a:cs typeface="Arial"/>
              </a:rPr>
              <a:t>– </a:t>
            </a:r>
            <a:r>
              <a:rPr lang="en-US" sz="2400" dirty="0" err="1" smtClean="0">
                <a:solidFill>
                  <a:schemeClr val="tx1">
                    <a:lumMod val="75000"/>
                    <a:lumOff val="25000"/>
                  </a:schemeClr>
                </a:solidFill>
                <a:cs typeface="Arial"/>
              </a:rPr>
              <a:t>Firstandlast</a:t>
            </a:r>
            <a:r>
              <a:rPr lang="en-US" sz="2400" dirty="0" smtClean="0">
                <a:solidFill>
                  <a:schemeClr val="tx1">
                    <a:lumMod val="75000"/>
                    <a:lumOff val="25000"/>
                  </a:schemeClr>
                </a:solidFill>
                <a:cs typeface="Arial"/>
              </a:rPr>
              <a:t> Name</a:t>
            </a:r>
          </a:p>
          <a:p>
            <a:pPr algn="r">
              <a:lnSpc>
                <a:spcPct val="110000"/>
              </a:lnSpc>
            </a:pPr>
            <a:r>
              <a:rPr lang="en-US" sz="1800" dirty="0" smtClean="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smtClean="0">
                <a:solidFill>
                  <a:srgbClr val="BB0032"/>
                </a:solidFill>
                <a:latin typeface="+mj-lt"/>
                <a:cs typeface="Arial"/>
              </a:rPr>
              <a:t>“Notable quote</a:t>
            </a:r>
            <a:br>
              <a:rPr lang="en-US" sz="6500" b="0" dirty="0" smtClean="0">
                <a:solidFill>
                  <a:srgbClr val="BB0032"/>
                </a:solidFill>
                <a:latin typeface="+mj-lt"/>
                <a:cs typeface="Arial"/>
              </a:rPr>
            </a:br>
            <a:r>
              <a:rPr lang="en-US" sz="6500" b="0" dirty="0" smtClean="0">
                <a:solidFill>
                  <a:srgbClr val="BB0032"/>
                </a:solidFill>
                <a:latin typeface="+mj-lt"/>
                <a:cs typeface="Arial"/>
              </a:rPr>
              <a:t>goes right here,</a:t>
            </a:r>
            <a:br>
              <a:rPr lang="en-US" sz="6500" b="0" dirty="0" smtClean="0">
                <a:solidFill>
                  <a:srgbClr val="BB0032"/>
                </a:solidFill>
                <a:latin typeface="+mj-lt"/>
                <a:cs typeface="Arial"/>
              </a:rPr>
            </a:br>
            <a:r>
              <a:rPr lang="en-US" sz="6500" b="0" dirty="0" smtClean="0">
                <a:solidFill>
                  <a:srgbClr val="BB0032"/>
                </a:solidFill>
                <a:latin typeface="+mj-lt"/>
                <a:cs typeface="Arial"/>
              </a:rPr>
              <a:t>yes right here.”</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2792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descr="add specific description of photo" title="Add specific title of photo"/>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smtClean="0"/>
              <a:t>Full slide picture</a:t>
            </a:r>
            <a:endParaRPr lang="en-US" dirty="0"/>
          </a:p>
        </p:txBody>
      </p:sp>
      <p:sp>
        <p:nvSpPr>
          <p:cNvPr id="11" name="Content Placeholder 2" descr="add specific description " title="add specific title"/>
          <p:cNvSpPr>
            <a:spLocks noGrp="1"/>
          </p:cNvSpPr>
          <p:nvPr>
            <p:ph idx="15" hasCustomPrompt="1"/>
          </p:nvPr>
        </p:nvSpPr>
        <p:spPr>
          <a:xfrm>
            <a:off x="5573888" y="229810"/>
            <a:ext cx="3392206" cy="668812"/>
          </a:xfrm>
          <a:prstGeom prst="rect">
            <a:avLst/>
          </a:prstGeom>
          <a:ln>
            <a:no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2" name="Content Placeholder 2" descr="add specific description" title="add specific title"/>
          <p:cNvSpPr>
            <a:spLocks noGrp="1"/>
          </p:cNvSpPr>
          <p:nvPr>
            <p:ph idx="14"/>
          </p:nvPr>
        </p:nvSpPr>
        <p:spPr>
          <a:xfrm>
            <a:off x="4868540" y="1436104"/>
            <a:ext cx="3998889" cy="1591385"/>
          </a:xfrm>
          <a:prstGeom prst="rect">
            <a:avLst/>
          </a:prstGeom>
          <a:ln w="19050" cmpd="sng">
            <a:no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Fourth level</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2017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descr="add specific description" title="add specific title"/>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smtClean="0"/>
              <a:t>½ slide picture</a:t>
            </a:r>
            <a:endParaRPr lang="en-US" dirty="0"/>
          </a:p>
        </p:txBody>
      </p:sp>
      <p:sp>
        <p:nvSpPr>
          <p:cNvPr id="8" name="Content Placeholder 2" descr="add specific description" title="add specific title"/>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2" name="Content Placeholder 2" descr="add specific descripton&#10;" title="add specific title"/>
          <p:cNvSpPr>
            <a:spLocks noGrp="1"/>
          </p:cNvSpPr>
          <p:nvPr>
            <p:ph idx="15" hasCustomPrompt="1"/>
          </p:nvPr>
        </p:nvSpPr>
        <p:spPr>
          <a:xfrm>
            <a:off x="5573888" y="229810"/>
            <a:ext cx="3392206" cy="668812"/>
          </a:xfrm>
          <a:prstGeom prst="rect">
            <a:avLst/>
          </a:prstGeom>
          <a:ln>
            <a:no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descr="add specific descripton" title="add specific title"/>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7368129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8" y="229810"/>
            <a:ext cx="3392206" cy="668812"/>
          </a:xfrm>
          <a:prstGeom prst="rect">
            <a:avLst/>
          </a:prstGeom>
          <a:ln>
            <a:no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Content Placeholder 2" descr="add specific description&#10;" title="add specific title"/>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smtClean="0"/>
          </a:p>
          <a:p>
            <a:pPr lvl="0"/>
            <a:endParaRPr lang="en-US" dirty="0" smtClean="0"/>
          </a:p>
          <a:p>
            <a:pPr lvl="0"/>
            <a:endParaRPr lang="en-US" dirty="0" smtClean="0"/>
          </a:p>
          <a:p>
            <a:pPr lvl="0"/>
            <a:endParaRPr lang="en-US" dirty="0" smtClean="0"/>
          </a:p>
          <a:p>
            <a:pPr lvl="0"/>
            <a:r>
              <a:rPr lang="en-US" dirty="0" smtClean="0"/>
              <a:t>chart/graph/table</a:t>
            </a:r>
            <a:endParaRPr lang="en-US" dirty="0"/>
          </a:p>
        </p:txBody>
      </p:sp>
      <p:sp>
        <p:nvSpPr>
          <p:cNvPr id="8"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833282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709460" y="6356350"/>
            <a:ext cx="2133600" cy="365125"/>
          </a:xfrm>
          <a:prstGeom prst="rect">
            <a:avLst/>
          </a:prstGeom>
          <a:ln>
            <a:solidFill>
              <a:schemeClr val="bg1"/>
            </a:solidFill>
          </a:ln>
        </p:spPr>
        <p:txBody>
          <a:bodyPr vert="horz" lIns="91440" tIns="45720" rIns="91440" bIns="45720" rtlCol="0" anchor="ctr"/>
          <a:lstStyle>
            <a:lvl1pPr algn="ctr">
              <a:defRPr sz="1200">
                <a:solidFill>
                  <a:schemeClr val="tx1">
                    <a:tint val="75000"/>
                  </a:schemeClr>
                </a:solidFill>
              </a:defRPr>
            </a:lvl1pPr>
          </a:lstStyle>
          <a:p>
            <a:fld id="{0F0D8E7B-AF3B-B444-8E74-E549FC814F53}" type="datetimeFigureOut">
              <a:rPr lang="en-US" smtClean="0"/>
              <a:pPr/>
              <a:t>7/31/18</a:t>
            </a:fld>
            <a:endParaRPr lang="en-US" dirty="0"/>
          </a:p>
        </p:txBody>
      </p:sp>
      <p:sp>
        <p:nvSpPr>
          <p:cNvPr id="7" name="Rectangle 6"/>
          <p:cNvSpPr/>
          <p:nvPr userDrawn="1"/>
        </p:nvSpPr>
        <p:spPr>
          <a:xfrm>
            <a:off x="0" y="2974444"/>
            <a:ext cx="9144000" cy="2962806"/>
          </a:xfrm>
          <a:prstGeom prst="rect">
            <a:avLst/>
          </a:prstGeom>
          <a:solidFill>
            <a:srgbClr val="63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title="The Ohio State University Logo"/>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910167"/>
            <a:chOff x="0" y="1040406"/>
            <a:chExt cx="9144000" cy="910167"/>
          </a:xfrm>
        </p:grpSpPr>
        <p:sp>
          <p:nvSpPr>
            <p:cNvPr id="8" name="Rectangle 7"/>
            <p:cNvSpPr/>
            <p:nvPr/>
          </p:nvSpPr>
          <p:spPr>
            <a:xfrm>
              <a:off x="0" y="1040406"/>
              <a:ext cx="9144000" cy="910167"/>
            </a:xfrm>
            <a:prstGeom prst="rect">
              <a:avLst/>
            </a:prstGeom>
            <a:solidFill>
              <a:srgbClr val="63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6917" y="1238314"/>
              <a:ext cx="3284042" cy="476186"/>
            </a:xfrm>
            <a:prstGeom prst="rect">
              <a:avLst/>
            </a:prstGeom>
          </p:spPr>
        </p:pic>
      </p:grpSp>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solidFill>
                  <a:srgbClr val="636D6E"/>
                </a:solidFill>
              </a:rPr>
              <a:pPr/>
              <a:t>‹#›</a:t>
            </a:fld>
            <a:endParaRPr lang="en-US" sz="1600" dirty="0">
              <a:solidFill>
                <a:srgbClr val="636D6E"/>
              </a:solidFill>
            </a:endParaRPr>
          </a:p>
        </p:txBody>
      </p:sp>
      <p:sp>
        <p:nvSpPr>
          <p:cNvPr id="12"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comments" Target="../comments/comment8.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omments" Target="../comments/comment9.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jpg"/><Relationship Id="rId5" Type="http://schemas.openxmlformats.org/officeDocument/2006/relationships/comments" Target="../comments/comment1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comments" Target="../comments/comment12.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comments" Target="../comments/comment13.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omments" Target="../comments/commen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comments" Target="../comments/comment17.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comments" Target="../comments/comment18.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comments" Target="../comments/comment19.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comments" Target="../comments/comment20.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comments" Target="../comments/comment21.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comments" Target="../comments/comment22.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comments" Target="../comments/comment23.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comments" Target="../comments/comment24.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comments" Target="../comments/comment26.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comments" Target="../comments/comment27.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comments" Target="../comments/comment28.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comments" Target="../comments/comment29.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comments" Target="../comments/comment30.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comments" Target="../comments/comment31.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omments" Target="../comments/commen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omments" Target="../comments/commen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comments" Target="../comments/commen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comments" Target="../comments/comment35.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comments" Target="../comments/comment36.xm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comments" Target="../comments/comment37.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omments" Target="../comments/commen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comments" Target="../comments/comment39.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comments" Target="../comments/comment40.xm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comments" Target="../comments/comment41.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comments" Target="../comments/comment42.xm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comments" Target="../comments/comment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hyperlink" Target="http://www.ifa.hawaii.edu/~wang" TargetMode="External"/><Relationship Id="rId7" Type="http://schemas.openxmlformats.org/officeDocument/2006/relationships/comments" Target="../comments/comment5.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comments" Target="../comments/commen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comments" Target="../comments/commen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comments" Target="../comments/commen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comments" Target="../comments/comment47.xm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comments" Target="../comments/comment48.xm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comments" Target="../comments/comment49.xm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comments" Target="../comments/comment50.xm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comments" Target="../comments/comment51.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comments" Target="../comments/comment52.xm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omments" Target="../comments/comment53.xml"/></Relationships>
</file>

<file path=ppt/slides/_rels/slide61.xml.rels><?xml version="1.0" encoding="UTF-8" standalone="yes"?>
<Relationships xmlns="http://schemas.openxmlformats.org/package/2006/relationships"><Relationship Id="rId3" Type="http://schemas.openxmlformats.org/officeDocument/2006/relationships/hyperlink" Target="https://www.python.org/about/gettingstarted/" TargetMode="External"/><Relationship Id="rId4" Type="http://schemas.openxmlformats.org/officeDocument/2006/relationships/comments" Target="../comments/comment54.xm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comments" Target="../comments/comment55.xm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comments" Target="../comments/comment56.xm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comments" Target="../comments/comment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comments" Target="../comments/comment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comments" Target="../comments/comment59.xml"/></Relationships>
</file>

<file path=ppt/slides/_rels/slide68.xml.rels><?xml version="1.0" encoding="UTF-8" standalone="yes"?>
<Relationships xmlns="http://schemas.openxmlformats.org/package/2006/relationships"><Relationship Id="rId3" Type="http://schemas.openxmlformats.org/officeDocument/2006/relationships/hyperlink" Target="https://matplotlib.org/tutorials/introductory/images.html%23sphx-glr-tutorials-introductory-images-py" TargetMode="External"/><Relationship Id="rId4" Type="http://schemas.openxmlformats.org/officeDocument/2006/relationships/hyperlink" Target="https://matplotlib.org/tutorials/index.html" TargetMode="External"/><Relationship Id="rId5" Type="http://schemas.openxmlformats.org/officeDocument/2006/relationships/hyperlink" Target="http://www.scipy-lectures.org/advanced/image_processing/" TargetMode="External"/><Relationship Id="rId6" Type="http://schemas.openxmlformats.org/officeDocument/2006/relationships/comments" Target="../comments/comment60.xml"/><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comments" Target="../comments/comment6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casaguides.nrao.edu/index.php/Convert_jpg_to_fits" TargetMode="External"/><Relationship Id="rId4" Type="http://schemas.openxmlformats.org/officeDocument/2006/relationships/comments" Target="../comments/comment62.xm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matplotlib.org/users/image_tutorial.html" TargetMode="External"/><Relationship Id="rId4" Type="http://schemas.openxmlformats.org/officeDocument/2006/relationships/comments" Target="../comments/comment63.xml"/><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hyperlink" Target="http://www.scipy-lectures.org/advanced/image_processing/" TargetMode="External"/><Relationship Id="rId4" Type="http://schemas.openxmlformats.org/officeDocument/2006/relationships/hyperlink" Target="https://matplotlib.org/tutorials/index.html" TargetMode="External"/><Relationship Id="rId5" Type="http://schemas.openxmlformats.org/officeDocument/2006/relationships/hyperlink" Target="https://www.pyimagesearch.com/2015/04/06/zero-parameter-automatic-canny-edge-detection-with-python-and-opencv/" TargetMode="External"/><Relationship Id="rId6" Type="http://schemas.openxmlformats.org/officeDocument/2006/relationships/hyperlink" Target="https://www.pyimagesearch.com/2017/01/23/seam-carving-with-opencv-python-and-scikit-image/" TargetMode="External"/><Relationship Id="rId7" Type="http://schemas.openxmlformats.org/officeDocument/2006/relationships/comments" Target="../comments/comment64.xm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1413015" y="3440973"/>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Galaxies and image processing</a:t>
            </a:r>
          </a:p>
          <a:p>
            <a:r>
              <a:rPr lang="en-US" sz="2800" dirty="0" smtClean="0"/>
              <a:t>Catch our group on Twitter and </a:t>
            </a:r>
            <a:r>
              <a:rPr lang="en-US" sz="2800" dirty="0" err="1" smtClean="0"/>
              <a:t>Instagram</a:t>
            </a:r>
            <a:r>
              <a:rPr lang="en-US" sz="2800" dirty="0" smtClean="0"/>
              <a:t> @</a:t>
            </a:r>
            <a:r>
              <a:rPr lang="en-US" sz="2800" dirty="0" err="1" smtClean="0"/>
              <a:t>HowWeScience</a:t>
            </a:r>
            <a:endParaRPr lang="en-US" sz="2800" dirty="0"/>
          </a:p>
        </p:txBody>
      </p:sp>
      <p:sp>
        <p:nvSpPr>
          <p:cNvPr id="16" name="Subtitle 2"/>
          <p:cNvSpPr txBox="1">
            <a:spLocks/>
          </p:cNvSpPr>
          <p:nvPr/>
        </p:nvSpPr>
        <p:spPr>
          <a:xfrm>
            <a:off x="1413015" y="4567385"/>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p>
        </p:txBody>
      </p:sp>
    </p:spTree>
    <p:extLst>
      <p:ext uri="{BB962C8B-B14F-4D97-AF65-F5344CB8AC3E}">
        <p14:creationId xmlns:p14="http://schemas.microsoft.com/office/powerpoint/2010/main" val="22844774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sz="2800" dirty="0" smtClean="0">
                <a:solidFill>
                  <a:schemeClr val="tx1">
                    <a:lumMod val="65000"/>
                    <a:lumOff val="35000"/>
                  </a:schemeClr>
                </a:solidFill>
              </a:rPr>
              <a:t>Light gets collected by the primary mirror, then focused to the camera.  The camera is like a fancy version of the camera in your phone.  The thing that collects light is usually (for optical light) a charge-coupled device (CCD).</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p:cNvPicPr>
            <a:picLocks noChangeAspect="1"/>
          </p:cNvPicPr>
          <p:nvPr/>
        </p:nvPicPr>
        <p:blipFill>
          <a:blip r:embed="rId3"/>
          <a:stretch>
            <a:fillRect/>
          </a:stretch>
        </p:blipFill>
        <p:spPr>
          <a:xfrm>
            <a:off x="5004863" y="1382151"/>
            <a:ext cx="3810000" cy="3810000"/>
          </a:xfrm>
          <a:prstGeom prst="rect">
            <a:avLst/>
          </a:prstGeom>
        </p:spPr>
      </p:pic>
      <p:sp>
        <p:nvSpPr>
          <p:cNvPr id="6" name="TextBox 5"/>
          <p:cNvSpPr txBox="1"/>
          <p:nvPr/>
        </p:nvSpPr>
        <p:spPr>
          <a:xfrm>
            <a:off x="5231625" y="5541235"/>
            <a:ext cx="3583238" cy="923330"/>
          </a:xfrm>
          <a:prstGeom prst="rect">
            <a:avLst/>
          </a:prstGeom>
          <a:noFill/>
        </p:spPr>
        <p:txBody>
          <a:bodyPr wrap="square" rtlCol="0">
            <a:spAutoFit/>
          </a:bodyPr>
          <a:lstStyle/>
          <a:p>
            <a:r>
              <a:rPr lang="en-US" dirty="0" smtClean="0"/>
              <a:t>Large Binocular Telescope.  OSU owns a big share.  Each primary mirror is 8.4 m in diameter!!!</a:t>
            </a:r>
            <a:endParaRPr lang="en-US" dirty="0"/>
          </a:p>
        </p:txBody>
      </p:sp>
      <p:cxnSp>
        <p:nvCxnSpPr>
          <p:cNvPr id="8" name="Straight Arrow Connector 7"/>
          <p:cNvCxnSpPr/>
          <p:nvPr/>
        </p:nvCxnSpPr>
        <p:spPr>
          <a:xfrm rot="10800000" flipH="1">
            <a:off x="4179220" y="3287060"/>
            <a:ext cx="1244427" cy="8516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049059" y="4542118"/>
            <a:ext cx="1646605" cy="369332"/>
          </a:xfrm>
          <a:prstGeom prst="rect">
            <a:avLst/>
          </a:prstGeom>
          <a:noFill/>
        </p:spPr>
        <p:txBody>
          <a:bodyPr wrap="none" rtlCol="0">
            <a:spAutoFit/>
          </a:bodyPr>
          <a:lstStyle/>
          <a:p>
            <a:r>
              <a:rPr lang="en-US" dirty="0" smtClean="0"/>
              <a:t>Primary mirror</a:t>
            </a:r>
            <a:endParaRPr lang="en-US" dirty="0"/>
          </a:p>
        </p:txBody>
      </p:sp>
      <p:cxnSp>
        <p:nvCxnSpPr>
          <p:cNvPr id="10" name="Straight Arrow Connector 9"/>
          <p:cNvCxnSpPr/>
          <p:nvPr/>
        </p:nvCxnSpPr>
        <p:spPr>
          <a:xfrm flipV="1">
            <a:off x="7112000" y="4059804"/>
            <a:ext cx="929341" cy="12592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08589" y="5244354"/>
            <a:ext cx="954370" cy="369332"/>
          </a:xfrm>
          <a:prstGeom prst="rect">
            <a:avLst/>
          </a:prstGeom>
          <a:noFill/>
        </p:spPr>
        <p:txBody>
          <a:bodyPr wrap="none" rtlCol="0">
            <a:spAutoFit/>
          </a:bodyPr>
          <a:lstStyle/>
          <a:p>
            <a:r>
              <a:rPr lang="en-US" dirty="0" smtClean="0"/>
              <a:t>camera</a:t>
            </a:r>
            <a:endParaRPr lang="en-US" dirty="0"/>
          </a:p>
        </p:txBody>
      </p:sp>
    </p:spTree>
    <p:extLst>
      <p:ext uri="{BB962C8B-B14F-4D97-AF65-F5344CB8AC3E}">
        <p14:creationId xmlns:p14="http://schemas.microsoft.com/office/powerpoint/2010/main" val="14102526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sz="2800" dirty="0" smtClean="0">
                <a:solidFill>
                  <a:schemeClr val="tx1">
                    <a:lumMod val="65000"/>
                    <a:lumOff val="35000"/>
                  </a:schemeClr>
                </a:solidFill>
              </a:rPr>
              <a:t>The light gets recorded on a grid.  Often, filters are put in front of the camera to collect light in a narrow “waveband”.  </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5181" y="1117252"/>
            <a:ext cx="4617620" cy="4920732"/>
          </a:xfrm>
          <a:prstGeom prst="rect">
            <a:avLst/>
          </a:prstGeom>
        </p:spPr>
      </p:pic>
      <p:sp>
        <p:nvSpPr>
          <p:cNvPr id="7" name="TextBox 6"/>
          <p:cNvSpPr txBox="1"/>
          <p:nvPr/>
        </p:nvSpPr>
        <p:spPr>
          <a:xfrm>
            <a:off x="4305181" y="6193527"/>
            <a:ext cx="4303131" cy="369332"/>
          </a:xfrm>
          <a:prstGeom prst="rect">
            <a:avLst/>
          </a:prstGeom>
          <a:noFill/>
        </p:spPr>
        <p:txBody>
          <a:bodyPr wrap="none" rtlCol="0">
            <a:spAutoFit/>
          </a:bodyPr>
          <a:lstStyle/>
          <a:p>
            <a:r>
              <a:rPr lang="en-US" dirty="0" smtClean="0"/>
              <a:t>Image from the Large Binocular Camera</a:t>
            </a:r>
            <a:endParaRPr lang="en-US" dirty="0"/>
          </a:p>
        </p:txBody>
      </p:sp>
    </p:spTree>
    <p:extLst>
      <p:ext uri="{BB962C8B-B14F-4D97-AF65-F5344CB8AC3E}">
        <p14:creationId xmlns:p14="http://schemas.microsoft.com/office/powerpoint/2010/main" val="1773317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8623191" cy="4525963"/>
          </a:xfrm>
        </p:spPr>
        <p:txBody>
          <a:bodyPr/>
          <a:lstStyle/>
          <a:p>
            <a:r>
              <a:rPr lang="en-US" sz="2800" dirty="0" smtClean="0">
                <a:solidFill>
                  <a:schemeClr val="tx1">
                    <a:lumMod val="65000"/>
                    <a:lumOff val="35000"/>
                  </a:schemeClr>
                </a:solidFill>
              </a:rPr>
              <a:t>Different astronomical objects glow in different wavebands.  The distribution of light as a function of waveband depends on all the physics of light emission in the object.</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MWA-Land-and-Space-Observatori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4495" y="3156757"/>
            <a:ext cx="6797118" cy="3701243"/>
          </a:xfrm>
          <a:prstGeom prst="rect">
            <a:avLst/>
          </a:prstGeom>
        </p:spPr>
      </p:pic>
    </p:spTree>
    <p:extLst>
      <p:ext uri="{BB962C8B-B14F-4D97-AF65-F5344CB8AC3E}">
        <p14:creationId xmlns:p14="http://schemas.microsoft.com/office/powerpoint/2010/main" val="41285847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8623191" cy="4525963"/>
          </a:xfrm>
        </p:spPr>
        <p:txBody>
          <a:bodyPr/>
          <a:lstStyle/>
          <a:p>
            <a:r>
              <a:rPr lang="en-US" sz="2800" dirty="0" smtClean="0">
                <a:solidFill>
                  <a:schemeClr val="tx1">
                    <a:lumMod val="65000"/>
                    <a:lumOff val="35000"/>
                  </a:schemeClr>
                </a:solidFill>
              </a:rPr>
              <a:t>Different astronomical objects glow in different wavebands.  The distribution of light as a function of waveband depends on all the physics of light emission in the object.</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milkyw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2240" y="2842770"/>
            <a:ext cx="3132761" cy="3842066"/>
          </a:xfrm>
          <a:prstGeom prst="rect">
            <a:avLst/>
          </a:prstGeom>
        </p:spPr>
      </p:pic>
      <p:pic>
        <p:nvPicPr>
          <p:cNvPr id="6" name="Picture 5" descr="spectros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881" y="3424936"/>
            <a:ext cx="4538661" cy="2852244"/>
          </a:xfrm>
          <a:prstGeom prst="rect">
            <a:avLst/>
          </a:prstGeom>
        </p:spPr>
      </p:pic>
    </p:spTree>
    <p:extLst>
      <p:ext uri="{BB962C8B-B14F-4D97-AF65-F5344CB8AC3E}">
        <p14:creationId xmlns:p14="http://schemas.microsoft.com/office/powerpoint/2010/main" val="26078201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sz="2800" dirty="0" smtClean="0">
                <a:solidFill>
                  <a:schemeClr val="tx1">
                    <a:lumMod val="65000"/>
                    <a:lumOff val="35000"/>
                  </a:schemeClr>
                </a:solidFill>
              </a:rPr>
              <a:t>The light gets recorded on a grid.  Often, filters are put in front of the camera to collect light in a narrow “waveband”.   A grid element is called a “pixel”. </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p:cNvPicPr>
            <a:picLocks noChangeAspect="1"/>
          </p:cNvPicPr>
          <p:nvPr/>
        </p:nvPicPr>
        <p:blipFill>
          <a:blip r:embed="rId3"/>
          <a:stretch>
            <a:fillRect/>
          </a:stretch>
        </p:blipFill>
        <p:spPr>
          <a:xfrm>
            <a:off x="356050" y="2704527"/>
            <a:ext cx="8432580" cy="4571954"/>
          </a:xfrm>
          <a:prstGeom prst="rect">
            <a:avLst/>
          </a:prstGeom>
        </p:spPr>
      </p:pic>
    </p:spTree>
    <p:extLst>
      <p:ext uri="{BB962C8B-B14F-4D97-AF65-F5344CB8AC3E}">
        <p14:creationId xmlns:p14="http://schemas.microsoft.com/office/powerpoint/2010/main" val="34463815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sz="2400" dirty="0" smtClean="0">
                <a:solidFill>
                  <a:schemeClr val="tx1">
                    <a:lumMod val="65000"/>
                    <a:lumOff val="35000"/>
                  </a:schemeClr>
                </a:solidFill>
              </a:rPr>
              <a:t>Big pixels + bad “seeing”	</a:t>
            </a:r>
            <a:r>
              <a:rPr lang="en-US" sz="2400" dirty="0">
                <a:solidFill>
                  <a:schemeClr val="tx1">
                    <a:lumMod val="65000"/>
                    <a:lumOff val="35000"/>
                  </a:schemeClr>
                </a:solidFill>
              </a:rPr>
              <a:t> </a:t>
            </a:r>
            <a:r>
              <a:rPr lang="en-US" sz="2400" dirty="0" smtClean="0">
                <a:solidFill>
                  <a:schemeClr val="tx1">
                    <a:lumMod val="65000"/>
                    <a:lumOff val="35000"/>
                  </a:schemeClr>
                </a:solidFill>
              </a:rPr>
              <a:t>Little pixels and good “seeing”</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
        <p:nvSpPr>
          <p:cNvPr id="4" name="TextBox 3"/>
          <p:cNvSpPr txBox="1"/>
          <p:nvPr/>
        </p:nvSpPr>
        <p:spPr>
          <a:xfrm>
            <a:off x="288625" y="6378193"/>
            <a:ext cx="6767335" cy="369332"/>
          </a:xfrm>
          <a:prstGeom prst="rect">
            <a:avLst/>
          </a:prstGeom>
          <a:noFill/>
        </p:spPr>
        <p:txBody>
          <a:bodyPr wrap="none" rtlCol="0">
            <a:spAutoFit/>
          </a:bodyPr>
          <a:lstStyle/>
          <a:p>
            <a:r>
              <a:rPr lang="en-US" dirty="0" smtClean="0"/>
              <a:t>Seeing: how much the telescope and atmosphere smear out light</a:t>
            </a:r>
            <a:endParaRPr lang="en-US" dirty="0"/>
          </a:p>
        </p:txBody>
      </p:sp>
      <p:pic>
        <p:nvPicPr>
          <p:cNvPr id="8" name="Picture 7" descr="Screenshot 2017-02-13 16.46.5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421" y="1876664"/>
            <a:ext cx="3326922" cy="45015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4355" y="2074356"/>
            <a:ext cx="4198114" cy="4044092"/>
          </a:xfrm>
          <a:prstGeom prst="rect">
            <a:avLst/>
          </a:prstGeom>
        </p:spPr>
      </p:pic>
      <p:sp>
        <p:nvSpPr>
          <p:cNvPr id="10" name="TextBox 9"/>
          <p:cNvSpPr txBox="1"/>
          <p:nvPr/>
        </p:nvSpPr>
        <p:spPr>
          <a:xfrm>
            <a:off x="288625" y="3549854"/>
            <a:ext cx="1787982" cy="646331"/>
          </a:xfrm>
          <a:prstGeom prst="rect">
            <a:avLst/>
          </a:prstGeom>
          <a:noFill/>
        </p:spPr>
        <p:txBody>
          <a:bodyPr wrap="none" rtlCol="0">
            <a:spAutoFit/>
          </a:bodyPr>
          <a:lstStyle/>
          <a:p>
            <a:r>
              <a:rPr lang="en-US" dirty="0" smtClean="0">
                <a:solidFill>
                  <a:schemeClr val="bg1"/>
                </a:solidFill>
              </a:rPr>
              <a:t>From ASAS-SN</a:t>
            </a:r>
            <a:br>
              <a:rPr lang="en-US" dirty="0" smtClean="0">
                <a:solidFill>
                  <a:schemeClr val="bg1"/>
                </a:solidFill>
              </a:rPr>
            </a:br>
            <a:r>
              <a:rPr lang="en-US" dirty="0" smtClean="0">
                <a:solidFill>
                  <a:schemeClr val="bg1"/>
                </a:solidFill>
              </a:rPr>
              <a:t>(OSU)</a:t>
            </a:r>
            <a:endParaRPr lang="en-US" dirty="0">
              <a:solidFill>
                <a:schemeClr val="bg1"/>
              </a:solidFill>
            </a:endParaRPr>
          </a:p>
        </p:txBody>
      </p:sp>
    </p:spTree>
    <p:extLst>
      <p:ext uri="{BB962C8B-B14F-4D97-AF65-F5344CB8AC3E}">
        <p14:creationId xmlns:p14="http://schemas.microsoft.com/office/powerpoint/2010/main" val="38517323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sz="2400" dirty="0" smtClean="0">
                <a:solidFill>
                  <a:schemeClr val="tx1">
                    <a:lumMod val="65000"/>
                    <a:lumOff val="35000"/>
                  </a:schemeClr>
                </a:solidFill>
              </a:rPr>
              <a:t>Different file formats store the amount of light in each pixel a little differently.  Formats you may be familiar with: jpeg, gif, </a:t>
            </a:r>
            <a:r>
              <a:rPr lang="en-US" sz="2400" dirty="0" err="1" smtClean="0">
                <a:solidFill>
                  <a:schemeClr val="tx1">
                    <a:lumMod val="65000"/>
                    <a:lumOff val="35000"/>
                  </a:schemeClr>
                </a:solidFill>
              </a:rPr>
              <a:t>png</a:t>
            </a:r>
            <a:r>
              <a:rPr lang="en-US" sz="2400" dirty="0" smtClean="0">
                <a:solidFill>
                  <a:schemeClr val="tx1">
                    <a:lumMod val="65000"/>
                    <a:lumOff val="35000"/>
                  </a:schemeClr>
                </a:solidFill>
              </a:rPr>
              <a:t>.  What does your phone use?</a:t>
            </a:r>
          </a:p>
          <a:p>
            <a:endParaRPr lang="en-US" sz="2400" dirty="0">
              <a:solidFill>
                <a:schemeClr val="tx1">
                  <a:lumMod val="65000"/>
                  <a:lumOff val="35000"/>
                </a:schemeClr>
              </a:solidFill>
            </a:endParaRPr>
          </a:p>
          <a:p>
            <a:r>
              <a:rPr lang="en-US" sz="2400" dirty="0" smtClean="0">
                <a:solidFill>
                  <a:schemeClr val="tx1">
                    <a:lumMod val="65000"/>
                    <a:lumOff val="35000"/>
                  </a:schemeClr>
                </a:solidFill>
              </a:rPr>
              <a:t>Astronomers use the FITS file format for images.  You can export to other formats, but the data from the CCD, and other information you need to know about the observations, are easily stored according to a specific universal structure in fits files.  Universal standards are your friends!</a:t>
            </a:r>
          </a:p>
          <a:p>
            <a:endParaRPr lang="en-US" sz="2400" dirty="0">
              <a:solidFill>
                <a:schemeClr val="tx1">
                  <a:lumMod val="65000"/>
                  <a:lumOff val="35000"/>
                </a:schemeClr>
              </a:solidFill>
            </a:endParaRPr>
          </a:p>
          <a:p>
            <a:r>
              <a:rPr lang="en-US" sz="2400" dirty="0" smtClean="0">
                <a:solidFill>
                  <a:schemeClr val="tx1">
                    <a:lumMod val="65000"/>
                    <a:lumOff val="35000"/>
                  </a:schemeClr>
                </a:solidFill>
              </a:rPr>
              <a:t>If you want to know about the different formats, Wikipedia is a great place to start.</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9379162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a:t>2</a:t>
            </a:r>
            <a:r>
              <a:rPr lang="en-US" sz="6600" dirty="0" smtClean="0"/>
              <a:t>. Load an image into a FITS viewer (</a:t>
            </a:r>
            <a:r>
              <a:rPr lang="en-US" sz="6600" dirty="0" err="1" smtClean="0"/>
              <a:t>SAOImage</a:t>
            </a:r>
            <a:r>
              <a:rPr lang="en-US" sz="6600" dirty="0" smtClean="0"/>
              <a:t> ds9) </a:t>
            </a:r>
            <a:endParaRPr lang="en-US" sz="6600" dirty="0"/>
          </a:p>
        </p:txBody>
      </p:sp>
    </p:spTree>
    <p:extLst>
      <p:ext uri="{BB962C8B-B14F-4D97-AF65-F5344CB8AC3E}">
        <p14:creationId xmlns:p14="http://schemas.microsoft.com/office/powerpoint/2010/main" val="14752623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Goal: Load a real astronomical image into the fits viewer SAO Viewer DS9, and play around with it.</a:t>
            </a:r>
          </a:p>
          <a:p>
            <a:endParaRPr lang="en-US" dirty="0">
              <a:solidFill>
                <a:schemeClr val="tx1">
                  <a:lumMod val="65000"/>
                  <a:lumOff val="35000"/>
                </a:schemeClr>
              </a:solidFill>
            </a:endParaRPr>
          </a:p>
          <a:p>
            <a:r>
              <a:rPr lang="en-US" dirty="0" smtClean="0">
                <a:solidFill>
                  <a:schemeClr val="tx1">
                    <a:lumMod val="65000"/>
                    <a:lumOff val="35000"/>
                  </a:schemeClr>
                </a:solidFill>
              </a:rPr>
              <a:t>The data you will play with first comes from the Sloan Digital Sky Survey (SDSS; </a:t>
            </a:r>
            <a:r>
              <a:rPr lang="en-US" dirty="0" err="1" smtClean="0">
                <a:solidFill>
                  <a:schemeClr val="tx1">
                    <a:lumMod val="65000"/>
                    <a:lumOff val="35000"/>
                  </a:schemeClr>
                </a:solidFill>
              </a:rPr>
              <a:t>sdss.org</a:t>
            </a:r>
            <a:r>
              <a:rPr lang="en-US" dirty="0" smtClean="0">
                <a:solidFill>
                  <a:schemeClr val="tx1">
                    <a:lumMod val="65000"/>
                    <a:lumOff val="35000"/>
                  </a:schemeClr>
                </a:solidFill>
              </a:rPr>
              <a:t>), a survey with huge OSU involvement.  You can download any data from it </a:t>
            </a:r>
            <a:r>
              <a:rPr lang="en-US" dirty="0">
                <a:solidFill>
                  <a:schemeClr val="tx1">
                    <a:lumMod val="65000"/>
                    <a:lumOff val="35000"/>
                  </a:schemeClr>
                </a:solidFill>
              </a:rPr>
              <a:t>you want here: https://</a:t>
            </a:r>
            <a:r>
              <a:rPr lang="en-US" dirty="0" err="1">
                <a:solidFill>
                  <a:schemeClr val="tx1">
                    <a:lumMod val="65000"/>
                    <a:lumOff val="35000"/>
                  </a:schemeClr>
                </a:solidFill>
              </a:rPr>
              <a:t>www.sdss.org</a:t>
            </a:r>
            <a:r>
              <a:rPr lang="en-US" dirty="0">
                <a:solidFill>
                  <a:schemeClr val="tx1">
                    <a:lumMod val="65000"/>
                    <a:lumOff val="35000"/>
                  </a:schemeClr>
                </a:solidFill>
              </a:rPr>
              <a:t>/dr14/imaging/</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7389199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2(a) There are two ways to load an image.  We’re going to use the GUI interface, but your project leader can show you how to use something called the “command line” if you’re interested.</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8568749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What is a galaxy?</a:t>
            </a:r>
          </a:p>
          <a:p>
            <a:endParaRPr lang="en-US" dirty="0">
              <a:solidFill>
                <a:schemeClr val="tx1">
                  <a:lumMod val="65000"/>
                  <a:lumOff val="35000"/>
                </a:schemeClr>
              </a:solidFill>
            </a:endParaRPr>
          </a:p>
          <a:p>
            <a:r>
              <a:rPr lang="en-US" dirty="0" smtClean="0">
                <a:solidFill>
                  <a:schemeClr val="tx1">
                    <a:lumMod val="65000"/>
                    <a:lumOff val="35000"/>
                  </a:schemeClr>
                </a:solidFill>
              </a:rPr>
              <a:t>A collection of stars, gas, dust (i.e., big molecules), and dark matter, bound together by gravity. </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p:cNvPicPr>
            <a:picLocks noChangeAspect="1"/>
          </p:cNvPicPr>
          <p:nvPr/>
        </p:nvPicPr>
        <p:blipFill>
          <a:blip r:embed="rId2"/>
          <a:stretch>
            <a:fillRect/>
          </a:stretch>
        </p:blipFill>
        <p:spPr>
          <a:xfrm>
            <a:off x="4179220" y="1040133"/>
            <a:ext cx="4797310" cy="4621304"/>
          </a:xfrm>
          <a:prstGeom prst="rect">
            <a:avLst/>
          </a:prstGeom>
        </p:spPr>
      </p:pic>
      <p:sp>
        <p:nvSpPr>
          <p:cNvPr id="5" name="TextBox 4"/>
          <p:cNvSpPr txBox="1"/>
          <p:nvPr/>
        </p:nvSpPr>
        <p:spPr>
          <a:xfrm>
            <a:off x="4179221" y="5646495"/>
            <a:ext cx="4964780" cy="1231106"/>
          </a:xfrm>
          <a:prstGeom prst="rect">
            <a:avLst/>
          </a:prstGeom>
          <a:noFill/>
        </p:spPr>
        <p:txBody>
          <a:bodyPr wrap="square" rtlCol="0">
            <a:spAutoFit/>
          </a:bodyPr>
          <a:lstStyle/>
          <a:p>
            <a:r>
              <a:rPr lang="en-US" dirty="0" smtClean="0"/>
              <a:t>NGC 628, a spiral galaxy</a:t>
            </a:r>
          </a:p>
          <a:p>
            <a:r>
              <a:rPr lang="en-US" sz="1400" dirty="0"/>
              <a:t>Image: NASA, ESA, and the Hubble Heritage (</a:t>
            </a:r>
            <a:r>
              <a:rPr lang="en-US" sz="1400" dirty="0" err="1"/>
              <a:t>STScI</a:t>
            </a:r>
            <a:r>
              <a:rPr lang="en-US" sz="1400" dirty="0"/>
              <a:t>/AURA)-ESA/Hubble Collaboration. Acknowledgment: R. </a:t>
            </a:r>
            <a:r>
              <a:rPr lang="en-US" sz="1400" dirty="0" err="1"/>
              <a:t>Chandar</a:t>
            </a:r>
            <a:r>
              <a:rPr lang="en-US" sz="1400" dirty="0"/>
              <a:t> (University of Toledo) and J. Miller (University of Michigan)</a:t>
            </a:r>
          </a:p>
        </p:txBody>
      </p:sp>
    </p:spTree>
    <p:extLst>
      <p:ext uri="{BB962C8B-B14F-4D97-AF65-F5344CB8AC3E}">
        <p14:creationId xmlns:p14="http://schemas.microsoft.com/office/powerpoint/2010/main" val="32931569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2(b) Click on the computer tab</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6554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3443" y="2251126"/>
            <a:ext cx="5714775" cy="4286081"/>
          </a:xfrm>
          <a:prstGeom prst="rect">
            <a:avLst/>
          </a:prstGeom>
        </p:spPr>
      </p:pic>
    </p:spTree>
    <p:extLst>
      <p:ext uri="{BB962C8B-B14F-4D97-AF65-F5344CB8AC3E}">
        <p14:creationId xmlns:p14="http://schemas.microsoft.com/office/powerpoint/2010/main" val="26251958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2(c) Click on “Home”</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6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0619" y="1948230"/>
            <a:ext cx="6315475" cy="4736606"/>
          </a:xfrm>
          <a:prstGeom prst="rect">
            <a:avLst/>
          </a:prstGeom>
        </p:spPr>
      </p:pic>
    </p:spTree>
    <p:extLst>
      <p:ext uri="{BB962C8B-B14F-4D97-AF65-F5344CB8AC3E}">
        <p14:creationId xmlns:p14="http://schemas.microsoft.com/office/powerpoint/2010/main" val="17116403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2(d) Click on “ASPIRE_GALAXIES”</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61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0619" y="1948230"/>
            <a:ext cx="6315475" cy="4736606"/>
          </a:xfrm>
          <a:prstGeom prst="rect">
            <a:avLst/>
          </a:prstGeom>
        </p:spPr>
      </p:pic>
      <p:pic>
        <p:nvPicPr>
          <p:cNvPr id="4" name="Picture 3" descr="IMG_20180725_16562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50619" y="2091660"/>
            <a:ext cx="6124235" cy="4593176"/>
          </a:xfrm>
          <a:prstGeom prst="rect">
            <a:avLst/>
          </a:prstGeom>
        </p:spPr>
      </p:pic>
    </p:spTree>
    <p:extLst>
      <p:ext uri="{BB962C8B-B14F-4D97-AF65-F5344CB8AC3E}">
        <p14:creationId xmlns:p14="http://schemas.microsoft.com/office/powerpoint/2010/main" val="28679173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2(e) Click on “data”</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6" name="Picture 5" descr="IMG_20180725_16563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0310" y="1951839"/>
            <a:ext cx="6272181" cy="4704136"/>
          </a:xfrm>
          <a:prstGeom prst="rect">
            <a:avLst/>
          </a:prstGeom>
        </p:spPr>
      </p:pic>
    </p:spTree>
    <p:extLst>
      <p:ext uri="{BB962C8B-B14F-4D97-AF65-F5344CB8AC3E}">
        <p14:creationId xmlns:p14="http://schemas.microsoft.com/office/powerpoint/2010/main" val="15903820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2(f) Here is a bunch of data!  The u, g, r, </a:t>
            </a:r>
            <a:r>
              <a:rPr lang="en-US" dirty="0" err="1" smtClean="0">
                <a:solidFill>
                  <a:schemeClr val="tx1">
                    <a:lumMod val="65000"/>
                    <a:lumOff val="35000"/>
                  </a:schemeClr>
                </a:solidFill>
              </a:rPr>
              <a:t>i</a:t>
            </a:r>
            <a:r>
              <a:rPr lang="en-US" dirty="0" smtClean="0">
                <a:solidFill>
                  <a:schemeClr val="tx1">
                    <a:lumMod val="65000"/>
                    <a:lumOff val="35000"/>
                  </a:schemeClr>
                </a:solidFill>
              </a:rPr>
              <a:t>, and z markers denote different wavebands.  U is ultraviolet/blue, g is green, etc.  We will open r, red.</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6565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6912" y="2846458"/>
            <a:ext cx="5016826" cy="3762619"/>
          </a:xfrm>
          <a:prstGeom prst="rect">
            <a:avLst/>
          </a:prstGeom>
        </p:spPr>
      </p:pic>
    </p:spTree>
    <p:extLst>
      <p:ext uri="{BB962C8B-B14F-4D97-AF65-F5344CB8AC3E}">
        <p14:creationId xmlns:p14="http://schemas.microsoft.com/office/powerpoint/2010/main" val="2314304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2(g)  How to open the file with the right program.</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70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8998" y="2197165"/>
            <a:ext cx="6041281" cy="4530961"/>
          </a:xfrm>
          <a:prstGeom prst="rect">
            <a:avLst/>
          </a:prstGeom>
        </p:spPr>
      </p:pic>
    </p:spTree>
    <p:extLst>
      <p:ext uri="{BB962C8B-B14F-4D97-AF65-F5344CB8AC3E}">
        <p14:creationId xmlns:p14="http://schemas.microsoft.com/office/powerpoint/2010/main" val="2807083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2(h)  Click on </a:t>
            </a:r>
            <a:r>
              <a:rPr lang="en-US" dirty="0" err="1" smtClean="0">
                <a:solidFill>
                  <a:schemeClr val="tx1">
                    <a:lumMod val="65000"/>
                    <a:lumOff val="35000"/>
                  </a:schemeClr>
                </a:solidFill>
              </a:rPr>
              <a:t>SAOImage</a:t>
            </a:r>
            <a:r>
              <a:rPr lang="en-US" dirty="0" smtClean="0">
                <a:solidFill>
                  <a:schemeClr val="tx1">
                    <a:lumMod val="65000"/>
                    <a:lumOff val="35000"/>
                  </a:schemeClr>
                </a:solidFill>
              </a:rPr>
              <a:t> DS9.</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6" name="Picture 5" descr="IMG_20180725_16573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7862" y="2016782"/>
            <a:ext cx="6127869" cy="4595902"/>
          </a:xfrm>
          <a:prstGeom prst="rect">
            <a:avLst/>
          </a:prstGeom>
        </p:spPr>
      </p:pic>
    </p:spTree>
    <p:extLst>
      <p:ext uri="{BB962C8B-B14F-4D97-AF65-F5344CB8AC3E}">
        <p14:creationId xmlns:p14="http://schemas.microsoft.com/office/powerpoint/2010/main" val="16553526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a:t>
            </a:r>
            <a:r>
              <a:rPr lang="en-US" dirty="0" err="1" smtClean="0">
                <a:solidFill>
                  <a:schemeClr val="tx1">
                    <a:lumMod val="65000"/>
                    <a:lumOff val="35000"/>
                  </a:schemeClr>
                </a:solidFill>
              </a:rPr>
              <a:t>i</a:t>
            </a:r>
            <a:r>
              <a:rPr lang="en-US" dirty="0" smtClean="0">
                <a:solidFill>
                  <a:schemeClr val="tx1">
                    <a:lumMod val="65000"/>
                    <a:lumOff val="35000"/>
                  </a:schemeClr>
                </a:solidFill>
              </a:rPr>
              <a:t>)  Voila!  But why does it look like a whole lot of black?</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74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8881" y="2319836"/>
            <a:ext cx="5781518" cy="4336138"/>
          </a:xfrm>
          <a:prstGeom prst="rect">
            <a:avLst/>
          </a:prstGeom>
        </p:spPr>
      </p:pic>
    </p:spTree>
    <p:extLst>
      <p:ext uri="{BB962C8B-B14F-4D97-AF65-F5344CB8AC3E}">
        <p14:creationId xmlns:p14="http://schemas.microsoft.com/office/powerpoint/2010/main" val="31419291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a:t>
            </a:r>
            <a:r>
              <a:rPr lang="en-US" dirty="0">
                <a:solidFill>
                  <a:schemeClr val="tx1">
                    <a:lumMod val="65000"/>
                    <a:lumOff val="35000"/>
                  </a:schemeClr>
                </a:solidFill>
              </a:rPr>
              <a:t>j</a:t>
            </a:r>
            <a:r>
              <a:rPr lang="en-US" dirty="0" smtClean="0">
                <a:solidFill>
                  <a:schemeClr val="tx1">
                    <a:lumMod val="65000"/>
                    <a:lumOff val="35000"/>
                  </a:schemeClr>
                </a:solidFill>
              </a:rPr>
              <a:t>)  It has to do with the “dynamic range” or stretch of the image.  This image tells you that there are a few VERY BRIGHT things in the image, and the rest are pretty dim.  We want to play with the “stretch” of the image to highlight different features.</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42148794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a:t>
            </a:r>
            <a:r>
              <a:rPr lang="en-US" dirty="0">
                <a:solidFill>
                  <a:schemeClr val="tx1">
                    <a:lumMod val="65000"/>
                    <a:lumOff val="35000"/>
                  </a:schemeClr>
                </a:solidFill>
              </a:rPr>
              <a:t>j</a:t>
            </a:r>
            <a:r>
              <a:rPr lang="en-US" dirty="0" smtClean="0">
                <a:solidFill>
                  <a:schemeClr val="tx1">
                    <a:lumMod val="65000"/>
                    <a:lumOff val="35000"/>
                  </a:schemeClr>
                </a:solidFill>
              </a:rPr>
              <a:t>)  It has to do with the “dynamic range” or stretch of the image. Click on “stretch” for options. </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80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79120" y="2533281"/>
            <a:ext cx="5573888" cy="4180416"/>
          </a:xfrm>
          <a:prstGeom prst="rect">
            <a:avLst/>
          </a:prstGeom>
        </p:spPr>
      </p:pic>
      <p:sp>
        <p:nvSpPr>
          <p:cNvPr id="6" name="TextBox 5"/>
          <p:cNvSpPr txBox="1"/>
          <p:nvPr/>
        </p:nvSpPr>
        <p:spPr>
          <a:xfrm>
            <a:off x="303056" y="3795169"/>
            <a:ext cx="1717319" cy="1477328"/>
          </a:xfrm>
          <a:prstGeom prst="rect">
            <a:avLst/>
          </a:prstGeom>
          <a:noFill/>
        </p:spPr>
        <p:txBody>
          <a:bodyPr wrap="square" rtlCol="0">
            <a:spAutoFit/>
          </a:bodyPr>
          <a:lstStyle/>
          <a:p>
            <a:r>
              <a:rPr lang="en-US" dirty="0" smtClean="0"/>
              <a:t>What happens when you try out the different options?</a:t>
            </a:r>
            <a:endParaRPr lang="en-US" dirty="0"/>
          </a:p>
        </p:txBody>
      </p:sp>
    </p:spTree>
    <p:extLst>
      <p:ext uri="{BB962C8B-B14F-4D97-AF65-F5344CB8AC3E}">
        <p14:creationId xmlns:p14="http://schemas.microsoft.com/office/powerpoint/2010/main" val="27387505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What is a galaxy?</a:t>
            </a:r>
          </a:p>
          <a:p>
            <a:endParaRPr lang="en-US" dirty="0">
              <a:solidFill>
                <a:schemeClr val="tx1">
                  <a:lumMod val="65000"/>
                  <a:lumOff val="35000"/>
                </a:schemeClr>
              </a:solidFill>
            </a:endParaRPr>
          </a:p>
          <a:p>
            <a:r>
              <a:rPr lang="en-US" dirty="0" smtClean="0">
                <a:solidFill>
                  <a:schemeClr val="tx1">
                    <a:lumMod val="65000"/>
                    <a:lumOff val="35000"/>
                  </a:schemeClr>
                </a:solidFill>
              </a:rPr>
              <a:t>A collection of stars, gas, dust (i.e., big molecules), and dark matter, bound together by gravity. </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
        <p:nvSpPr>
          <p:cNvPr id="5" name="TextBox 4"/>
          <p:cNvSpPr txBox="1"/>
          <p:nvPr/>
        </p:nvSpPr>
        <p:spPr>
          <a:xfrm>
            <a:off x="4179221" y="5646495"/>
            <a:ext cx="4964780" cy="584776"/>
          </a:xfrm>
          <a:prstGeom prst="rect">
            <a:avLst/>
          </a:prstGeom>
          <a:noFill/>
        </p:spPr>
        <p:txBody>
          <a:bodyPr wrap="square" rtlCol="0">
            <a:spAutoFit/>
          </a:bodyPr>
          <a:lstStyle/>
          <a:p>
            <a:r>
              <a:rPr lang="en-US" dirty="0" smtClean="0"/>
              <a:t>NGC 628, a spiral galaxy</a:t>
            </a:r>
          </a:p>
          <a:p>
            <a:r>
              <a:rPr lang="en-US" sz="1400" dirty="0" smtClean="0"/>
              <a:t>Image from the THINGS survey</a:t>
            </a:r>
            <a:endParaRPr lang="en-US" sz="1400" dirty="0"/>
          </a:p>
        </p:txBody>
      </p:sp>
      <p:pic>
        <p:nvPicPr>
          <p:cNvPr id="6" name="Picture 5"/>
          <p:cNvPicPr>
            <a:picLocks noChangeAspect="1"/>
          </p:cNvPicPr>
          <p:nvPr/>
        </p:nvPicPr>
        <p:blipFill>
          <a:blip r:embed="rId3"/>
          <a:stretch>
            <a:fillRect/>
          </a:stretch>
        </p:blipFill>
        <p:spPr>
          <a:xfrm>
            <a:off x="4060488" y="2273121"/>
            <a:ext cx="5069080" cy="3958150"/>
          </a:xfrm>
          <a:prstGeom prst="rect">
            <a:avLst/>
          </a:prstGeom>
        </p:spPr>
      </p:pic>
    </p:spTree>
    <p:extLst>
      <p:ext uri="{BB962C8B-B14F-4D97-AF65-F5344CB8AC3E}">
        <p14:creationId xmlns:p14="http://schemas.microsoft.com/office/powerpoint/2010/main" val="40855050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2(k)  “Histogram” is our favorite because it highlights faint objects.  </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6581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24450" y="2521860"/>
            <a:ext cx="5781518" cy="4336139"/>
          </a:xfrm>
          <a:prstGeom prst="rect">
            <a:avLst/>
          </a:prstGeom>
        </p:spPr>
      </p:pic>
      <p:sp>
        <p:nvSpPr>
          <p:cNvPr id="7" name="TextBox 6"/>
          <p:cNvSpPr txBox="1"/>
          <p:nvPr/>
        </p:nvSpPr>
        <p:spPr>
          <a:xfrm>
            <a:off x="303056" y="5272497"/>
            <a:ext cx="1717319" cy="1477328"/>
          </a:xfrm>
          <a:prstGeom prst="rect">
            <a:avLst/>
          </a:prstGeom>
          <a:noFill/>
        </p:spPr>
        <p:txBody>
          <a:bodyPr wrap="square" rtlCol="0">
            <a:spAutoFit/>
          </a:bodyPr>
          <a:lstStyle/>
          <a:p>
            <a:r>
              <a:rPr lang="en-US" dirty="0" smtClean="0"/>
              <a:t>What are the things you see in the image?  Ask the project lead.</a:t>
            </a:r>
            <a:endParaRPr lang="en-US" dirty="0"/>
          </a:p>
        </p:txBody>
      </p:sp>
      <p:sp>
        <p:nvSpPr>
          <p:cNvPr id="8" name="TextBox 7"/>
          <p:cNvSpPr txBox="1"/>
          <p:nvPr/>
        </p:nvSpPr>
        <p:spPr>
          <a:xfrm>
            <a:off x="296712" y="2596562"/>
            <a:ext cx="1717319" cy="2585323"/>
          </a:xfrm>
          <a:prstGeom prst="rect">
            <a:avLst/>
          </a:prstGeom>
          <a:noFill/>
        </p:spPr>
        <p:txBody>
          <a:bodyPr wrap="square" rtlCol="0">
            <a:spAutoFit/>
          </a:bodyPr>
          <a:lstStyle/>
          <a:p>
            <a:r>
              <a:rPr lang="en-US" dirty="0" smtClean="0"/>
              <a:t>Get a sense of relative brightness by looking at the numbers in the “Value” box.  What’s the range of values?</a:t>
            </a:r>
            <a:endParaRPr lang="en-US" dirty="0"/>
          </a:p>
        </p:txBody>
      </p:sp>
    </p:spTree>
    <p:extLst>
      <p:ext uri="{BB962C8B-B14F-4D97-AF65-F5344CB8AC3E}">
        <p14:creationId xmlns:p14="http://schemas.microsoft.com/office/powerpoint/2010/main" val="13431482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2(l)  You don’t have to use black and white.  The eye picks up rainbow colors better.  Try it out!</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82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4408" y="2611883"/>
            <a:ext cx="5218959" cy="3914219"/>
          </a:xfrm>
          <a:prstGeom prst="rect">
            <a:avLst/>
          </a:prstGeom>
        </p:spPr>
      </p:pic>
    </p:spTree>
    <p:extLst>
      <p:ext uri="{BB962C8B-B14F-4D97-AF65-F5344CB8AC3E}">
        <p14:creationId xmlns:p14="http://schemas.microsoft.com/office/powerpoint/2010/main" val="417009235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2(m)  You can zoom in and out.</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6584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3312" y="2478568"/>
            <a:ext cx="5839243" cy="4379432"/>
          </a:xfrm>
          <a:prstGeom prst="rect">
            <a:avLst/>
          </a:prstGeom>
        </p:spPr>
      </p:pic>
    </p:spTree>
    <p:extLst>
      <p:ext uri="{BB962C8B-B14F-4D97-AF65-F5344CB8AC3E}">
        <p14:creationId xmlns:p14="http://schemas.microsoft.com/office/powerpoint/2010/main" val="15319804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2(n)  There are a lot of different pointers to use.  Try it out!</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6592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0918" y="2355924"/>
            <a:ext cx="5805548" cy="4354161"/>
          </a:xfrm>
          <a:prstGeom prst="rect">
            <a:avLst/>
          </a:prstGeom>
        </p:spPr>
      </p:pic>
    </p:spTree>
    <p:extLst>
      <p:ext uri="{BB962C8B-B14F-4D97-AF65-F5344CB8AC3E}">
        <p14:creationId xmlns:p14="http://schemas.microsoft.com/office/powerpoint/2010/main" val="29764905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2(o)  Try out coordinate grids.  Ask your project lead about astronomical coordinates.</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2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9716" y="2406426"/>
            <a:ext cx="5608343" cy="4206258"/>
          </a:xfrm>
          <a:prstGeom prst="rect">
            <a:avLst/>
          </a:prstGeom>
        </p:spPr>
      </p:pic>
    </p:spTree>
    <p:extLst>
      <p:ext uri="{BB962C8B-B14F-4D97-AF65-F5344CB8AC3E}">
        <p14:creationId xmlns:p14="http://schemas.microsoft.com/office/powerpoint/2010/main" val="14966059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2(p)  Play with different tools, see what they do.  Ask the project lead if you have questions. There is a large body of (dry) documentation, but it’s more fun to experiment unless there’s something specific you want to do.  User </a:t>
            </a:r>
            <a:r>
              <a:rPr lang="en-US" dirty="0">
                <a:solidFill>
                  <a:schemeClr val="tx1">
                    <a:lumMod val="65000"/>
                    <a:lumOff val="35000"/>
                  </a:schemeClr>
                </a:solidFill>
              </a:rPr>
              <a:t>manuals are here: http://ds9.si.edu/site/</a:t>
            </a:r>
            <a:r>
              <a:rPr lang="en-US" dirty="0" err="1">
                <a:solidFill>
                  <a:schemeClr val="tx1">
                    <a:lumMod val="65000"/>
                    <a:lumOff val="35000"/>
                  </a:schemeClr>
                </a:solidFill>
              </a:rPr>
              <a:t>Documentation.html</a:t>
            </a:r>
            <a:r>
              <a:rPr lang="en-US" dirty="0">
                <a:solidFill>
                  <a:schemeClr val="tx1">
                    <a:lumMod val="65000"/>
                    <a:lumOff val="35000"/>
                  </a:schemeClr>
                </a:solidFill>
              </a:rPr>
              <a:t> </a:t>
            </a: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4768044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smtClean="0"/>
              <a:t>3. Find the (dwarf) galaxy in this image!</a:t>
            </a:r>
            <a:endParaRPr lang="en-US" sz="6600" dirty="0"/>
          </a:p>
        </p:txBody>
      </p:sp>
    </p:spTree>
    <p:extLst>
      <p:ext uri="{BB962C8B-B14F-4D97-AF65-F5344CB8AC3E}">
        <p14:creationId xmlns:p14="http://schemas.microsoft.com/office/powerpoint/2010/main" val="181277546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Goal:  Find the big galaxy in this image.  The galaxy is a dwarf, but is close enough to us (around a million light years) that it spans a large angle on the sky.</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19962958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sz="2400" dirty="0">
                <a:solidFill>
                  <a:schemeClr val="tx1">
                    <a:lumMod val="65000"/>
                    <a:lumOff val="35000"/>
                  </a:schemeClr>
                </a:solidFill>
              </a:rPr>
              <a:t>When an object is faint, it’s hard to see above the “background noise” of the image.  </a:t>
            </a:r>
            <a:r>
              <a:rPr lang="en-US" sz="2400" dirty="0" smtClean="0">
                <a:solidFill>
                  <a:schemeClr val="tx1">
                    <a:lumMod val="65000"/>
                    <a:lumOff val="35000"/>
                  </a:schemeClr>
                </a:solidFill>
              </a:rPr>
              <a:t>In our case, the background is the night sky.</a:t>
            </a:r>
          </a:p>
          <a:p>
            <a:endParaRPr lang="en-US" sz="2400" dirty="0">
              <a:solidFill>
                <a:schemeClr val="tx1">
                  <a:lumMod val="65000"/>
                  <a:lumOff val="35000"/>
                </a:schemeClr>
              </a:solidFill>
            </a:endParaRPr>
          </a:p>
          <a:p>
            <a:r>
              <a:rPr lang="en-US" sz="2400" dirty="0" smtClean="0">
                <a:solidFill>
                  <a:schemeClr val="tx1">
                    <a:lumMod val="65000"/>
                    <a:lumOff val="35000"/>
                  </a:schemeClr>
                </a:solidFill>
              </a:rPr>
              <a:t>We often “smooth” an image to see how many pixels near each other similarly slightly pop up above the background noise.</a:t>
            </a:r>
          </a:p>
          <a:p>
            <a:endParaRPr lang="en-US" sz="2400" dirty="0">
              <a:solidFill>
                <a:schemeClr val="tx1">
                  <a:lumMod val="65000"/>
                  <a:lumOff val="35000"/>
                </a:schemeClr>
              </a:solidFill>
            </a:endParaRPr>
          </a:p>
          <a:p>
            <a:r>
              <a:rPr lang="en-US" sz="2400" dirty="0" smtClean="0">
                <a:solidFill>
                  <a:schemeClr val="tx1">
                    <a:lumMod val="65000"/>
                    <a:lumOff val="35000"/>
                  </a:schemeClr>
                </a:solidFill>
              </a:rPr>
              <a:t>Smoothing takes the value at some discrete point and smears it, according to some function, over a broader area. Blurring the image like this can help filter out small-scale details so you can see the whole object.</a:t>
            </a:r>
          </a:p>
          <a:p>
            <a:r>
              <a:rPr lang="en-US" sz="2400" dirty="0" smtClean="0">
                <a:solidFill>
                  <a:schemeClr val="tx1">
                    <a:lumMod val="65000"/>
                    <a:lumOff val="35000"/>
                  </a:schemeClr>
                </a:solidFill>
              </a:rPr>
              <a:t>Note: sometimes instead you want to sharpen images</a:t>
            </a:r>
            <a:r>
              <a:rPr lang="is-IS" sz="2400" dirty="0" smtClean="0">
                <a:solidFill>
                  <a:schemeClr val="tx1">
                    <a:lumMod val="65000"/>
                    <a:lumOff val="35000"/>
                  </a:schemeClr>
                </a:solidFill>
              </a:rPr>
              <a:t>…</a:t>
            </a:r>
            <a:endParaRPr lang="en-US" sz="2400"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4806659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3(a) Look for the smoothing function.  Go to the “Analysis” tab at the top of DS9, and go down the menu.</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20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7509" y="2525301"/>
            <a:ext cx="5469084" cy="4101813"/>
          </a:xfrm>
          <a:prstGeom prst="rect">
            <a:avLst/>
          </a:prstGeom>
        </p:spPr>
      </p:pic>
    </p:spTree>
    <p:extLst>
      <p:ext uri="{BB962C8B-B14F-4D97-AF65-F5344CB8AC3E}">
        <p14:creationId xmlns:p14="http://schemas.microsoft.com/office/powerpoint/2010/main" val="22380476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What is dark matter?</a:t>
            </a:r>
          </a:p>
          <a:p>
            <a:endParaRPr lang="en-US" dirty="0">
              <a:solidFill>
                <a:schemeClr val="tx1">
                  <a:lumMod val="65000"/>
                  <a:lumOff val="35000"/>
                </a:schemeClr>
              </a:solidFill>
            </a:endParaRPr>
          </a:p>
          <a:p>
            <a:r>
              <a:rPr lang="en-US" sz="2400" dirty="0" smtClean="0">
                <a:solidFill>
                  <a:schemeClr val="tx1">
                    <a:lumMod val="65000"/>
                    <a:lumOff val="35000"/>
                  </a:schemeClr>
                </a:solidFill>
              </a:rPr>
              <a:t>A type of mystery matter.  It’s not anything familiar to us, but it’s the glue (frosting) keeping the galaxy together.  We want to know what it is! We can learn something about it by counting how many galaxies there are of different sizes. </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
        <p:nvSpPr>
          <p:cNvPr id="5" name="TextBox 4"/>
          <p:cNvSpPr txBox="1"/>
          <p:nvPr/>
        </p:nvSpPr>
        <p:spPr>
          <a:xfrm>
            <a:off x="4179221" y="5646495"/>
            <a:ext cx="4964780" cy="954107"/>
          </a:xfrm>
          <a:prstGeom prst="rect">
            <a:avLst/>
          </a:prstGeom>
          <a:noFill/>
        </p:spPr>
        <p:txBody>
          <a:bodyPr wrap="square" rtlCol="0">
            <a:spAutoFit/>
          </a:bodyPr>
          <a:lstStyle/>
          <a:p>
            <a:r>
              <a:rPr lang="en-US" sz="1400" dirty="0" smtClean="0"/>
              <a:t>Contents of the Universe.  Gas and stars make up only 4%--they’re like the sprinkles on the cupcake. Dark matter is about 25%.  What’s the rest?  Something mysterious called dark energy!</a:t>
            </a:r>
            <a:endParaRPr lang="en-US" sz="1400" dirty="0"/>
          </a:p>
        </p:txBody>
      </p:sp>
      <p:pic>
        <p:nvPicPr>
          <p:cNvPr id="6" name="Picture 5" descr="Slide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8055" y="1558471"/>
            <a:ext cx="4921332" cy="3690999"/>
          </a:xfrm>
          <a:prstGeom prst="rect">
            <a:avLst/>
          </a:prstGeom>
        </p:spPr>
      </p:pic>
    </p:spTree>
    <p:extLst>
      <p:ext uri="{BB962C8B-B14F-4D97-AF65-F5344CB8AC3E}">
        <p14:creationId xmlns:p14="http://schemas.microsoft.com/office/powerpoint/2010/main" val="41636306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3(b) Look for the smoothing function.  Go to the “Analysis” tab at the top of DS9, and go down the menu.</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20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7509" y="2525301"/>
            <a:ext cx="5469084" cy="4101813"/>
          </a:xfrm>
          <a:prstGeom prst="rect">
            <a:avLst/>
          </a:prstGeom>
        </p:spPr>
      </p:pic>
    </p:spTree>
    <p:extLst>
      <p:ext uri="{BB962C8B-B14F-4D97-AF65-F5344CB8AC3E}">
        <p14:creationId xmlns:p14="http://schemas.microsoft.com/office/powerpoint/2010/main" val="8848737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3(c) There are several different filter functions.  The numbers indicate the width, in pixels, of the smearing function. Experiment with it.  What do you see?  Did you find the galaxy?</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25_17021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5417" y="3420213"/>
            <a:ext cx="4410551" cy="3307913"/>
          </a:xfrm>
          <a:prstGeom prst="rect">
            <a:avLst/>
          </a:prstGeom>
        </p:spPr>
      </p:pic>
    </p:spTree>
    <p:extLst>
      <p:ext uri="{BB962C8B-B14F-4D97-AF65-F5344CB8AC3E}">
        <p14:creationId xmlns:p14="http://schemas.microsoft.com/office/powerpoint/2010/main" val="202540373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3(d) </a:t>
            </a:r>
            <a:r>
              <a:rPr lang="en-US" dirty="0">
                <a:solidFill>
                  <a:schemeClr val="tx1">
                    <a:lumMod val="65000"/>
                    <a:lumOff val="35000"/>
                  </a:schemeClr>
                </a:solidFill>
              </a:rPr>
              <a:t>Open the file “</a:t>
            </a:r>
            <a:r>
              <a:rPr lang="en-US" dirty="0" smtClean="0">
                <a:solidFill>
                  <a:schemeClr val="tx1">
                    <a:lumMod val="65000"/>
                    <a:lumOff val="35000"/>
                  </a:schemeClr>
                </a:solidFill>
              </a:rPr>
              <a:t>N628_chip4_R.fits”.  This is an image Bianca is using for part of her thesis.  Can you find a small, faint, “low surface brightness” galaxy in this image?  Does smoothing help you find it?</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13433715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a:t>4</a:t>
            </a:r>
            <a:r>
              <a:rPr lang="en-US" sz="6600" dirty="0" smtClean="0"/>
              <a:t>. Check a catalog to see what else is in the image</a:t>
            </a:r>
            <a:endParaRPr lang="en-US" sz="6600" dirty="0"/>
          </a:p>
        </p:txBody>
      </p:sp>
    </p:spTree>
    <p:extLst>
      <p:ext uri="{BB962C8B-B14F-4D97-AF65-F5344CB8AC3E}">
        <p14:creationId xmlns:p14="http://schemas.microsoft.com/office/powerpoint/2010/main" val="26436618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a:solidFill>
                  <a:schemeClr val="tx1">
                    <a:lumMod val="65000"/>
                    <a:lumOff val="35000"/>
                  </a:schemeClr>
                </a:solidFill>
              </a:rPr>
              <a:t>4</a:t>
            </a:r>
            <a:r>
              <a:rPr lang="en-US" dirty="0" smtClean="0">
                <a:solidFill>
                  <a:schemeClr val="tx1">
                    <a:lumMod val="65000"/>
                    <a:lumOff val="35000"/>
                  </a:schemeClr>
                </a:solidFill>
              </a:rPr>
              <a:t>(</a:t>
            </a:r>
            <a:r>
              <a:rPr lang="en-US" dirty="0">
                <a:solidFill>
                  <a:schemeClr val="tx1">
                    <a:lumMod val="65000"/>
                    <a:lumOff val="35000"/>
                  </a:schemeClr>
                </a:solidFill>
              </a:rPr>
              <a:t>a</a:t>
            </a:r>
            <a:r>
              <a:rPr lang="en-US" dirty="0" smtClean="0">
                <a:solidFill>
                  <a:schemeClr val="tx1">
                    <a:lumMod val="65000"/>
                    <a:lumOff val="35000"/>
                  </a:schemeClr>
                </a:solidFill>
              </a:rPr>
              <a:t>) Open up either the “</a:t>
            </a:r>
            <a:r>
              <a:rPr lang="tr-TR" dirty="0">
                <a:solidFill>
                  <a:schemeClr val="tx1">
                    <a:lumMod val="65000"/>
                    <a:lumOff val="35000"/>
                  </a:schemeClr>
                </a:solidFill>
              </a:rPr>
              <a:t>J002610.00-110239.0-</a:t>
            </a:r>
            <a:r>
              <a:rPr lang="tr-TR" dirty="0" smtClean="0">
                <a:solidFill>
                  <a:schemeClr val="tx1">
                    <a:lumMod val="65000"/>
                    <a:lumOff val="35000"/>
                  </a:schemeClr>
                </a:solidFill>
              </a:rPr>
              <a:t>r.fits” file (</a:t>
            </a:r>
            <a:r>
              <a:rPr lang="tr-TR" dirty="0" err="1" smtClean="0">
                <a:solidFill>
                  <a:schemeClr val="tx1">
                    <a:lumMod val="65000"/>
                    <a:lumOff val="35000"/>
                  </a:schemeClr>
                </a:solidFill>
              </a:rPr>
              <a:t>or</a:t>
            </a:r>
            <a:r>
              <a:rPr lang="tr-TR" dirty="0" smtClean="0">
                <a:solidFill>
                  <a:schemeClr val="tx1">
                    <a:lumMod val="65000"/>
                    <a:lumOff val="35000"/>
                  </a:schemeClr>
                </a:solidFill>
              </a:rPr>
              <a:t> </a:t>
            </a:r>
            <a:r>
              <a:rPr lang="tr-TR" dirty="0" err="1" smtClean="0">
                <a:solidFill>
                  <a:schemeClr val="tx1">
                    <a:lumMod val="65000"/>
                    <a:lumOff val="35000"/>
                  </a:schemeClr>
                </a:solidFill>
              </a:rPr>
              <a:t>one</a:t>
            </a:r>
            <a:r>
              <a:rPr lang="tr-TR" dirty="0" smtClean="0">
                <a:solidFill>
                  <a:schemeClr val="tx1">
                    <a:lumMod val="65000"/>
                    <a:lumOff val="35000"/>
                  </a:schemeClr>
                </a:solidFill>
              </a:rPr>
              <a:t> of </a:t>
            </a:r>
            <a:r>
              <a:rPr lang="tr-TR" dirty="0" err="1" smtClean="0">
                <a:solidFill>
                  <a:schemeClr val="tx1">
                    <a:lumMod val="65000"/>
                    <a:lumOff val="35000"/>
                  </a:schemeClr>
                </a:solidFill>
              </a:rPr>
              <a:t>the</a:t>
            </a:r>
            <a:r>
              <a:rPr lang="tr-TR" dirty="0" smtClean="0">
                <a:solidFill>
                  <a:schemeClr val="tx1">
                    <a:lumMod val="65000"/>
                    <a:lumOff val="35000"/>
                  </a:schemeClr>
                </a:solidFill>
              </a:rPr>
              <a:t> </a:t>
            </a:r>
            <a:r>
              <a:rPr lang="tr-TR" dirty="0" err="1" smtClean="0">
                <a:solidFill>
                  <a:schemeClr val="tx1">
                    <a:lumMod val="65000"/>
                    <a:lumOff val="35000"/>
                  </a:schemeClr>
                </a:solidFill>
              </a:rPr>
              <a:t>other</a:t>
            </a:r>
            <a:r>
              <a:rPr lang="tr-TR" dirty="0" smtClean="0">
                <a:solidFill>
                  <a:schemeClr val="tx1">
                    <a:lumMod val="65000"/>
                    <a:lumOff val="35000"/>
                  </a:schemeClr>
                </a:solidFill>
              </a:rPr>
              <a:t> </a:t>
            </a:r>
            <a:r>
              <a:rPr lang="tr-TR" dirty="0" err="1" smtClean="0">
                <a:solidFill>
                  <a:schemeClr val="tx1">
                    <a:lumMod val="65000"/>
                    <a:lumOff val="35000"/>
                  </a:schemeClr>
                </a:solidFill>
              </a:rPr>
              <a:t>J’s</a:t>
            </a:r>
            <a:r>
              <a:rPr lang="tr-TR" dirty="0" smtClean="0">
                <a:solidFill>
                  <a:schemeClr val="tx1">
                    <a:lumMod val="65000"/>
                    <a:lumOff val="35000"/>
                  </a:schemeClr>
                </a:solidFill>
              </a:rPr>
              <a:t>) </a:t>
            </a:r>
            <a:r>
              <a:rPr lang="tr-TR" dirty="0" err="1" smtClean="0">
                <a:solidFill>
                  <a:schemeClr val="tx1">
                    <a:lumMod val="65000"/>
                    <a:lumOff val="35000"/>
                  </a:schemeClr>
                </a:solidFill>
              </a:rPr>
              <a:t>or</a:t>
            </a:r>
            <a:r>
              <a:rPr lang="tr-TR" dirty="0" smtClean="0">
                <a:solidFill>
                  <a:schemeClr val="tx1">
                    <a:lumMod val="65000"/>
                    <a:lumOff val="35000"/>
                  </a:schemeClr>
                </a:solidFill>
              </a:rPr>
              <a:t> NGC628_chip4_R.fits file.  </a:t>
            </a:r>
            <a:r>
              <a:rPr lang="tr-TR" dirty="0" err="1" smtClean="0">
                <a:solidFill>
                  <a:schemeClr val="tx1">
                    <a:lumMod val="65000"/>
                    <a:lumOff val="35000"/>
                  </a:schemeClr>
                </a:solidFill>
              </a:rPr>
              <a:t>Use</a:t>
            </a:r>
            <a:r>
              <a:rPr lang="tr-TR" dirty="0" smtClean="0">
                <a:solidFill>
                  <a:schemeClr val="tx1">
                    <a:lumMod val="65000"/>
                    <a:lumOff val="35000"/>
                  </a:schemeClr>
                </a:solidFill>
              </a:rPr>
              <a:t> </a:t>
            </a:r>
            <a:r>
              <a:rPr lang="tr-TR" dirty="0" err="1" smtClean="0">
                <a:solidFill>
                  <a:schemeClr val="tx1">
                    <a:lumMod val="65000"/>
                    <a:lumOff val="35000"/>
                  </a:schemeClr>
                </a:solidFill>
              </a:rPr>
              <a:t>whatever</a:t>
            </a:r>
            <a:r>
              <a:rPr lang="tr-TR" dirty="0" smtClean="0">
                <a:solidFill>
                  <a:schemeClr val="tx1">
                    <a:lumMod val="65000"/>
                    <a:lumOff val="35000"/>
                  </a:schemeClr>
                </a:solidFill>
              </a:rPr>
              <a:t> </a:t>
            </a:r>
            <a:r>
              <a:rPr lang="tr-TR" dirty="0" err="1" smtClean="0">
                <a:solidFill>
                  <a:schemeClr val="tx1">
                    <a:lumMod val="65000"/>
                    <a:lumOff val="35000"/>
                  </a:schemeClr>
                </a:solidFill>
              </a:rPr>
              <a:t>scale</a:t>
            </a:r>
            <a:r>
              <a:rPr lang="tr-TR" dirty="0" smtClean="0">
                <a:solidFill>
                  <a:schemeClr val="tx1">
                    <a:lumMod val="65000"/>
                    <a:lumOff val="35000"/>
                  </a:schemeClr>
                </a:solidFill>
              </a:rPr>
              <a:t> </a:t>
            </a:r>
            <a:r>
              <a:rPr lang="tr-TR" dirty="0" err="1" smtClean="0">
                <a:solidFill>
                  <a:schemeClr val="tx1">
                    <a:lumMod val="65000"/>
                    <a:lumOff val="35000"/>
                  </a:schemeClr>
                </a:solidFill>
              </a:rPr>
              <a:t>you</a:t>
            </a:r>
            <a:r>
              <a:rPr lang="tr-TR" dirty="0" smtClean="0">
                <a:solidFill>
                  <a:schemeClr val="tx1">
                    <a:lumMod val="65000"/>
                    <a:lumOff val="35000"/>
                  </a:schemeClr>
                </a:solidFill>
              </a:rPr>
              <a:t> </a:t>
            </a:r>
            <a:r>
              <a:rPr lang="tr-TR" dirty="0" err="1" smtClean="0">
                <a:solidFill>
                  <a:schemeClr val="tx1">
                    <a:lumMod val="65000"/>
                    <a:lumOff val="35000"/>
                  </a:schemeClr>
                </a:solidFill>
              </a:rPr>
              <a:t>like</a:t>
            </a:r>
            <a:r>
              <a:rPr lang="tr-TR" dirty="0" smtClean="0">
                <a:solidFill>
                  <a:schemeClr val="tx1">
                    <a:lumMod val="65000"/>
                    <a:lumOff val="35000"/>
                  </a:schemeClr>
                </a:solidFill>
              </a:rPr>
              <a:t>, </a:t>
            </a:r>
            <a:r>
              <a:rPr lang="tr-TR" dirty="0" err="1" smtClean="0">
                <a:solidFill>
                  <a:schemeClr val="tx1">
                    <a:lumMod val="65000"/>
                    <a:lumOff val="35000"/>
                  </a:schemeClr>
                </a:solidFill>
              </a:rPr>
              <a:t>and</a:t>
            </a:r>
            <a:r>
              <a:rPr lang="tr-TR" dirty="0" smtClean="0">
                <a:solidFill>
                  <a:schemeClr val="tx1">
                    <a:lumMod val="65000"/>
                    <a:lumOff val="35000"/>
                  </a:schemeClr>
                </a:solidFill>
              </a:rPr>
              <a:t> </a:t>
            </a:r>
            <a:r>
              <a:rPr lang="tr-TR" dirty="0" err="1" smtClean="0">
                <a:solidFill>
                  <a:schemeClr val="tx1">
                    <a:lumMod val="65000"/>
                    <a:lumOff val="35000"/>
                  </a:schemeClr>
                </a:solidFill>
              </a:rPr>
              <a:t>whatever</a:t>
            </a:r>
            <a:r>
              <a:rPr lang="tr-TR" dirty="0" smtClean="0">
                <a:solidFill>
                  <a:schemeClr val="tx1">
                    <a:lumMod val="65000"/>
                    <a:lumOff val="35000"/>
                  </a:schemeClr>
                </a:solidFill>
              </a:rPr>
              <a:t> </a:t>
            </a:r>
            <a:r>
              <a:rPr lang="tr-TR" dirty="0" err="1" smtClean="0">
                <a:solidFill>
                  <a:schemeClr val="tx1">
                    <a:lumMod val="65000"/>
                    <a:lumOff val="35000"/>
                  </a:schemeClr>
                </a:solidFill>
              </a:rPr>
              <a:t>zoom</a:t>
            </a:r>
            <a:r>
              <a:rPr lang="tr-TR" dirty="0" smtClean="0">
                <a:solidFill>
                  <a:schemeClr val="tx1">
                    <a:lumMod val="65000"/>
                    <a:lumOff val="35000"/>
                  </a:schemeClr>
                </a:solidFill>
              </a:rPr>
              <a:t> </a:t>
            </a:r>
            <a:r>
              <a:rPr lang="tr-TR" dirty="0" err="1" smtClean="0">
                <a:solidFill>
                  <a:schemeClr val="tx1">
                    <a:lumMod val="65000"/>
                    <a:lumOff val="35000"/>
                  </a:schemeClr>
                </a:solidFill>
              </a:rPr>
              <a:t>you</a:t>
            </a:r>
            <a:r>
              <a:rPr lang="tr-TR" dirty="0" smtClean="0">
                <a:solidFill>
                  <a:schemeClr val="tx1">
                    <a:lumMod val="65000"/>
                    <a:lumOff val="35000"/>
                  </a:schemeClr>
                </a:solidFill>
              </a:rPr>
              <a:t> </a:t>
            </a:r>
            <a:r>
              <a:rPr lang="tr-TR" dirty="0" err="1" smtClean="0">
                <a:solidFill>
                  <a:schemeClr val="tx1">
                    <a:lumMod val="65000"/>
                    <a:lumOff val="35000"/>
                  </a:schemeClr>
                </a:solidFill>
              </a:rPr>
              <a:t>like</a:t>
            </a:r>
            <a:r>
              <a:rPr lang="tr-TR" dirty="0" smtClean="0">
                <a:solidFill>
                  <a:schemeClr val="tx1">
                    <a:lumMod val="65000"/>
                    <a:lumOff val="35000"/>
                  </a:schemeClr>
                </a:solidFill>
              </a:rPr>
              <a:t>.  </a:t>
            </a:r>
            <a:r>
              <a:rPr lang="tr-TR" dirty="0" err="1" smtClean="0">
                <a:solidFill>
                  <a:schemeClr val="tx1">
                    <a:lumMod val="65000"/>
                    <a:lumOff val="35000"/>
                  </a:schemeClr>
                </a:solidFill>
              </a:rPr>
              <a:t>We’re</a:t>
            </a:r>
            <a:r>
              <a:rPr lang="tr-TR" dirty="0" smtClean="0">
                <a:solidFill>
                  <a:schemeClr val="tx1">
                    <a:lumMod val="65000"/>
                    <a:lumOff val="35000"/>
                  </a:schemeClr>
                </a:solidFill>
              </a:rPr>
              <a:t> </a:t>
            </a:r>
            <a:r>
              <a:rPr lang="tr-TR" dirty="0" err="1" smtClean="0">
                <a:solidFill>
                  <a:schemeClr val="tx1">
                    <a:lumMod val="65000"/>
                    <a:lumOff val="35000"/>
                  </a:schemeClr>
                </a:solidFill>
              </a:rPr>
              <a:t>going</a:t>
            </a:r>
            <a:r>
              <a:rPr lang="tr-TR" dirty="0" smtClean="0">
                <a:solidFill>
                  <a:schemeClr val="tx1">
                    <a:lumMod val="65000"/>
                    <a:lumOff val="35000"/>
                  </a:schemeClr>
                </a:solidFill>
              </a:rPr>
              <a:t> </a:t>
            </a:r>
            <a:r>
              <a:rPr lang="tr-TR" dirty="0" err="1" smtClean="0">
                <a:solidFill>
                  <a:schemeClr val="tx1">
                    <a:lumMod val="65000"/>
                    <a:lumOff val="35000"/>
                  </a:schemeClr>
                </a:solidFill>
              </a:rPr>
              <a:t>to</a:t>
            </a:r>
            <a:r>
              <a:rPr lang="tr-TR" dirty="0" smtClean="0">
                <a:solidFill>
                  <a:schemeClr val="tx1">
                    <a:lumMod val="65000"/>
                    <a:lumOff val="35000"/>
                  </a:schemeClr>
                </a:solidFill>
              </a:rPr>
              <a:t> </a:t>
            </a:r>
            <a:r>
              <a:rPr lang="tr-TR" dirty="0" err="1" smtClean="0">
                <a:solidFill>
                  <a:schemeClr val="tx1">
                    <a:lumMod val="65000"/>
                    <a:lumOff val="35000"/>
                  </a:schemeClr>
                </a:solidFill>
              </a:rPr>
              <a:t>see</a:t>
            </a:r>
            <a:r>
              <a:rPr lang="tr-TR" dirty="0" smtClean="0">
                <a:solidFill>
                  <a:schemeClr val="tx1">
                    <a:lumMod val="65000"/>
                    <a:lumOff val="35000"/>
                  </a:schemeClr>
                </a:solidFill>
              </a:rPr>
              <a:t> </a:t>
            </a:r>
            <a:r>
              <a:rPr lang="tr-TR" dirty="0" err="1" smtClean="0">
                <a:solidFill>
                  <a:schemeClr val="tx1">
                    <a:lumMod val="65000"/>
                    <a:lumOff val="35000"/>
                  </a:schemeClr>
                </a:solidFill>
              </a:rPr>
              <a:t>what</a:t>
            </a:r>
            <a:r>
              <a:rPr lang="tr-TR" dirty="0" smtClean="0">
                <a:solidFill>
                  <a:schemeClr val="tx1">
                    <a:lumMod val="65000"/>
                    <a:lumOff val="35000"/>
                  </a:schemeClr>
                </a:solidFill>
              </a:rPr>
              <a:t> </a:t>
            </a:r>
            <a:r>
              <a:rPr lang="tr-TR" dirty="0" err="1" smtClean="0">
                <a:solidFill>
                  <a:schemeClr val="tx1">
                    <a:lumMod val="65000"/>
                    <a:lumOff val="35000"/>
                  </a:schemeClr>
                </a:solidFill>
              </a:rPr>
              <a:t>other</a:t>
            </a:r>
            <a:r>
              <a:rPr lang="tr-TR" dirty="0" smtClean="0">
                <a:solidFill>
                  <a:schemeClr val="tx1">
                    <a:lumMod val="65000"/>
                    <a:lumOff val="35000"/>
                  </a:schemeClr>
                </a:solidFill>
              </a:rPr>
              <a:t> </a:t>
            </a:r>
            <a:r>
              <a:rPr lang="tr-TR" dirty="0" err="1" smtClean="0">
                <a:solidFill>
                  <a:schemeClr val="tx1">
                    <a:lumMod val="65000"/>
                    <a:lumOff val="35000"/>
                  </a:schemeClr>
                </a:solidFill>
              </a:rPr>
              <a:t>surveys</a:t>
            </a:r>
            <a:r>
              <a:rPr lang="tr-TR" dirty="0" smtClean="0">
                <a:solidFill>
                  <a:schemeClr val="tx1">
                    <a:lumMod val="65000"/>
                    <a:lumOff val="35000"/>
                  </a:schemeClr>
                </a:solidFill>
              </a:rPr>
              <a:t> </a:t>
            </a:r>
            <a:r>
              <a:rPr lang="tr-TR" dirty="0" err="1" smtClean="0">
                <a:solidFill>
                  <a:schemeClr val="tx1">
                    <a:lumMod val="65000"/>
                    <a:lumOff val="35000"/>
                  </a:schemeClr>
                </a:solidFill>
              </a:rPr>
              <a:t>found</a:t>
            </a:r>
            <a:r>
              <a:rPr lang="tr-TR" dirty="0" smtClean="0">
                <a:solidFill>
                  <a:schemeClr val="tx1">
                    <a:lumMod val="65000"/>
                    <a:lumOff val="35000"/>
                  </a:schemeClr>
                </a:solidFill>
              </a:rPr>
              <a:t> in </a:t>
            </a:r>
            <a:r>
              <a:rPr lang="tr-TR" dirty="0" err="1" smtClean="0">
                <a:solidFill>
                  <a:schemeClr val="tx1">
                    <a:lumMod val="65000"/>
                    <a:lumOff val="35000"/>
                  </a:schemeClr>
                </a:solidFill>
              </a:rPr>
              <a:t>this</a:t>
            </a:r>
            <a:r>
              <a:rPr lang="tr-TR" dirty="0" smtClean="0">
                <a:solidFill>
                  <a:schemeClr val="tx1">
                    <a:lumMod val="65000"/>
                    <a:lumOff val="35000"/>
                  </a:schemeClr>
                </a:solidFill>
              </a:rPr>
              <a:t> </a:t>
            </a:r>
            <a:r>
              <a:rPr lang="tr-TR" dirty="0" err="1" smtClean="0">
                <a:solidFill>
                  <a:schemeClr val="tx1">
                    <a:lumMod val="65000"/>
                    <a:lumOff val="35000"/>
                  </a:schemeClr>
                </a:solidFill>
              </a:rPr>
              <a:t>patch</a:t>
            </a:r>
            <a:r>
              <a:rPr lang="tr-TR" dirty="0" smtClean="0">
                <a:solidFill>
                  <a:schemeClr val="tx1">
                    <a:lumMod val="65000"/>
                    <a:lumOff val="35000"/>
                  </a:schemeClr>
                </a:solidFill>
              </a:rPr>
              <a:t> of </a:t>
            </a:r>
            <a:r>
              <a:rPr lang="tr-TR" dirty="0" err="1" smtClean="0">
                <a:solidFill>
                  <a:schemeClr val="tx1">
                    <a:lumMod val="65000"/>
                    <a:lumOff val="35000"/>
                  </a:schemeClr>
                </a:solidFill>
              </a:rPr>
              <a:t>sky</a:t>
            </a:r>
            <a:r>
              <a:rPr lang="tr-TR" dirty="0" smtClean="0">
                <a:solidFill>
                  <a:schemeClr val="tx1">
                    <a:lumMod val="65000"/>
                    <a:lumOff val="35000"/>
                  </a:schemeClr>
                </a:solidFill>
              </a:rPr>
              <a:t>.  </a:t>
            </a:r>
            <a:r>
              <a:rPr lang="tr-TR" dirty="0" err="1" smtClean="0">
                <a:solidFill>
                  <a:schemeClr val="tx1">
                    <a:lumMod val="65000"/>
                    <a:lumOff val="35000"/>
                  </a:schemeClr>
                </a:solidFill>
              </a:rPr>
              <a:t>The</a:t>
            </a:r>
            <a:r>
              <a:rPr lang="tr-TR" dirty="0" smtClean="0">
                <a:solidFill>
                  <a:schemeClr val="tx1">
                    <a:lumMod val="65000"/>
                    <a:lumOff val="35000"/>
                  </a:schemeClr>
                </a:solidFill>
              </a:rPr>
              <a:t> </a:t>
            </a:r>
            <a:r>
              <a:rPr lang="tr-TR" dirty="0" err="1" smtClean="0">
                <a:solidFill>
                  <a:schemeClr val="tx1">
                    <a:lumMod val="65000"/>
                    <a:lumOff val="35000"/>
                  </a:schemeClr>
                </a:solidFill>
              </a:rPr>
              <a:t>sky</a:t>
            </a:r>
            <a:r>
              <a:rPr lang="tr-TR" dirty="0" smtClean="0">
                <a:solidFill>
                  <a:schemeClr val="tx1">
                    <a:lumMod val="65000"/>
                    <a:lumOff val="35000"/>
                  </a:schemeClr>
                </a:solidFill>
              </a:rPr>
              <a:t> </a:t>
            </a:r>
            <a:r>
              <a:rPr lang="tr-TR" dirty="0" err="1" smtClean="0">
                <a:solidFill>
                  <a:schemeClr val="tx1">
                    <a:lumMod val="65000"/>
                    <a:lumOff val="35000"/>
                  </a:schemeClr>
                </a:solidFill>
              </a:rPr>
              <a:t>looks</a:t>
            </a:r>
            <a:r>
              <a:rPr lang="tr-TR" dirty="0" smtClean="0">
                <a:solidFill>
                  <a:schemeClr val="tx1">
                    <a:lumMod val="65000"/>
                    <a:lumOff val="35000"/>
                  </a:schemeClr>
                </a:solidFill>
              </a:rPr>
              <a:t> </a:t>
            </a:r>
            <a:r>
              <a:rPr lang="tr-TR" dirty="0" err="1" smtClean="0">
                <a:solidFill>
                  <a:schemeClr val="tx1">
                    <a:lumMod val="65000"/>
                    <a:lumOff val="35000"/>
                  </a:schemeClr>
                </a:solidFill>
              </a:rPr>
              <a:t>different</a:t>
            </a:r>
            <a:r>
              <a:rPr lang="tr-TR" dirty="0" smtClean="0">
                <a:solidFill>
                  <a:schemeClr val="tx1">
                    <a:lumMod val="65000"/>
                    <a:lumOff val="35000"/>
                  </a:schemeClr>
                </a:solidFill>
              </a:rPr>
              <a:t> in </a:t>
            </a:r>
            <a:r>
              <a:rPr lang="tr-TR" dirty="0" err="1" smtClean="0">
                <a:solidFill>
                  <a:schemeClr val="tx1">
                    <a:lumMod val="65000"/>
                    <a:lumOff val="35000"/>
                  </a:schemeClr>
                </a:solidFill>
              </a:rPr>
              <a:t>different</a:t>
            </a:r>
            <a:r>
              <a:rPr lang="tr-TR" dirty="0" smtClean="0">
                <a:solidFill>
                  <a:schemeClr val="tx1">
                    <a:lumMod val="65000"/>
                    <a:lumOff val="35000"/>
                  </a:schemeClr>
                </a:solidFill>
              </a:rPr>
              <a:t> </a:t>
            </a:r>
            <a:r>
              <a:rPr lang="tr-TR" dirty="0" err="1" smtClean="0">
                <a:solidFill>
                  <a:schemeClr val="tx1">
                    <a:lumMod val="65000"/>
                    <a:lumOff val="35000"/>
                  </a:schemeClr>
                </a:solidFill>
              </a:rPr>
              <a:t>wavebands</a:t>
            </a:r>
            <a:r>
              <a:rPr lang="tr-TR" dirty="0" smtClean="0">
                <a:solidFill>
                  <a:schemeClr val="tx1">
                    <a:lumMod val="65000"/>
                    <a:lumOff val="35000"/>
                  </a:schemeClr>
                </a:solidFill>
              </a:rPr>
              <a:t>, </a:t>
            </a:r>
            <a:r>
              <a:rPr lang="tr-TR" dirty="0" err="1" smtClean="0">
                <a:solidFill>
                  <a:schemeClr val="tx1">
                    <a:lumMod val="65000"/>
                    <a:lumOff val="35000"/>
                  </a:schemeClr>
                </a:solidFill>
              </a:rPr>
              <a:t>because</a:t>
            </a:r>
            <a:r>
              <a:rPr lang="tr-TR" dirty="0" smtClean="0">
                <a:solidFill>
                  <a:schemeClr val="tx1">
                    <a:lumMod val="65000"/>
                    <a:lumOff val="35000"/>
                  </a:schemeClr>
                </a:solidFill>
              </a:rPr>
              <a:t> </a:t>
            </a:r>
            <a:r>
              <a:rPr lang="tr-TR" dirty="0" err="1" smtClean="0">
                <a:solidFill>
                  <a:schemeClr val="tx1">
                    <a:lumMod val="65000"/>
                    <a:lumOff val="35000"/>
                  </a:schemeClr>
                </a:solidFill>
              </a:rPr>
              <a:t>different</a:t>
            </a:r>
            <a:r>
              <a:rPr lang="tr-TR" dirty="0" smtClean="0">
                <a:solidFill>
                  <a:schemeClr val="tx1">
                    <a:lumMod val="65000"/>
                    <a:lumOff val="35000"/>
                  </a:schemeClr>
                </a:solidFill>
              </a:rPr>
              <a:t> </a:t>
            </a:r>
            <a:r>
              <a:rPr lang="tr-TR" dirty="0" err="1" smtClean="0">
                <a:solidFill>
                  <a:schemeClr val="tx1">
                    <a:lumMod val="65000"/>
                    <a:lumOff val="35000"/>
                  </a:schemeClr>
                </a:solidFill>
              </a:rPr>
              <a:t>physics</a:t>
            </a:r>
            <a:r>
              <a:rPr lang="tr-TR" dirty="0" smtClean="0">
                <a:solidFill>
                  <a:schemeClr val="tx1">
                    <a:lumMod val="65000"/>
                    <a:lumOff val="35000"/>
                  </a:schemeClr>
                </a:solidFill>
              </a:rPr>
              <a:t> </a:t>
            </a:r>
            <a:r>
              <a:rPr lang="tr-TR" dirty="0" err="1" smtClean="0">
                <a:solidFill>
                  <a:schemeClr val="tx1">
                    <a:lumMod val="65000"/>
                    <a:lumOff val="35000"/>
                  </a:schemeClr>
                </a:solidFill>
              </a:rPr>
              <a:t>processes</a:t>
            </a:r>
            <a:r>
              <a:rPr lang="tr-TR" dirty="0" smtClean="0">
                <a:solidFill>
                  <a:schemeClr val="tx1">
                    <a:lumMod val="65000"/>
                    <a:lumOff val="35000"/>
                  </a:schemeClr>
                </a:solidFill>
              </a:rPr>
              <a:t> </a:t>
            </a:r>
            <a:r>
              <a:rPr lang="tr-TR" dirty="0" err="1" smtClean="0">
                <a:solidFill>
                  <a:schemeClr val="tx1">
                    <a:lumMod val="65000"/>
                    <a:lumOff val="35000"/>
                  </a:schemeClr>
                </a:solidFill>
              </a:rPr>
              <a:t>create</a:t>
            </a:r>
            <a:r>
              <a:rPr lang="tr-TR" dirty="0" smtClean="0">
                <a:solidFill>
                  <a:schemeClr val="tx1">
                    <a:lumMod val="65000"/>
                    <a:lumOff val="35000"/>
                  </a:schemeClr>
                </a:solidFill>
              </a:rPr>
              <a:t> </a:t>
            </a:r>
            <a:r>
              <a:rPr lang="tr-TR" dirty="0" err="1" smtClean="0">
                <a:solidFill>
                  <a:schemeClr val="tx1">
                    <a:lumMod val="65000"/>
                    <a:lumOff val="35000"/>
                  </a:schemeClr>
                </a:solidFill>
              </a:rPr>
              <a:t>light</a:t>
            </a:r>
            <a:r>
              <a:rPr lang="tr-TR" dirty="0" smtClean="0">
                <a:solidFill>
                  <a:schemeClr val="tx1">
                    <a:lumMod val="65000"/>
                    <a:lumOff val="35000"/>
                  </a:schemeClr>
                </a:solidFill>
              </a:rPr>
              <a:t> at </a:t>
            </a:r>
            <a:r>
              <a:rPr lang="tr-TR" dirty="0" err="1" smtClean="0">
                <a:solidFill>
                  <a:schemeClr val="tx1">
                    <a:lumMod val="65000"/>
                    <a:lumOff val="35000"/>
                  </a:schemeClr>
                </a:solidFill>
              </a:rPr>
              <a:t>different</a:t>
            </a:r>
            <a:r>
              <a:rPr lang="tr-TR" dirty="0" smtClean="0">
                <a:solidFill>
                  <a:schemeClr val="tx1">
                    <a:lumMod val="65000"/>
                    <a:lumOff val="35000"/>
                  </a:schemeClr>
                </a:solidFill>
              </a:rPr>
              <a:t> </a:t>
            </a:r>
            <a:r>
              <a:rPr lang="tr-TR" dirty="0" err="1" smtClean="0">
                <a:solidFill>
                  <a:schemeClr val="tx1">
                    <a:lumMod val="65000"/>
                    <a:lumOff val="35000"/>
                  </a:schemeClr>
                </a:solidFill>
              </a:rPr>
              <a:t>energies</a:t>
            </a:r>
            <a:r>
              <a:rPr lang="tr-TR" dirty="0" smtClean="0">
                <a:solidFill>
                  <a:schemeClr val="tx1">
                    <a:lumMod val="65000"/>
                    <a:lumOff val="35000"/>
                  </a:schemeClr>
                </a:solidFill>
              </a:rPr>
              <a:t> (</a:t>
            </a:r>
            <a:r>
              <a:rPr lang="tr-TR" dirty="0" err="1" smtClean="0">
                <a:solidFill>
                  <a:schemeClr val="tx1">
                    <a:lumMod val="65000"/>
                    <a:lumOff val="35000"/>
                  </a:schemeClr>
                </a:solidFill>
              </a:rPr>
              <a:t>wavelengths</a:t>
            </a:r>
            <a:r>
              <a:rPr lang="tr-TR" dirty="0" smtClean="0">
                <a:solidFill>
                  <a:schemeClr val="tx1">
                    <a:lumMod val="65000"/>
                    <a:lumOff val="35000"/>
                  </a:schemeClr>
                </a:solidFill>
              </a:rPr>
              <a:t>).</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32650946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a:solidFill>
                  <a:schemeClr val="tx1">
                    <a:lumMod val="65000"/>
                    <a:lumOff val="35000"/>
                  </a:schemeClr>
                </a:solidFill>
              </a:rPr>
              <a:t>4</a:t>
            </a:r>
            <a:r>
              <a:rPr lang="en-US" dirty="0" smtClean="0">
                <a:solidFill>
                  <a:schemeClr val="tx1">
                    <a:lumMod val="65000"/>
                    <a:lumOff val="35000"/>
                  </a:schemeClr>
                </a:solidFill>
              </a:rPr>
              <a:t>(b) Click on the “Analysis” tab, and then go down to “Catalogs”.  Try an Optical catalog---say, SDSS 9.</a:t>
            </a:r>
          </a:p>
          <a:p>
            <a:r>
              <a:rPr lang="en-US" dirty="0" smtClean="0">
                <a:solidFill>
                  <a:schemeClr val="tx1">
                    <a:lumMod val="65000"/>
                    <a:lumOff val="35000"/>
                  </a:schemeClr>
                </a:solidFill>
              </a:rPr>
              <a:t>What kinds of</a:t>
            </a:r>
          </a:p>
          <a:p>
            <a:r>
              <a:rPr lang="en-US" dirty="0">
                <a:solidFill>
                  <a:schemeClr val="tx1">
                    <a:lumMod val="65000"/>
                    <a:lumOff val="35000"/>
                  </a:schemeClr>
                </a:solidFill>
              </a:rPr>
              <a:t>o</a:t>
            </a:r>
            <a:r>
              <a:rPr lang="en-US" dirty="0" smtClean="0">
                <a:solidFill>
                  <a:schemeClr val="tx1">
                    <a:lumMod val="65000"/>
                    <a:lumOff val="35000"/>
                  </a:schemeClr>
                </a:solidFill>
              </a:rPr>
              <a:t>bjects do you</a:t>
            </a:r>
          </a:p>
          <a:p>
            <a:r>
              <a:rPr lang="en-US" dirty="0">
                <a:solidFill>
                  <a:schemeClr val="tx1">
                    <a:lumMod val="65000"/>
                    <a:lumOff val="35000"/>
                  </a:schemeClr>
                </a:solidFill>
              </a:rPr>
              <a:t>s</a:t>
            </a:r>
            <a:r>
              <a:rPr lang="en-US" dirty="0" smtClean="0">
                <a:solidFill>
                  <a:schemeClr val="tx1">
                    <a:lumMod val="65000"/>
                    <a:lumOff val="35000"/>
                  </a:schemeClr>
                </a:solidFill>
              </a:rPr>
              <a:t>ee?</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14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4656" y="2474971"/>
            <a:ext cx="5478463" cy="4108847"/>
          </a:xfrm>
          <a:prstGeom prst="rect">
            <a:avLst/>
          </a:prstGeom>
        </p:spPr>
      </p:pic>
    </p:spTree>
    <p:extLst>
      <p:ext uri="{BB962C8B-B14F-4D97-AF65-F5344CB8AC3E}">
        <p14:creationId xmlns:p14="http://schemas.microsoft.com/office/powerpoint/2010/main" val="6354924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a:solidFill>
                  <a:schemeClr val="tx1">
                    <a:lumMod val="65000"/>
                    <a:lumOff val="35000"/>
                  </a:schemeClr>
                </a:solidFill>
              </a:rPr>
              <a:t>4</a:t>
            </a:r>
            <a:r>
              <a:rPr lang="en-US" dirty="0" smtClean="0">
                <a:solidFill>
                  <a:schemeClr val="tx1">
                    <a:lumMod val="65000"/>
                    <a:lumOff val="35000"/>
                  </a:schemeClr>
                </a:solidFill>
              </a:rPr>
              <a:t>(c) Do “</a:t>
            </a:r>
            <a:r>
              <a:rPr lang="en-US" dirty="0" err="1" smtClean="0">
                <a:solidFill>
                  <a:schemeClr val="tx1">
                    <a:lumMod val="65000"/>
                    <a:lumOff val="35000"/>
                  </a:schemeClr>
                </a:solidFill>
              </a:rPr>
              <a:t>Analysis”</a:t>
            </a:r>
            <a:r>
              <a:rPr lang="en-US" dirty="0" err="1" smtClean="0">
                <a:solidFill>
                  <a:schemeClr val="tx1">
                    <a:lumMod val="65000"/>
                    <a:lumOff val="35000"/>
                  </a:schemeClr>
                </a:solidFill>
                <a:sym typeface="Wingdings"/>
              </a:rPr>
              <a:t>”Catalogs””Clear</a:t>
            </a:r>
            <a:r>
              <a:rPr lang="en-US" dirty="0" smtClean="0">
                <a:solidFill>
                  <a:schemeClr val="tx1">
                    <a:lumMod val="65000"/>
                    <a:lumOff val="35000"/>
                  </a:schemeClr>
                </a:solidFill>
                <a:sym typeface="Wingdings"/>
              </a:rPr>
              <a:t> All” to delete regions and try something else. Try an infrared </a:t>
            </a:r>
          </a:p>
          <a:p>
            <a:r>
              <a:rPr lang="en-US" dirty="0" smtClean="0">
                <a:solidFill>
                  <a:schemeClr val="tx1">
                    <a:lumMod val="65000"/>
                    <a:lumOff val="35000"/>
                  </a:schemeClr>
                </a:solidFill>
                <a:sym typeface="Wingdings"/>
              </a:rPr>
              <a:t>catalog.</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14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4656" y="2474971"/>
            <a:ext cx="5478463" cy="4108847"/>
          </a:xfrm>
          <a:prstGeom prst="rect">
            <a:avLst/>
          </a:prstGeom>
        </p:spPr>
      </p:pic>
      <p:sp>
        <p:nvSpPr>
          <p:cNvPr id="5" name="TextBox 4"/>
          <p:cNvSpPr txBox="1"/>
          <p:nvPr/>
        </p:nvSpPr>
        <p:spPr>
          <a:xfrm>
            <a:off x="259762" y="4357951"/>
            <a:ext cx="2045301" cy="369332"/>
          </a:xfrm>
          <a:prstGeom prst="rect">
            <a:avLst/>
          </a:prstGeom>
          <a:noFill/>
        </p:spPr>
        <p:txBody>
          <a:bodyPr wrap="none" rtlCol="0">
            <a:spAutoFit/>
          </a:bodyPr>
          <a:lstStyle/>
          <a:p>
            <a:r>
              <a:rPr lang="en-US" dirty="0" smtClean="0"/>
              <a:t>What do you find?</a:t>
            </a:r>
            <a:endParaRPr lang="en-US" dirty="0"/>
          </a:p>
        </p:txBody>
      </p:sp>
    </p:spTree>
    <p:extLst>
      <p:ext uri="{BB962C8B-B14F-4D97-AF65-F5344CB8AC3E}">
        <p14:creationId xmlns:p14="http://schemas.microsoft.com/office/powerpoint/2010/main" val="19947228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a:solidFill>
                  <a:schemeClr val="tx1">
                    <a:lumMod val="65000"/>
                    <a:lumOff val="35000"/>
                  </a:schemeClr>
                </a:solidFill>
              </a:rPr>
              <a:t>4</a:t>
            </a:r>
            <a:r>
              <a:rPr lang="en-US" dirty="0" smtClean="0">
                <a:solidFill>
                  <a:schemeClr val="tx1">
                    <a:lumMod val="65000"/>
                    <a:lumOff val="35000"/>
                  </a:schemeClr>
                </a:solidFill>
              </a:rPr>
              <a:t>(d) Do “</a:t>
            </a:r>
            <a:r>
              <a:rPr lang="en-US" dirty="0" err="1" smtClean="0">
                <a:solidFill>
                  <a:schemeClr val="tx1">
                    <a:lumMod val="65000"/>
                    <a:lumOff val="35000"/>
                  </a:schemeClr>
                </a:solidFill>
              </a:rPr>
              <a:t>Analysis”</a:t>
            </a:r>
            <a:r>
              <a:rPr lang="en-US" dirty="0" err="1" smtClean="0">
                <a:solidFill>
                  <a:schemeClr val="tx1">
                    <a:lumMod val="65000"/>
                    <a:lumOff val="35000"/>
                  </a:schemeClr>
                </a:solidFill>
                <a:sym typeface="Wingdings"/>
              </a:rPr>
              <a:t>”Catalogs””Clear</a:t>
            </a:r>
            <a:r>
              <a:rPr lang="en-US" dirty="0" smtClean="0">
                <a:solidFill>
                  <a:schemeClr val="tx1">
                    <a:lumMod val="65000"/>
                    <a:lumOff val="35000"/>
                  </a:schemeClr>
                </a:solidFill>
                <a:sym typeface="Wingdings"/>
              </a:rPr>
              <a:t> All” to delete regions and try something else. Try an something else.</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25_17014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2259" y="2474971"/>
            <a:ext cx="5478463" cy="4108847"/>
          </a:xfrm>
          <a:prstGeom prst="rect">
            <a:avLst/>
          </a:prstGeom>
        </p:spPr>
      </p:pic>
      <p:sp>
        <p:nvSpPr>
          <p:cNvPr id="5" name="TextBox 4"/>
          <p:cNvSpPr txBox="1"/>
          <p:nvPr/>
        </p:nvSpPr>
        <p:spPr>
          <a:xfrm>
            <a:off x="259762" y="4357951"/>
            <a:ext cx="2045301" cy="369332"/>
          </a:xfrm>
          <a:prstGeom prst="rect">
            <a:avLst/>
          </a:prstGeom>
          <a:noFill/>
        </p:spPr>
        <p:txBody>
          <a:bodyPr wrap="none" rtlCol="0">
            <a:spAutoFit/>
          </a:bodyPr>
          <a:lstStyle/>
          <a:p>
            <a:r>
              <a:rPr lang="en-US" dirty="0" smtClean="0"/>
              <a:t>What do you find?</a:t>
            </a:r>
            <a:endParaRPr lang="en-US" dirty="0"/>
          </a:p>
        </p:txBody>
      </p:sp>
    </p:spTree>
    <p:extLst>
      <p:ext uri="{BB962C8B-B14F-4D97-AF65-F5344CB8AC3E}">
        <p14:creationId xmlns:p14="http://schemas.microsoft.com/office/powerpoint/2010/main" val="83115772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a:solidFill>
                  <a:schemeClr val="tx1">
                    <a:lumMod val="65000"/>
                    <a:lumOff val="35000"/>
                  </a:schemeClr>
                </a:solidFill>
              </a:rPr>
              <a:t>4</a:t>
            </a:r>
            <a:r>
              <a:rPr lang="en-US" dirty="0" smtClean="0">
                <a:solidFill>
                  <a:schemeClr val="tx1">
                    <a:lumMod val="65000"/>
                    <a:lumOff val="35000"/>
                  </a:schemeClr>
                </a:solidFill>
              </a:rPr>
              <a:t>(e) The NGC 628 data were taken on the Large Binocular Telescope and are very “deep”.  Load the SDSS catalog when you have the NGC 628 image loaded into </a:t>
            </a:r>
            <a:r>
              <a:rPr lang="en-US" dirty="0" err="1" smtClean="0">
                <a:solidFill>
                  <a:schemeClr val="tx1">
                    <a:lumMod val="65000"/>
                    <a:lumOff val="35000"/>
                  </a:schemeClr>
                </a:solidFill>
              </a:rPr>
              <a:t>SAOImage</a:t>
            </a:r>
            <a:r>
              <a:rPr lang="en-US" dirty="0" smtClean="0">
                <a:solidFill>
                  <a:schemeClr val="tx1">
                    <a:lumMod val="65000"/>
                    <a:lumOff val="35000"/>
                  </a:schemeClr>
                </a:solidFill>
              </a:rPr>
              <a:t> DS9.</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
        <p:nvSpPr>
          <p:cNvPr id="5" name="TextBox 4"/>
          <p:cNvSpPr txBox="1"/>
          <p:nvPr/>
        </p:nvSpPr>
        <p:spPr>
          <a:xfrm>
            <a:off x="476231" y="4992884"/>
            <a:ext cx="5714613" cy="369332"/>
          </a:xfrm>
          <a:prstGeom prst="rect">
            <a:avLst/>
          </a:prstGeom>
          <a:noFill/>
        </p:spPr>
        <p:txBody>
          <a:bodyPr wrap="none" rtlCol="0">
            <a:spAutoFit/>
          </a:bodyPr>
          <a:lstStyle/>
          <a:p>
            <a:r>
              <a:rPr lang="en-US" dirty="0" smtClean="0"/>
              <a:t>What objects are in the SDSS catalog?  Which aren’t?</a:t>
            </a:r>
            <a:endParaRPr lang="en-US" dirty="0"/>
          </a:p>
        </p:txBody>
      </p:sp>
    </p:spTree>
    <p:extLst>
      <p:ext uri="{BB962C8B-B14F-4D97-AF65-F5344CB8AC3E}">
        <p14:creationId xmlns:p14="http://schemas.microsoft.com/office/powerpoint/2010/main" val="39566238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smtClean="0"/>
              <a:t>5. Make a color image of this dwarf galaxy</a:t>
            </a:r>
            <a:endParaRPr lang="en-US" sz="6600" dirty="0"/>
          </a:p>
        </p:txBody>
      </p:sp>
    </p:spTree>
    <p:extLst>
      <p:ext uri="{BB962C8B-B14F-4D97-AF65-F5344CB8AC3E}">
        <p14:creationId xmlns:p14="http://schemas.microsoft.com/office/powerpoint/2010/main" val="34404480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Galaxies come in different shapes and sizes.</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6196" y="2988224"/>
            <a:ext cx="2485466" cy="2394278"/>
          </a:xfrm>
          <a:prstGeom prst="rect">
            <a:avLst/>
          </a:prstGeom>
        </p:spPr>
      </p:pic>
      <p:sp>
        <p:nvSpPr>
          <p:cNvPr id="6" name="TextBox 5"/>
          <p:cNvSpPr txBox="1"/>
          <p:nvPr/>
        </p:nvSpPr>
        <p:spPr>
          <a:xfrm>
            <a:off x="196196" y="5443151"/>
            <a:ext cx="1865415" cy="369332"/>
          </a:xfrm>
          <a:prstGeom prst="rect">
            <a:avLst/>
          </a:prstGeom>
          <a:noFill/>
        </p:spPr>
        <p:txBody>
          <a:bodyPr wrap="none" rtlCol="0">
            <a:spAutoFit/>
          </a:bodyPr>
          <a:lstStyle/>
          <a:p>
            <a:r>
              <a:rPr lang="en-US" dirty="0" smtClean="0"/>
              <a:t>Big spiral galaxy</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7701" y="1111134"/>
            <a:ext cx="2868393" cy="2868393"/>
          </a:xfrm>
          <a:prstGeom prst="rect">
            <a:avLst/>
          </a:prstGeom>
        </p:spPr>
      </p:pic>
      <p:sp>
        <p:nvSpPr>
          <p:cNvPr id="9" name="TextBox 8"/>
          <p:cNvSpPr txBox="1"/>
          <p:nvPr/>
        </p:nvSpPr>
        <p:spPr>
          <a:xfrm>
            <a:off x="6097701" y="4000079"/>
            <a:ext cx="2868393" cy="923330"/>
          </a:xfrm>
          <a:prstGeom prst="rect">
            <a:avLst/>
          </a:prstGeom>
          <a:noFill/>
        </p:spPr>
        <p:txBody>
          <a:bodyPr wrap="square" rtlCol="0">
            <a:spAutoFit/>
          </a:bodyPr>
          <a:lstStyle/>
          <a:p>
            <a:r>
              <a:rPr lang="en-US" dirty="0" smtClean="0"/>
              <a:t>Enormous elliptical galaxy (M87); pic by CWRU’s Chris </a:t>
            </a:r>
            <a:r>
              <a:rPr lang="en-US" dirty="0" err="1" smtClean="0"/>
              <a:t>Mihos</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65544" y="3817756"/>
            <a:ext cx="2948407" cy="2211305"/>
          </a:xfrm>
          <a:prstGeom prst="rect">
            <a:avLst/>
          </a:prstGeom>
        </p:spPr>
      </p:pic>
      <p:sp>
        <p:nvSpPr>
          <p:cNvPr id="11" name="TextBox 10"/>
          <p:cNvSpPr txBox="1"/>
          <p:nvPr/>
        </p:nvSpPr>
        <p:spPr>
          <a:xfrm>
            <a:off x="2965544" y="6075686"/>
            <a:ext cx="4564809" cy="646331"/>
          </a:xfrm>
          <a:prstGeom prst="rect">
            <a:avLst/>
          </a:prstGeom>
          <a:noFill/>
        </p:spPr>
        <p:txBody>
          <a:bodyPr wrap="square" rtlCol="0">
            <a:spAutoFit/>
          </a:bodyPr>
          <a:lstStyle/>
          <a:p>
            <a:r>
              <a:rPr lang="en-US" dirty="0" smtClean="0"/>
              <a:t>Small, irregular Large </a:t>
            </a:r>
            <a:r>
              <a:rPr lang="en-US" dirty="0" err="1" smtClean="0"/>
              <a:t>Magellanic</a:t>
            </a:r>
            <a:r>
              <a:rPr lang="en-US" dirty="0" smtClean="0"/>
              <a:t> Cloud; pic by </a:t>
            </a:r>
            <a:r>
              <a:rPr lang="en-US" dirty="0">
                <a:hlinkClick r:id="rId6"/>
              </a:rPr>
              <a:t>Wei-Hao Wang</a:t>
            </a:r>
            <a:r>
              <a:rPr lang="en-US" dirty="0"/>
              <a:t> </a:t>
            </a:r>
            <a:r>
              <a:rPr lang="en-US" dirty="0" smtClean="0"/>
              <a:t> (Hawaii)</a:t>
            </a:r>
            <a:endParaRPr lang="en-US" dirty="0"/>
          </a:p>
        </p:txBody>
      </p:sp>
    </p:spTree>
    <p:extLst>
      <p:ext uri="{BB962C8B-B14F-4D97-AF65-F5344CB8AC3E}">
        <p14:creationId xmlns:p14="http://schemas.microsoft.com/office/powerpoint/2010/main" val="33134426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You can make a color image of the galaxy with SDSS data.  Most color maps need three images in different wavebands (a red, a blue, and a green) to make a color composite image.  We sometimes call this an “RGB” color map.  The human eye is great at picking up color, so it’s a useful way to look at data.</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773637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 Look at the Legacy Survey search region for </a:t>
            </a:r>
            <a:r>
              <a:rPr lang="en-US" dirty="0" err="1" smtClean="0">
                <a:solidFill>
                  <a:schemeClr val="tx1">
                    <a:lumMod val="65000"/>
                    <a:lumOff val="35000"/>
                  </a:schemeClr>
                </a:solidFill>
              </a:rPr>
              <a:t>Cetus</a:t>
            </a:r>
            <a:r>
              <a:rPr lang="en-US" dirty="0" smtClean="0">
                <a:solidFill>
                  <a:schemeClr val="tx1">
                    <a:lumMod val="65000"/>
                    <a:lumOff val="35000"/>
                  </a:schemeClr>
                </a:solidFill>
              </a:rPr>
              <a:t>.  </a:t>
            </a:r>
            <a:endParaRPr lang="en-US" dirty="0">
              <a:solidFill>
                <a:schemeClr val="tx1">
                  <a:lumMod val="65000"/>
                  <a:lumOff val="35000"/>
                </a:schemeClr>
              </a:solidFill>
            </a:endParaRPr>
          </a:p>
          <a:p>
            <a:r>
              <a:rPr lang="en-US" dirty="0">
                <a:solidFill>
                  <a:schemeClr val="tx1">
                    <a:lumMod val="65000"/>
                    <a:lumOff val="35000"/>
                  </a:schemeClr>
                </a:solidFill>
              </a:rPr>
              <a:t>*http://</a:t>
            </a:r>
            <a:r>
              <a:rPr lang="en-US" dirty="0" err="1">
                <a:solidFill>
                  <a:schemeClr val="tx1">
                    <a:lumMod val="65000"/>
                    <a:lumOff val="35000"/>
                  </a:schemeClr>
                </a:solidFill>
              </a:rPr>
              <a:t>legacysurvey.org</a:t>
            </a:r>
            <a:r>
              <a:rPr lang="en-US" dirty="0">
                <a:solidFill>
                  <a:schemeClr val="tx1">
                    <a:lumMod val="65000"/>
                    <a:lumOff val="35000"/>
                  </a:schemeClr>
                </a:solidFill>
              </a:rPr>
              <a:t>/viewer#NGC%202882</a:t>
            </a:r>
          </a:p>
          <a:p>
            <a:r>
              <a:rPr lang="en-US" dirty="0" smtClean="0">
                <a:solidFill>
                  <a:schemeClr val="tx1">
                    <a:lumMod val="65000"/>
                    <a:lumOff val="35000"/>
                  </a:schemeClr>
                </a:solidFill>
              </a:rPr>
              <a:t>*Type in the coordinates for </a:t>
            </a:r>
            <a:r>
              <a:rPr lang="en-US" dirty="0" err="1" smtClean="0">
                <a:solidFill>
                  <a:schemeClr val="tx1">
                    <a:lumMod val="65000"/>
                    <a:lumOff val="35000"/>
                  </a:schemeClr>
                </a:solidFill>
              </a:rPr>
              <a:t>Cetus</a:t>
            </a:r>
            <a:endParaRPr lang="en-US" dirty="0" smtClean="0">
              <a:solidFill>
                <a:schemeClr val="tx1">
                  <a:lumMod val="65000"/>
                  <a:lumOff val="35000"/>
                </a:schemeClr>
              </a:solidFill>
            </a:endParaRPr>
          </a:p>
          <a:p>
            <a:r>
              <a:rPr lang="en-US" dirty="0" smtClean="0">
                <a:solidFill>
                  <a:schemeClr val="tx1">
                    <a:lumMod val="65000"/>
                    <a:lumOff val="35000"/>
                  </a:schemeClr>
                </a:solidFill>
              </a:rPr>
              <a:t>RA: </a:t>
            </a:r>
            <a:r>
              <a:rPr lang="pt-BR" dirty="0" smtClean="0"/>
              <a:t>00</a:t>
            </a:r>
            <a:r>
              <a:rPr lang="pt-BR" baseline="30000" dirty="0" smtClean="0"/>
              <a:t>:</a:t>
            </a:r>
            <a:r>
              <a:rPr lang="pt-BR" dirty="0"/>
              <a:t> </a:t>
            </a:r>
            <a:r>
              <a:rPr lang="pt-BR" dirty="0" smtClean="0"/>
              <a:t>26</a:t>
            </a:r>
            <a:r>
              <a:rPr lang="pt-BR" baseline="30000" dirty="0"/>
              <a:t>:</a:t>
            </a:r>
            <a:r>
              <a:rPr lang="pt-BR" dirty="0" smtClean="0"/>
              <a:t>11.0</a:t>
            </a:r>
            <a:r>
              <a:rPr lang="pt-BR" baseline="30000" dirty="0" smtClean="0"/>
              <a:t>		</a:t>
            </a:r>
            <a:r>
              <a:rPr lang="pt-BR" dirty="0" err="1" smtClean="0">
                <a:solidFill>
                  <a:schemeClr val="accent5"/>
                </a:solidFill>
              </a:rPr>
              <a:t>Dec</a:t>
            </a:r>
            <a:r>
              <a:rPr lang="pt-BR" dirty="0" smtClean="0">
                <a:solidFill>
                  <a:schemeClr val="accent5"/>
                </a:solidFill>
              </a:rPr>
              <a:t>: </a:t>
            </a:r>
            <a:r>
              <a:rPr lang="it-IT" dirty="0" smtClean="0"/>
              <a:t>-11</a:t>
            </a:r>
            <a:r>
              <a:rPr lang="it-IT" dirty="0"/>
              <a:t>:</a:t>
            </a:r>
            <a:r>
              <a:rPr lang="it-IT" dirty="0" smtClean="0"/>
              <a:t>02:40 (</a:t>
            </a:r>
            <a:r>
              <a:rPr lang="it-IT" sz="2800" dirty="0" smtClean="0"/>
              <a:t>use a comma to separate the </a:t>
            </a:r>
            <a:r>
              <a:rPr lang="it-IT" sz="2800" dirty="0" err="1" smtClean="0"/>
              <a:t>two</a:t>
            </a:r>
            <a:r>
              <a:rPr lang="it-IT" sz="2800" dirty="0" smtClean="0"/>
              <a:t> </a:t>
            </a:r>
            <a:r>
              <a:rPr lang="it-IT" sz="2800" dirty="0" err="1" smtClean="0"/>
              <a:t>coordinates</a:t>
            </a:r>
            <a:r>
              <a:rPr lang="it-IT" sz="2800" dirty="0" smtClean="0"/>
              <a:t>; </a:t>
            </a:r>
            <a:r>
              <a:rPr lang="it-IT" sz="2800" dirty="0" err="1" smtClean="0"/>
              <a:t>see</a:t>
            </a:r>
            <a:r>
              <a:rPr lang="it-IT" sz="2800" dirty="0" smtClean="0"/>
              <a:t> link </a:t>
            </a:r>
            <a:r>
              <a:rPr lang="it-IT" sz="2800" dirty="0" err="1" smtClean="0"/>
              <a:t>below</a:t>
            </a:r>
            <a:r>
              <a:rPr lang="it-IT" sz="2800" dirty="0" smtClean="0"/>
              <a:t> for more on astro coordinate </a:t>
            </a:r>
            <a:r>
              <a:rPr lang="it-IT" sz="2800" dirty="0" err="1" smtClean="0"/>
              <a:t>systems</a:t>
            </a:r>
            <a:r>
              <a:rPr lang="it-IT" dirty="0" smtClean="0"/>
              <a:t>)</a:t>
            </a:r>
          </a:p>
          <a:p>
            <a:r>
              <a:rPr lang="it-IT" dirty="0" smtClean="0">
                <a:solidFill>
                  <a:schemeClr val="tx1">
                    <a:lumMod val="65000"/>
                    <a:lumOff val="35000"/>
                  </a:schemeClr>
                </a:solidFill>
              </a:rPr>
              <a:t>*</a:t>
            </a:r>
            <a:r>
              <a:rPr lang="it-IT" dirty="0" err="1" smtClean="0">
                <a:solidFill>
                  <a:schemeClr val="tx1">
                    <a:lumMod val="65000"/>
                    <a:lumOff val="35000"/>
                  </a:schemeClr>
                </a:solidFill>
              </a:rPr>
              <a:t>You</a:t>
            </a:r>
            <a:r>
              <a:rPr lang="it-IT" dirty="0" smtClean="0">
                <a:solidFill>
                  <a:schemeClr val="tx1">
                    <a:lumMod val="65000"/>
                    <a:lumOff val="35000"/>
                  </a:schemeClr>
                </a:solidFill>
              </a:rPr>
              <a:t> can scroll </a:t>
            </a:r>
            <a:r>
              <a:rPr lang="it-IT" dirty="0" err="1" smtClean="0">
                <a:solidFill>
                  <a:schemeClr val="tx1">
                    <a:lumMod val="65000"/>
                    <a:lumOff val="35000"/>
                  </a:schemeClr>
                </a:solidFill>
              </a:rPr>
              <a:t>around</a:t>
            </a:r>
            <a:r>
              <a:rPr lang="it-IT" dirty="0" smtClean="0">
                <a:solidFill>
                  <a:schemeClr val="tx1">
                    <a:lumMod val="65000"/>
                    <a:lumOff val="35000"/>
                  </a:schemeClr>
                </a:solidFill>
              </a:rPr>
              <a:t> the image---</a:t>
            </a:r>
            <a:r>
              <a:rPr lang="it-IT" dirty="0" err="1" smtClean="0">
                <a:solidFill>
                  <a:schemeClr val="tx1">
                    <a:lumMod val="65000"/>
                    <a:lumOff val="35000"/>
                  </a:schemeClr>
                </a:solidFill>
              </a:rPr>
              <a:t>what</a:t>
            </a:r>
            <a:r>
              <a:rPr lang="it-IT" dirty="0" smtClean="0">
                <a:solidFill>
                  <a:schemeClr val="tx1">
                    <a:lumMod val="65000"/>
                    <a:lumOff val="35000"/>
                  </a:schemeClr>
                </a:solidFill>
              </a:rPr>
              <a:t> else do </a:t>
            </a:r>
            <a:r>
              <a:rPr lang="it-IT" dirty="0" err="1" smtClean="0">
                <a:solidFill>
                  <a:schemeClr val="tx1">
                    <a:lumMod val="65000"/>
                    <a:lumOff val="35000"/>
                  </a:schemeClr>
                </a:solidFill>
              </a:rPr>
              <a:t>you</a:t>
            </a:r>
            <a:r>
              <a:rPr lang="it-IT" dirty="0" smtClean="0">
                <a:solidFill>
                  <a:schemeClr val="tx1">
                    <a:lumMod val="65000"/>
                    <a:lumOff val="35000"/>
                  </a:schemeClr>
                </a:solidFill>
              </a:rPr>
              <a:t> </a:t>
            </a:r>
            <a:r>
              <a:rPr lang="it-IT" dirty="0" err="1" smtClean="0">
                <a:solidFill>
                  <a:schemeClr val="tx1">
                    <a:lumMod val="65000"/>
                    <a:lumOff val="35000"/>
                  </a:schemeClr>
                </a:solidFill>
              </a:rPr>
              <a:t>see</a:t>
            </a:r>
            <a:r>
              <a:rPr lang="it-IT" dirty="0" smtClean="0">
                <a:solidFill>
                  <a:schemeClr val="tx1">
                    <a:lumMod val="65000"/>
                    <a:lumOff val="35000"/>
                  </a:schemeClr>
                </a:solidFill>
              </a:rPr>
              <a:t>?</a:t>
            </a:r>
            <a:endParaRPr lang="en-US" dirty="0" smtClean="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408380420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5(b) We will make a color image with </a:t>
            </a:r>
            <a:r>
              <a:rPr lang="en-US" dirty="0" err="1" smtClean="0">
                <a:solidFill>
                  <a:schemeClr val="tx1">
                    <a:lumMod val="65000"/>
                    <a:lumOff val="35000"/>
                  </a:schemeClr>
                </a:solidFill>
              </a:rPr>
              <a:t>SAOImage</a:t>
            </a:r>
            <a:r>
              <a:rPr lang="en-US" dirty="0" smtClean="0">
                <a:solidFill>
                  <a:schemeClr val="tx1">
                    <a:lumMod val="65000"/>
                    <a:lumOff val="35000"/>
                  </a:schemeClr>
                </a:solidFill>
              </a:rPr>
              <a:t> ds9.  We will use “g”, “r”, and “I” as our RGB colors.  Your project lead can show you how to use the “command line” to start ds9.  Type in the terminal:</a:t>
            </a:r>
          </a:p>
          <a:p>
            <a:endParaRPr lang="en-US" dirty="0">
              <a:solidFill>
                <a:schemeClr val="tx1">
                  <a:lumMod val="65000"/>
                  <a:lumOff val="35000"/>
                </a:schemeClr>
              </a:solidFill>
            </a:endParaRPr>
          </a:p>
          <a:p>
            <a:r>
              <a:rPr lang="en-US" dirty="0" smtClean="0">
                <a:solidFill>
                  <a:schemeClr val="tx1">
                    <a:lumMod val="65000"/>
                    <a:lumOff val="35000"/>
                  </a:schemeClr>
                </a:solidFill>
              </a:rPr>
              <a:t>ds9 </a:t>
            </a:r>
            <a:r>
              <a:rPr lang="en-US" dirty="0" smtClean="0"/>
              <a:t>-</a:t>
            </a:r>
            <a:r>
              <a:rPr lang="en-US" dirty="0" err="1"/>
              <a:t>rgb</a:t>
            </a:r>
            <a:r>
              <a:rPr lang="en-US" dirty="0"/>
              <a:t> </a:t>
            </a:r>
            <a:r>
              <a:rPr lang="en-US" dirty="0" smtClean="0"/>
              <a:t>–red J002610.00-110239.0-i.fits –green </a:t>
            </a:r>
            <a:r>
              <a:rPr lang="en-US" dirty="0"/>
              <a:t>J002610.00-110239.0</a:t>
            </a:r>
            <a:r>
              <a:rPr lang="en-US" dirty="0" smtClean="0"/>
              <a:t>-r.fits –blue </a:t>
            </a:r>
            <a:r>
              <a:rPr lang="en-US" dirty="0"/>
              <a:t>J002610.00-110239.0</a:t>
            </a:r>
            <a:r>
              <a:rPr lang="en-US" dirty="0" smtClean="0"/>
              <a:t>-g.fits </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0508655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 </a:t>
            </a:r>
            <a:r>
              <a:rPr lang="de-DE" dirty="0" err="1" smtClean="0">
                <a:solidFill>
                  <a:schemeClr val="tx1">
                    <a:lumMod val="65000"/>
                    <a:lumOff val="35000"/>
                  </a:schemeClr>
                </a:solidFill>
              </a:rPr>
              <a:t>It</a:t>
            </a:r>
            <a:r>
              <a:rPr lang="de-DE" dirty="0" smtClean="0">
                <a:solidFill>
                  <a:schemeClr val="tx1">
                    <a:lumMod val="65000"/>
                    <a:lumOff val="35000"/>
                  </a:schemeClr>
                </a:solidFill>
              </a:rPr>
              <a:t> </a:t>
            </a:r>
            <a:r>
              <a:rPr lang="de-DE" dirty="0" err="1" smtClean="0">
                <a:solidFill>
                  <a:schemeClr val="tx1">
                    <a:lumMod val="65000"/>
                    <a:lumOff val="35000"/>
                  </a:schemeClr>
                </a:solidFill>
              </a:rPr>
              <a:t>should</a:t>
            </a:r>
            <a:r>
              <a:rPr lang="de-DE" dirty="0" smtClean="0">
                <a:solidFill>
                  <a:schemeClr val="tx1">
                    <a:lumMod val="65000"/>
                    <a:lumOff val="35000"/>
                  </a:schemeClr>
                </a:solidFill>
              </a:rPr>
              <a:t> </a:t>
            </a:r>
            <a:r>
              <a:rPr lang="de-DE" dirty="0" err="1" smtClean="0">
                <a:solidFill>
                  <a:schemeClr val="tx1">
                    <a:lumMod val="65000"/>
                    <a:lumOff val="35000"/>
                  </a:schemeClr>
                </a:solidFill>
              </a:rPr>
              <a:t>look</a:t>
            </a:r>
            <a:r>
              <a:rPr lang="de-DE" dirty="0" smtClean="0">
                <a:solidFill>
                  <a:schemeClr val="tx1">
                    <a:lumMod val="65000"/>
                    <a:lumOff val="35000"/>
                  </a:schemeClr>
                </a:solidFill>
              </a:rPr>
              <a:t> </a:t>
            </a:r>
            <a:r>
              <a:rPr lang="de-DE" dirty="0" err="1" smtClean="0">
                <a:solidFill>
                  <a:schemeClr val="tx1">
                    <a:lumMod val="65000"/>
                    <a:lumOff val="35000"/>
                  </a:schemeClr>
                </a:solidFill>
              </a:rPr>
              <a:t>like</a:t>
            </a:r>
            <a:r>
              <a:rPr lang="de-DE" dirty="0" smtClean="0">
                <a:solidFill>
                  <a:schemeClr val="tx1">
                    <a:lumMod val="65000"/>
                    <a:lumOff val="35000"/>
                  </a:schemeClr>
                </a:solidFill>
              </a:rPr>
              <a:t> </a:t>
            </a:r>
            <a:r>
              <a:rPr lang="de-DE" dirty="0" err="1" smtClean="0">
                <a:solidFill>
                  <a:schemeClr val="tx1">
                    <a:lumMod val="65000"/>
                    <a:lumOff val="35000"/>
                  </a:schemeClr>
                </a:solidFill>
              </a:rPr>
              <a:t>this</a:t>
            </a:r>
            <a:r>
              <a:rPr lang="de-DE" dirty="0" smtClean="0">
                <a:solidFill>
                  <a:schemeClr val="tx1">
                    <a:lumMod val="65000"/>
                    <a:lumOff val="35000"/>
                  </a:schemeClr>
                </a:solidFill>
              </a:rPr>
              <a:t>:</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30_11341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0613" y="1930191"/>
            <a:ext cx="6358768" cy="4769076"/>
          </a:xfrm>
          <a:prstGeom prst="rect">
            <a:avLst/>
          </a:prstGeom>
        </p:spPr>
      </p:pic>
    </p:spTree>
    <p:extLst>
      <p:ext uri="{BB962C8B-B14F-4D97-AF65-F5344CB8AC3E}">
        <p14:creationId xmlns:p14="http://schemas.microsoft.com/office/powerpoint/2010/main" val="21835695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(d) </a:t>
            </a:r>
            <a:r>
              <a:rPr lang="de-DE" dirty="0" err="1" smtClean="0">
                <a:solidFill>
                  <a:schemeClr val="tx1">
                    <a:lumMod val="65000"/>
                    <a:lumOff val="35000"/>
                  </a:schemeClr>
                </a:solidFill>
              </a:rPr>
              <a:t>We</a:t>
            </a:r>
            <a:r>
              <a:rPr lang="de-DE" dirty="0" smtClean="0">
                <a:solidFill>
                  <a:schemeClr val="tx1">
                    <a:lumMod val="65000"/>
                    <a:lumOff val="35000"/>
                  </a:schemeClr>
                </a:solidFill>
              </a:rPr>
              <a:t> </a:t>
            </a:r>
            <a:r>
              <a:rPr lang="de-DE" dirty="0" err="1" smtClean="0">
                <a:solidFill>
                  <a:schemeClr val="tx1">
                    <a:lumMod val="65000"/>
                    <a:lumOff val="35000"/>
                  </a:schemeClr>
                </a:solidFill>
              </a:rPr>
              <a:t>need</a:t>
            </a:r>
            <a:r>
              <a:rPr lang="de-DE" dirty="0" smtClean="0">
                <a:solidFill>
                  <a:schemeClr val="tx1">
                    <a:lumMod val="65000"/>
                    <a:lumOff val="35000"/>
                  </a:schemeClr>
                </a:solidFill>
              </a:rPr>
              <a:t> </a:t>
            </a:r>
            <a:r>
              <a:rPr lang="de-DE" dirty="0" err="1" smtClean="0">
                <a:solidFill>
                  <a:schemeClr val="tx1">
                    <a:lumMod val="65000"/>
                    <a:lumOff val="35000"/>
                  </a:schemeClr>
                </a:solidFill>
              </a:rPr>
              <a:t>to</a:t>
            </a:r>
            <a:r>
              <a:rPr lang="de-DE" dirty="0" smtClean="0">
                <a:solidFill>
                  <a:schemeClr val="tx1">
                    <a:lumMod val="65000"/>
                    <a:lumOff val="35000"/>
                  </a:schemeClr>
                </a:solidFill>
              </a:rPr>
              <a:t> lock </a:t>
            </a:r>
            <a:r>
              <a:rPr lang="de-DE" dirty="0" err="1" smtClean="0">
                <a:solidFill>
                  <a:schemeClr val="tx1">
                    <a:lumMod val="65000"/>
                    <a:lumOff val="35000"/>
                  </a:schemeClr>
                </a:solidFill>
              </a:rPr>
              <a:t>the</a:t>
            </a:r>
            <a:r>
              <a:rPr lang="de-DE" dirty="0" smtClean="0">
                <a:solidFill>
                  <a:schemeClr val="tx1">
                    <a:lumMod val="65000"/>
                    <a:lumOff val="35000"/>
                  </a:schemeClr>
                </a:solidFill>
              </a:rPr>
              <a:t> </a:t>
            </a:r>
            <a:r>
              <a:rPr lang="de-DE" dirty="0" err="1" smtClean="0">
                <a:solidFill>
                  <a:schemeClr val="tx1">
                    <a:lumMod val="65000"/>
                    <a:lumOff val="35000"/>
                  </a:schemeClr>
                </a:solidFill>
              </a:rPr>
              <a:t>scales</a:t>
            </a:r>
            <a:r>
              <a:rPr lang="de-DE" dirty="0" smtClean="0">
                <a:solidFill>
                  <a:schemeClr val="tx1">
                    <a:lumMod val="65000"/>
                    <a:lumOff val="35000"/>
                  </a:schemeClr>
                </a:solidFill>
              </a:rPr>
              <a:t> on </a:t>
            </a:r>
            <a:r>
              <a:rPr lang="de-DE" dirty="0" err="1" smtClean="0">
                <a:solidFill>
                  <a:schemeClr val="tx1">
                    <a:lumMod val="65000"/>
                    <a:lumOff val="35000"/>
                  </a:schemeClr>
                </a:solidFill>
              </a:rPr>
              <a:t>the</a:t>
            </a:r>
            <a:r>
              <a:rPr lang="de-DE" dirty="0" smtClean="0">
                <a:solidFill>
                  <a:schemeClr val="tx1">
                    <a:lumMod val="65000"/>
                    <a:lumOff val="35000"/>
                  </a:schemeClr>
                </a:solidFill>
              </a:rPr>
              <a:t> RGB </a:t>
            </a:r>
            <a:r>
              <a:rPr lang="de-DE" dirty="0" err="1" smtClean="0">
                <a:solidFill>
                  <a:schemeClr val="tx1">
                    <a:lumMod val="65000"/>
                    <a:lumOff val="35000"/>
                  </a:schemeClr>
                </a:solidFill>
              </a:rPr>
              <a:t>color</a:t>
            </a:r>
            <a:r>
              <a:rPr lang="de-DE" dirty="0" smtClean="0">
                <a:solidFill>
                  <a:schemeClr val="tx1">
                    <a:lumMod val="65000"/>
                    <a:lumOff val="35000"/>
                  </a:schemeClr>
                </a:solidFill>
              </a:rPr>
              <a:t> </a:t>
            </a:r>
            <a:r>
              <a:rPr lang="de-DE" dirty="0" err="1" smtClean="0">
                <a:solidFill>
                  <a:schemeClr val="tx1">
                    <a:lumMod val="65000"/>
                    <a:lumOff val="35000"/>
                  </a:schemeClr>
                </a:solidFill>
              </a:rPr>
              <a:t>map</a:t>
            </a:r>
            <a:r>
              <a:rPr lang="de-DE" dirty="0" smtClean="0">
                <a:solidFill>
                  <a:schemeClr val="tx1">
                    <a:lumMod val="65000"/>
                    <a:lumOff val="35000"/>
                  </a:schemeClr>
                </a:solidFill>
              </a:rPr>
              <a:t>.  </a:t>
            </a:r>
            <a:r>
              <a:rPr lang="de-DE" dirty="0" err="1" smtClean="0">
                <a:solidFill>
                  <a:schemeClr val="tx1">
                    <a:lumMod val="65000"/>
                    <a:lumOff val="35000"/>
                  </a:schemeClr>
                </a:solidFill>
              </a:rPr>
              <a:t>Use</a:t>
            </a:r>
            <a:r>
              <a:rPr lang="de-DE" dirty="0" smtClean="0">
                <a:solidFill>
                  <a:schemeClr val="tx1">
                    <a:lumMod val="65000"/>
                    <a:lumOff val="35000"/>
                  </a:schemeClr>
                </a:solidFill>
              </a:rPr>
              <a:t> </a:t>
            </a:r>
            <a:r>
              <a:rPr lang="de-DE" dirty="0" err="1" smtClean="0">
                <a:solidFill>
                  <a:schemeClr val="tx1">
                    <a:lumMod val="65000"/>
                    <a:lumOff val="35000"/>
                  </a:schemeClr>
                </a:solidFill>
              </a:rPr>
              <a:t>the</a:t>
            </a:r>
            <a:r>
              <a:rPr lang="de-DE" dirty="0" smtClean="0">
                <a:solidFill>
                  <a:schemeClr val="tx1">
                    <a:lumMod val="65000"/>
                    <a:lumOff val="35000"/>
                  </a:schemeClr>
                </a:solidFill>
              </a:rPr>
              <a:t> </a:t>
            </a:r>
            <a:r>
              <a:rPr lang="de-DE" dirty="0" err="1" smtClean="0">
                <a:solidFill>
                  <a:schemeClr val="tx1">
                    <a:lumMod val="65000"/>
                    <a:lumOff val="35000"/>
                  </a:schemeClr>
                </a:solidFill>
              </a:rPr>
              <a:t>little</a:t>
            </a:r>
            <a:r>
              <a:rPr lang="de-DE" dirty="0" smtClean="0">
                <a:solidFill>
                  <a:schemeClr val="tx1">
                    <a:lumMod val="65000"/>
                    <a:lumOff val="35000"/>
                  </a:schemeClr>
                </a:solidFill>
              </a:rPr>
              <a:t> </a:t>
            </a:r>
            <a:r>
              <a:rPr lang="de-DE" dirty="0" err="1" smtClean="0">
                <a:solidFill>
                  <a:schemeClr val="tx1">
                    <a:lumMod val="65000"/>
                    <a:lumOff val="35000"/>
                  </a:schemeClr>
                </a:solidFill>
              </a:rPr>
              <a:t>window</a:t>
            </a:r>
            <a:r>
              <a:rPr lang="de-DE" dirty="0" smtClean="0">
                <a:solidFill>
                  <a:schemeClr val="tx1">
                    <a:lumMod val="65000"/>
                    <a:lumOff val="35000"/>
                  </a:schemeClr>
                </a:solidFill>
              </a:rPr>
              <a:t>.  Lock WCS, </a:t>
            </a:r>
            <a:r>
              <a:rPr lang="de-DE" dirty="0" err="1" smtClean="0">
                <a:solidFill>
                  <a:schemeClr val="tx1">
                    <a:lumMod val="65000"/>
                    <a:lumOff val="35000"/>
                  </a:schemeClr>
                </a:solidFill>
              </a:rPr>
              <a:t>scale</a:t>
            </a:r>
            <a:r>
              <a:rPr lang="de-DE" dirty="0" smtClean="0">
                <a:solidFill>
                  <a:schemeClr val="tx1">
                    <a:lumMod val="65000"/>
                    <a:lumOff val="35000"/>
                  </a:schemeClr>
                </a:solidFill>
              </a:rPr>
              <a:t>, </a:t>
            </a:r>
            <a:r>
              <a:rPr lang="de-DE" dirty="0" err="1" smtClean="0">
                <a:solidFill>
                  <a:schemeClr val="tx1">
                    <a:lumMod val="65000"/>
                    <a:lumOff val="35000"/>
                  </a:schemeClr>
                </a:solidFill>
              </a:rPr>
              <a:t>and</a:t>
            </a:r>
            <a:r>
              <a:rPr lang="de-DE" dirty="0" smtClean="0">
                <a:solidFill>
                  <a:schemeClr val="tx1">
                    <a:lumMod val="65000"/>
                    <a:lumOff val="35000"/>
                  </a:schemeClr>
                </a:solidFill>
              </a:rPr>
              <a:t> smooth.</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30_11343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5656" y="2651742"/>
            <a:ext cx="5608343" cy="4206257"/>
          </a:xfrm>
          <a:prstGeom prst="rect">
            <a:avLst/>
          </a:prstGeom>
        </p:spPr>
      </p:pic>
    </p:spTree>
    <p:extLst>
      <p:ext uri="{BB962C8B-B14F-4D97-AF65-F5344CB8AC3E}">
        <p14:creationId xmlns:p14="http://schemas.microsoft.com/office/powerpoint/2010/main" val="18761907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a:t>
            </a:r>
            <a:r>
              <a:rPr lang="de-DE" dirty="0" err="1" smtClean="0">
                <a:solidFill>
                  <a:schemeClr val="tx1">
                    <a:lumMod val="65000"/>
                    <a:lumOff val="35000"/>
                  </a:schemeClr>
                </a:solidFill>
              </a:rPr>
              <a:t>e</a:t>
            </a:r>
            <a:r>
              <a:rPr lang="de-DE" dirty="0" smtClean="0">
                <a:solidFill>
                  <a:schemeClr val="tx1">
                    <a:lumMod val="65000"/>
                    <a:lumOff val="35000"/>
                  </a:schemeClr>
                </a:solidFill>
              </a:rPr>
              <a:t>) Next, </a:t>
            </a:r>
            <a:r>
              <a:rPr lang="de-DE" dirty="0" err="1" smtClean="0">
                <a:solidFill>
                  <a:schemeClr val="tx1">
                    <a:lumMod val="65000"/>
                    <a:lumOff val="35000"/>
                  </a:schemeClr>
                </a:solidFill>
              </a:rPr>
              <a:t>we</a:t>
            </a:r>
            <a:r>
              <a:rPr lang="de-DE" dirty="0" smtClean="0">
                <a:solidFill>
                  <a:schemeClr val="tx1">
                    <a:lumMod val="65000"/>
                    <a:lumOff val="35000"/>
                  </a:schemeClr>
                </a:solidFill>
              </a:rPr>
              <a:t> </a:t>
            </a:r>
            <a:r>
              <a:rPr lang="de-DE" dirty="0" err="1" smtClean="0">
                <a:solidFill>
                  <a:schemeClr val="tx1">
                    <a:lumMod val="65000"/>
                    <a:lumOff val="35000"/>
                  </a:schemeClr>
                </a:solidFill>
              </a:rPr>
              <a:t>need</a:t>
            </a:r>
            <a:r>
              <a:rPr lang="de-DE" dirty="0" smtClean="0">
                <a:solidFill>
                  <a:schemeClr val="tx1">
                    <a:lumMod val="65000"/>
                    <a:lumOff val="35000"/>
                  </a:schemeClr>
                </a:solidFill>
              </a:rPr>
              <a:t> </a:t>
            </a:r>
            <a:r>
              <a:rPr lang="de-DE" dirty="0" err="1" smtClean="0">
                <a:solidFill>
                  <a:schemeClr val="tx1">
                    <a:lumMod val="65000"/>
                    <a:lumOff val="35000"/>
                  </a:schemeClr>
                </a:solidFill>
              </a:rPr>
              <a:t>to</a:t>
            </a:r>
            <a:r>
              <a:rPr lang="de-DE" dirty="0" smtClean="0">
                <a:solidFill>
                  <a:schemeClr val="tx1">
                    <a:lumMod val="65000"/>
                    <a:lumOff val="35000"/>
                  </a:schemeClr>
                </a:solidFill>
              </a:rPr>
              <a:t> </a:t>
            </a:r>
            <a:r>
              <a:rPr lang="de-DE" dirty="0" err="1" smtClean="0">
                <a:solidFill>
                  <a:schemeClr val="tx1">
                    <a:lumMod val="65000"/>
                    <a:lumOff val="35000"/>
                  </a:schemeClr>
                </a:solidFill>
              </a:rPr>
              <a:t>set</a:t>
            </a:r>
            <a:r>
              <a:rPr lang="de-DE" dirty="0" smtClean="0">
                <a:solidFill>
                  <a:schemeClr val="tx1">
                    <a:lumMod val="65000"/>
                    <a:lumOff val="35000"/>
                  </a:schemeClr>
                </a:solidFill>
              </a:rPr>
              <a:t> </a:t>
            </a:r>
            <a:r>
              <a:rPr lang="de-DE" dirty="0" err="1" smtClean="0">
                <a:solidFill>
                  <a:schemeClr val="tx1">
                    <a:lumMod val="65000"/>
                    <a:lumOff val="35000"/>
                  </a:schemeClr>
                </a:solidFill>
              </a:rPr>
              <a:t>the</a:t>
            </a:r>
            <a:r>
              <a:rPr lang="de-DE" dirty="0" smtClean="0">
                <a:solidFill>
                  <a:schemeClr val="tx1">
                    <a:lumMod val="65000"/>
                    <a:lumOff val="35000"/>
                  </a:schemeClr>
                </a:solidFill>
              </a:rPr>
              <a:t> </a:t>
            </a:r>
            <a:r>
              <a:rPr lang="de-DE" dirty="0" err="1" smtClean="0">
                <a:solidFill>
                  <a:schemeClr val="tx1">
                    <a:lumMod val="65000"/>
                    <a:lumOff val="35000"/>
                  </a:schemeClr>
                </a:solidFill>
              </a:rPr>
              <a:t>scale</a:t>
            </a:r>
            <a:r>
              <a:rPr lang="de-DE" dirty="0" smtClean="0">
                <a:solidFill>
                  <a:schemeClr val="tx1">
                    <a:lumMod val="65000"/>
                    <a:lumOff val="35000"/>
                  </a:schemeClr>
                </a:solidFill>
              </a:rPr>
              <a:t>. </a:t>
            </a:r>
            <a:r>
              <a:rPr lang="de-DE" dirty="0" err="1" smtClean="0">
                <a:solidFill>
                  <a:schemeClr val="tx1">
                    <a:lumMod val="65000"/>
                    <a:lumOff val="35000"/>
                  </a:schemeClr>
                </a:solidFill>
              </a:rPr>
              <a:t>We</a:t>
            </a:r>
            <a:r>
              <a:rPr lang="de-DE" dirty="0" smtClean="0">
                <a:solidFill>
                  <a:schemeClr val="tx1">
                    <a:lumMod val="65000"/>
                    <a:lumOff val="35000"/>
                  </a:schemeClr>
                </a:solidFill>
              </a:rPr>
              <a:t> </a:t>
            </a:r>
            <a:r>
              <a:rPr lang="de-DE" dirty="0" err="1" smtClean="0">
                <a:solidFill>
                  <a:schemeClr val="tx1">
                    <a:lumMod val="65000"/>
                    <a:lumOff val="35000"/>
                  </a:schemeClr>
                </a:solidFill>
              </a:rPr>
              <a:t>like</a:t>
            </a:r>
            <a:r>
              <a:rPr lang="de-DE" dirty="0" smtClean="0">
                <a:solidFill>
                  <a:schemeClr val="tx1">
                    <a:lumMod val="65000"/>
                    <a:lumOff val="35000"/>
                  </a:schemeClr>
                </a:solidFill>
              </a:rPr>
              <a:t> </a:t>
            </a:r>
            <a:r>
              <a:rPr lang="de-DE" dirty="0" err="1" smtClean="0">
                <a:solidFill>
                  <a:schemeClr val="tx1">
                    <a:lumMod val="65000"/>
                    <a:lumOff val="35000"/>
                  </a:schemeClr>
                </a:solidFill>
              </a:rPr>
              <a:t>histogram</a:t>
            </a:r>
            <a:r>
              <a:rPr lang="de-DE" dirty="0" smtClean="0">
                <a:solidFill>
                  <a:schemeClr val="tx1">
                    <a:lumMod val="65000"/>
                    <a:lumOff val="35000"/>
                  </a:schemeClr>
                </a:solidFill>
              </a:rPr>
              <a:t>.</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30_11370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7015" y="2038416"/>
            <a:ext cx="6387631" cy="4790723"/>
          </a:xfrm>
          <a:prstGeom prst="rect">
            <a:avLst/>
          </a:prstGeom>
        </p:spPr>
      </p:pic>
      <p:sp>
        <p:nvSpPr>
          <p:cNvPr id="6" name="TextBox 5"/>
          <p:cNvSpPr txBox="1"/>
          <p:nvPr/>
        </p:nvSpPr>
        <p:spPr>
          <a:xfrm>
            <a:off x="288626" y="3953901"/>
            <a:ext cx="1788390" cy="646331"/>
          </a:xfrm>
          <a:prstGeom prst="rect">
            <a:avLst/>
          </a:prstGeom>
          <a:noFill/>
        </p:spPr>
        <p:txBody>
          <a:bodyPr wrap="square" rtlCol="0">
            <a:spAutoFit/>
          </a:bodyPr>
          <a:lstStyle/>
          <a:p>
            <a:r>
              <a:rPr lang="en-US" dirty="0" smtClean="0"/>
              <a:t>What does it look like?</a:t>
            </a:r>
            <a:endParaRPr lang="en-US" dirty="0"/>
          </a:p>
        </p:txBody>
      </p:sp>
    </p:spTree>
    <p:extLst>
      <p:ext uri="{BB962C8B-B14F-4D97-AF65-F5344CB8AC3E}">
        <p14:creationId xmlns:p14="http://schemas.microsoft.com/office/powerpoint/2010/main" val="24683723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a:t>
            </a:r>
            <a:r>
              <a:rPr lang="de-DE" dirty="0">
                <a:solidFill>
                  <a:schemeClr val="tx1">
                    <a:lumMod val="65000"/>
                    <a:lumOff val="35000"/>
                  </a:schemeClr>
                </a:solidFill>
              </a:rPr>
              <a:t>f</a:t>
            </a:r>
            <a:r>
              <a:rPr lang="de-DE" dirty="0" smtClean="0">
                <a:solidFill>
                  <a:schemeClr val="tx1">
                    <a:lumMod val="65000"/>
                    <a:lumOff val="35000"/>
                  </a:schemeClr>
                </a:solidFill>
              </a:rPr>
              <a:t>) </a:t>
            </a:r>
            <a:r>
              <a:rPr lang="de-DE" dirty="0" err="1" smtClean="0">
                <a:solidFill>
                  <a:schemeClr val="tx1">
                    <a:lumMod val="65000"/>
                    <a:lumOff val="35000"/>
                  </a:schemeClr>
                </a:solidFill>
              </a:rPr>
              <a:t>Does</a:t>
            </a:r>
            <a:r>
              <a:rPr lang="de-DE" dirty="0" smtClean="0">
                <a:solidFill>
                  <a:schemeClr val="tx1">
                    <a:lumMod val="65000"/>
                    <a:lumOff val="35000"/>
                  </a:schemeClr>
                </a:solidFill>
              </a:rPr>
              <a:t> </a:t>
            </a:r>
            <a:r>
              <a:rPr lang="de-DE" dirty="0" err="1" smtClean="0">
                <a:solidFill>
                  <a:schemeClr val="tx1">
                    <a:lumMod val="65000"/>
                    <a:lumOff val="35000"/>
                  </a:schemeClr>
                </a:solidFill>
              </a:rPr>
              <a:t>your</a:t>
            </a:r>
            <a:r>
              <a:rPr lang="de-DE" dirty="0" smtClean="0">
                <a:solidFill>
                  <a:schemeClr val="tx1">
                    <a:lumMod val="65000"/>
                    <a:lumOff val="35000"/>
                  </a:schemeClr>
                </a:solidFill>
              </a:rPr>
              <a:t> </a:t>
            </a:r>
            <a:r>
              <a:rPr lang="de-DE" dirty="0" err="1" smtClean="0">
                <a:solidFill>
                  <a:schemeClr val="tx1">
                    <a:lumMod val="65000"/>
                    <a:lumOff val="35000"/>
                  </a:schemeClr>
                </a:solidFill>
              </a:rPr>
              <a:t>galaxy</a:t>
            </a:r>
            <a:r>
              <a:rPr lang="de-DE" dirty="0" smtClean="0">
                <a:solidFill>
                  <a:schemeClr val="tx1">
                    <a:lumMod val="65000"/>
                    <a:lumOff val="35000"/>
                  </a:schemeClr>
                </a:solidFill>
              </a:rPr>
              <a:t> </a:t>
            </a:r>
            <a:r>
              <a:rPr lang="de-DE" dirty="0" err="1" smtClean="0">
                <a:solidFill>
                  <a:schemeClr val="tx1">
                    <a:lumMod val="65000"/>
                    <a:lumOff val="35000"/>
                  </a:schemeClr>
                </a:solidFill>
              </a:rPr>
              <a:t>pop</a:t>
            </a:r>
            <a:r>
              <a:rPr lang="de-DE" dirty="0" smtClean="0">
                <a:solidFill>
                  <a:schemeClr val="tx1">
                    <a:lumMod val="65000"/>
                    <a:lumOff val="35000"/>
                  </a:schemeClr>
                </a:solidFill>
              </a:rPr>
              <a:t> </a:t>
            </a:r>
            <a:r>
              <a:rPr lang="de-DE" dirty="0" err="1" smtClean="0">
                <a:solidFill>
                  <a:schemeClr val="tx1">
                    <a:lumMod val="65000"/>
                    <a:lumOff val="35000"/>
                  </a:schemeClr>
                </a:solidFill>
              </a:rPr>
              <a:t>up</a:t>
            </a:r>
            <a:r>
              <a:rPr lang="de-DE" dirty="0" smtClean="0">
                <a:solidFill>
                  <a:schemeClr val="tx1">
                    <a:lumMod val="65000"/>
                    <a:lumOff val="35000"/>
                  </a:schemeClr>
                </a:solidFill>
              </a:rPr>
              <a:t>?  Try </a:t>
            </a:r>
            <a:r>
              <a:rPr lang="de-DE" dirty="0" err="1" smtClean="0">
                <a:solidFill>
                  <a:schemeClr val="tx1">
                    <a:lumMod val="65000"/>
                    <a:lumOff val="35000"/>
                  </a:schemeClr>
                </a:solidFill>
              </a:rPr>
              <a:t>smoothing</a:t>
            </a:r>
            <a:r>
              <a:rPr lang="de-DE" dirty="0" smtClean="0">
                <a:solidFill>
                  <a:schemeClr val="tx1">
                    <a:lumMod val="65000"/>
                    <a:lumOff val="35000"/>
                  </a:schemeClr>
                </a:solidFill>
              </a:rPr>
              <a:t> it.  </a:t>
            </a:r>
            <a:r>
              <a:rPr lang="de-DE" dirty="0" err="1" smtClean="0">
                <a:solidFill>
                  <a:schemeClr val="tx1">
                    <a:lumMod val="65000"/>
                    <a:lumOff val="35000"/>
                  </a:schemeClr>
                </a:solidFill>
              </a:rPr>
              <a:t>What</a:t>
            </a:r>
            <a:r>
              <a:rPr lang="de-DE" dirty="0" smtClean="0">
                <a:solidFill>
                  <a:schemeClr val="tx1">
                    <a:lumMod val="65000"/>
                    <a:lumOff val="35000"/>
                  </a:schemeClr>
                </a:solidFill>
              </a:rPr>
              <a:t> </a:t>
            </a:r>
            <a:r>
              <a:rPr lang="de-DE" dirty="0" err="1" smtClean="0">
                <a:solidFill>
                  <a:schemeClr val="tx1">
                    <a:lumMod val="65000"/>
                    <a:lumOff val="35000"/>
                  </a:schemeClr>
                </a:solidFill>
              </a:rPr>
              <a:t>does</a:t>
            </a:r>
            <a:r>
              <a:rPr lang="de-DE" dirty="0" smtClean="0">
                <a:solidFill>
                  <a:schemeClr val="tx1">
                    <a:lumMod val="65000"/>
                    <a:lumOff val="35000"/>
                  </a:schemeClr>
                </a:solidFill>
              </a:rPr>
              <a:t> </a:t>
            </a:r>
            <a:r>
              <a:rPr lang="de-DE" dirty="0" err="1" smtClean="0">
                <a:solidFill>
                  <a:schemeClr val="tx1">
                    <a:lumMod val="65000"/>
                    <a:lumOff val="35000"/>
                  </a:schemeClr>
                </a:solidFill>
              </a:rPr>
              <a:t>it</a:t>
            </a:r>
            <a:r>
              <a:rPr lang="de-DE" dirty="0" smtClean="0">
                <a:solidFill>
                  <a:schemeClr val="tx1">
                    <a:lumMod val="65000"/>
                    <a:lumOff val="35000"/>
                  </a:schemeClr>
                </a:solidFill>
              </a:rPr>
              <a:t> </a:t>
            </a:r>
            <a:r>
              <a:rPr lang="de-DE" dirty="0" err="1" smtClean="0">
                <a:solidFill>
                  <a:schemeClr val="tx1">
                    <a:lumMod val="65000"/>
                    <a:lumOff val="35000"/>
                  </a:schemeClr>
                </a:solidFill>
              </a:rPr>
              <a:t>look</a:t>
            </a:r>
            <a:r>
              <a:rPr lang="de-DE" dirty="0" smtClean="0">
                <a:solidFill>
                  <a:schemeClr val="tx1">
                    <a:lumMod val="65000"/>
                    <a:lumOff val="35000"/>
                  </a:schemeClr>
                </a:solidFill>
              </a:rPr>
              <a:t> </a:t>
            </a:r>
            <a:r>
              <a:rPr lang="de-DE" dirty="0" err="1" smtClean="0">
                <a:solidFill>
                  <a:schemeClr val="tx1">
                    <a:lumMod val="65000"/>
                    <a:lumOff val="35000"/>
                  </a:schemeClr>
                </a:solidFill>
              </a:rPr>
              <a:t>like</a:t>
            </a:r>
            <a:r>
              <a:rPr lang="de-DE" dirty="0" smtClean="0">
                <a:solidFill>
                  <a:schemeClr val="tx1">
                    <a:lumMod val="65000"/>
                    <a:lumOff val="35000"/>
                  </a:schemeClr>
                </a:solidFill>
              </a:rPr>
              <a:t>? Try linear </a:t>
            </a:r>
            <a:r>
              <a:rPr lang="de-DE" dirty="0" err="1" smtClean="0">
                <a:solidFill>
                  <a:schemeClr val="tx1">
                    <a:lumMod val="65000"/>
                    <a:lumOff val="35000"/>
                  </a:schemeClr>
                </a:solidFill>
              </a:rPr>
              <a:t>scale</a:t>
            </a:r>
            <a:r>
              <a:rPr lang="de-DE" dirty="0" smtClean="0">
                <a:solidFill>
                  <a:schemeClr val="tx1">
                    <a:lumMod val="65000"/>
                    <a:lumOff val="35000"/>
                  </a:schemeClr>
                </a:solidFill>
              </a:rPr>
              <a:t> </a:t>
            </a:r>
            <a:r>
              <a:rPr lang="de-DE" dirty="0" err="1" smtClean="0">
                <a:solidFill>
                  <a:schemeClr val="tx1">
                    <a:lumMod val="65000"/>
                    <a:lumOff val="35000"/>
                  </a:schemeClr>
                </a:solidFill>
              </a:rPr>
              <a:t>with</a:t>
            </a:r>
            <a:r>
              <a:rPr lang="de-DE" dirty="0" smtClean="0">
                <a:solidFill>
                  <a:schemeClr val="tx1">
                    <a:lumMod val="65000"/>
                    <a:lumOff val="35000"/>
                  </a:schemeClr>
                </a:solidFill>
              </a:rPr>
              <a:t> </a:t>
            </a:r>
            <a:r>
              <a:rPr lang="de-DE" dirty="0" err="1" smtClean="0">
                <a:solidFill>
                  <a:schemeClr val="tx1">
                    <a:lumMod val="65000"/>
                    <a:lumOff val="35000"/>
                  </a:schemeClr>
                </a:solidFill>
              </a:rPr>
              <a:t>zscale</a:t>
            </a:r>
            <a:r>
              <a:rPr lang="de-DE" dirty="0" smtClean="0">
                <a:solidFill>
                  <a:schemeClr val="tx1">
                    <a:lumMod val="65000"/>
                    <a:lumOff val="35000"/>
                  </a:schemeClr>
                </a:solidFill>
              </a:rPr>
              <a:t>, </a:t>
            </a:r>
            <a:r>
              <a:rPr lang="de-DE" dirty="0" err="1" smtClean="0">
                <a:solidFill>
                  <a:schemeClr val="tx1">
                    <a:lumMod val="65000"/>
                    <a:lumOff val="35000"/>
                  </a:schemeClr>
                </a:solidFill>
              </a:rPr>
              <a:t>too</a:t>
            </a:r>
            <a:r>
              <a:rPr lang="de-DE" dirty="0" smtClean="0">
                <a:solidFill>
                  <a:schemeClr val="tx1">
                    <a:lumMod val="65000"/>
                    <a:lumOff val="35000"/>
                  </a:schemeClr>
                </a:solidFill>
              </a:rPr>
              <a:t>.</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5" name="Picture 4" descr="IMG_20180730_11380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7743" y="2413626"/>
            <a:ext cx="5925832" cy="4444374"/>
          </a:xfrm>
          <a:prstGeom prst="rect">
            <a:avLst/>
          </a:prstGeom>
        </p:spPr>
      </p:pic>
    </p:spTree>
    <p:extLst>
      <p:ext uri="{BB962C8B-B14F-4D97-AF65-F5344CB8AC3E}">
        <p14:creationId xmlns:p14="http://schemas.microsoft.com/office/powerpoint/2010/main" val="7205204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(g) </a:t>
            </a:r>
            <a:r>
              <a:rPr lang="de-DE" dirty="0" err="1" smtClean="0">
                <a:solidFill>
                  <a:schemeClr val="tx1">
                    <a:lumMod val="65000"/>
                    <a:lumOff val="35000"/>
                  </a:schemeClr>
                </a:solidFill>
              </a:rPr>
              <a:t>You</a:t>
            </a:r>
            <a:r>
              <a:rPr lang="de-DE" dirty="0" smtClean="0">
                <a:solidFill>
                  <a:schemeClr val="tx1">
                    <a:lumMod val="65000"/>
                    <a:lumOff val="35000"/>
                  </a:schemeClr>
                </a:solidFill>
              </a:rPr>
              <a:t> </a:t>
            </a:r>
            <a:r>
              <a:rPr lang="de-DE" dirty="0" err="1" smtClean="0">
                <a:solidFill>
                  <a:schemeClr val="tx1">
                    <a:lumMod val="65000"/>
                    <a:lumOff val="35000"/>
                  </a:schemeClr>
                </a:solidFill>
              </a:rPr>
              <a:t>can</a:t>
            </a:r>
            <a:r>
              <a:rPr lang="de-DE" dirty="0" smtClean="0">
                <a:solidFill>
                  <a:schemeClr val="tx1">
                    <a:lumMod val="65000"/>
                    <a:lumOff val="35000"/>
                  </a:schemeClr>
                </a:solidFill>
              </a:rPr>
              <a:t> </a:t>
            </a:r>
            <a:r>
              <a:rPr lang="de-DE" dirty="0" err="1" smtClean="0">
                <a:solidFill>
                  <a:schemeClr val="tx1">
                    <a:lumMod val="65000"/>
                    <a:lumOff val="35000"/>
                  </a:schemeClr>
                </a:solidFill>
              </a:rPr>
              <a:t>try</a:t>
            </a:r>
            <a:r>
              <a:rPr lang="de-DE" dirty="0" smtClean="0">
                <a:solidFill>
                  <a:schemeClr val="tx1">
                    <a:lumMod val="65000"/>
                    <a:lumOff val="35000"/>
                  </a:schemeClr>
                </a:solidFill>
              </a:rPr>
              <a:t> different </a:t>
            </a:r>
            <a:r>
              <a:rPr lang="de-DE" dirty="0" err="1" smtClean="0">
                <a:solidFill>
                  <a:schemeClr val="tx1">
                    <a:lumMod val="65000"/>
                    <a:lumOff val="35000"/>
                  </a:schemeClr>
                </a:solidFill>
              </a:rPr>
              <a:t>color</a:t>
            </a:r>
            <a:r>
              <a:rPr lang="de-DE" dirty="0" smtClean="0">
                <a:solidFill>
                  <a:schemeClr val="tx1">
                    <a:lumMod val="65000"/>
                    <a:lumOff val="35000"/>
                  </a:schemeClr>
                </a:solidFill>
              </a:rPr>
              <a:t> </a:t>
            </a:r>
            <a:r>
              <a:rPr lang="de-DE" dirty="0" err="1" smtClean="0">
                <a:solidFill>
                  <a:schemeClr val="tx1">
                    <a:lumMod val="65000"/>
                    <a:lumOff val="35000"/>
                  </a:schemeClr>
                </a:solidFill>
              </a:rPr>
              <a:t>schemes</a:t>
            </a:r>
            <a:r>
              <a:rPr lang="de-DE" dirty="0" smtClean="0">
                <a:solidFill>
                  <a:schemeClr val="tx1">
                    <a:lumMod val="65000"/>
                    <a:lumOff val="35000"/>
                  </a:schemeClr>
                </a:solidFill>
              </a:rPr>
              <a:t> (</a:t>
            </a:r>
            <a:r>
              <a:rPr lang="de-DE" dirty="0" err="1" smtClean="0">
                <a:solidFill>
                  <a:schemeClr val="tx1">
                    <a:lumMod val="65000"/>
                    <a:lumOff val="35000"/>
                  </a:schemeClr>
                </a:solidFill>
              </a:rPr>
              <a:t>even</a:t>
            </a:r>
            <a:r>
              <a:rPr lang="de-DE" dirty="0" smtClean="0">
                <a:solidFill>
                  <a:schemeClr val="tx1">
                    <a:lumMod val="65000"/>
                    <a:lumOff val="35000"/>
                  </a:schemeClr>
                </a:solidFill>
              </a:rPr>
              <a:t> </a:t>
            </a:r>
            <a:r>
              <a:rPr lang="de-DE" dirty="0" err="1" smtClean="0">
                <a:solidFill>
                  <a:schemeClr val="tx1">
                    <a:lumMod val="65000"/>
                    <a:lumOff val="35000"/>
                  </a:schemeClr>
                </a:solidFill>
              </a:rPr>
              <a:t>reloading</a:t>
            </a:r>
            <a:r>
              <a:rPr lang="de-DE" dirty="0" smtClean="0">
                <a:solidFill>
                  <a:schemeClr val="tx1">
                    <a:lumMod val="65000"/>
                    <a:lumOff val="35000"/>
                  </a:schemeClr>
                </a:solidFill>
              </a:rPr>
              <a:t> </a:t>
            </a:r>
            <a:r>
              <a:rPr lang="de-DE" dirty="0" err="1" smtClean="0">
                <a:solidFill>
                  <a:schemeClr val="tx1">
                    <a:lumMod val="65000"/>
                    <a:lumOff val="35000"/>
                  </a:schemeClr>
                </a:solidFill>
              </a:rPr>
              <a:t>the</a:t>
            </a:r>
            <a:r>
              <a:rPr lang="de-DE" dirty="0" smtClean="0">
                <a:solidFill>
                  <a:schemeClr val="tx1">
                    <a:lumMod val="65000"/>
                    <a:lumOff val="35000"/>
                  </a:schemeClr>
                </a:solidFill>
              </a:rPr>
              <a:t> </a:t>
            </a:r>
            <a:r>
              <a:rPr lang="de-DE" dirty="0" err="1" smtClean="0">
                <a:solidFill>
                  <a:schemeClr val="tx1">
                    <a:lumMod val="65000"/>
                    <a:lumOff val="35000"/>
                  </a:schemeClr>
                </a:solidFill>
              </a:rPr>
              <a:t>image</a:t>
            </a:r>
            <a:r>
              <a:rPr lang="de-DE" dirty="0" smtClean="0">
                <a:solidFill>
                  <a:schemeClr val="tx1">
                    <a:lumMod val="65000"/>
                    <a:lumOff val="35000"/>
                  </a:schemeClr>
                </a:solidFill>
              </a:rPr>
              <a:t> </a:t>
            </a:r>
            <a:r>
              <a:rPr lang="de-DE" dirty="0" err="1" smtClean="0">
                <a:solidFill>
                  <a:schemeClr val="tx1">
                    <a:lumMod val="65000"/>
                    <a:lumOff val="35000"/>
                  </a:schemeClr>
                </a:solidFill>
              </a:rPr>
              <a:t>with</a:t>
            </a:r>
            <a:r>
              <a:rPr lang="de-DE" dirty="0" smtClean="0">
                <a:solidFill>
                  <a:schemeClr val="tx1">
                    <a:lumMod val="65000"/>
                    <a:lumOff val="35000"/>
                  </a:schemeClr>
                </a:solidFill>
              </a:rPr>
              <a:t> different </a:t>
            </a:r>
            <a:r>
              <a:rPr lang="de-DE" dirty="0" err="1" smtClean="0">
                <a:solidFill>
                  <a:schemeClr val="tx1">
                    <a:lumMod val="65000"/>
                    <a:lumOff val="35000"/>
                  </a:schemeClr>
                </a:solidFill>
              </a:rPr>
              <a:t>red</a:t>
            </a:r>
            <a:r>
              <a:rPr lang="de-DE" dirty="0" smtClean="0">
                <a:solidFill>
                  <a:schemeClr val="tx1">
                    <a:lumMod val="65000"/>
                    <a:lumOff val="35000"/>
                  </a:schemeClr>
                </a:solidFill>
              </a:rPr>
              <a:t>, </a:t>
            </a:r>
            <a:r>
              <a:rPr lang="de-DE" dirty="0" err="1" smtClean="0">
                <a:solidFill>
                  <a:schemeClr val="tx1">
                    <a:lumMod val="65000"/>
                    <a:lumOff val="35000"/>
                  </a:schemeClr>
                </a:solidFill>
              </a:rPr>
              <a:t>blue</a:t>
            </a:r>
            <a:r>
              <a:rPr lang="de-DE" dirty="0" smtClean="0">
                <a:solidFill>
                  <a:schemeClr val="tx1">
                    <a:lumMod val="65000"/>
                    <a:lumOff val="35000"/>
                  </a:schemeClr>
                </a:solidFill>
              </a:rPr>
              <a:t>, </a:t>
            </a:r>
            <a:r>
              <a:rPr lang="de-DE" dirty="0" err="1" smtClean="0">
                <a:solidFill>
                  <a:schemeClr val="tx1">
                    <a:lumMod val="65000"/>
                    <a:lumOff val="35000"/>
                  </a:schemeClr>
                </a:solidFill>
              </a:rPr>
              <a:t>and</a:t>
            </a:r>
            <a:r>
              <a:rPr lang="de-DE" dirty="0" smtClean="0">
                <a:solidFill>
                  <a:schemeClr val="tx1">
                    <a:lumMod val="65000"/>
                    <a:lumOff val="35000"/>
                  </a:schemeClr>
                </a:solidFill>
              </a:rPr>
              <a:t> </a:t>
            </a:r>
            <a:r>
              <a:rPr lang="de-DE" dirty="0" err="1" smtClean="0">
                <a:solidFill>
                  <a:schemeClr val="tx1">
                    <a:lumMod val="65000"/>
                    <a:lumOff val="35000"/>
                  </a:schemeClr>
                </a:solidFill>
              </a:rPr>
              <a:t>green-designated</a:t>
            </a:r>
            <a:r>
              <a:rPr lang="de-DE" dirty="0" smtClean="0">
                <a:solidFill>
                  <a:schemeClr val="tx1">
                    <a:lumMod val="65000"/>
                    <a:lumOff val="35000"/>
                  </a:schemeClr>
                </a:solidFill>
              </a:rPr>
              <a:t> </a:t>
            </a:r>
            <a:r>
              <a:rPr lang="de-DE" dirty="0" err="1" smtClean="0">
                <a:solidFill>
                  <a:schemeClr val="tx1">
                    <a:lumMod val="65000"/>
                    <a:lumOff val="35000"/>
                  </a:schemeClr>
                </a:solidFill>
              </a:rPr>
              <a:t>files</a:t>
            </a:r>
            <a:r>
              <a:rPr lang="de-DE" dirty="0" smtClean="0">
                <a:solidFill>
                  <a:schemeClr val="tx1">
                    <a:lumMod val="65000"/>
                    <a:lumOff val="35000"/>
                  </a:schemeClr>
                </a:solidFill>
              </a:rPr>
              <a:t>) </a:t>
            </a:r>
            <a:r>
              <a:rPr lang="de-DE" dirty="0" err="1" smtClean="0">
                <a:solidFill>
                  <a:schemeClr val="tx1">
                    <a:lumMod val="65000"/>
                    <a:lumOff val="35000"/>
                  </a:schemeClr>
                </a:solidFill>
              </a:rPr>
              <a:t>and</a:t>
            </a:r>
            <a:r>
              <a:rPr lang="de-DE" dirty="0" smtClean="0">
                <a:solidFill>
                  <a:schemeClr val="tx1">
                    <a:lumMod val="65000"/>
                    <a:lumOff val="35000"/>
                  </a:schemeClr>
                </a:solidFill>
              </a:rPr>
              <a:t> </a:t>
            </a:r>
            <a:r>
              <a:rPr lang="de-DE" dirty="0" err="1" smtClean="0">
                <a:solidFill>
                  <a:schemeClr val="tx1">
                    <a:lumMod val="65000"/>
                    <a:lumOff val="35000"/>
                  </a:schemeClr>
                </a:solidFill>
              </a:rPr>
              <a:t>smoothing</a:t>
            </a:r>
            <a:r>
              <a:rPr lang="de-DE" dirty="0" smtClean="0">
                <a:solidFill>
                  <a:schemeClr val="tx1">
                    <a:lumMod val="65000"/>
                    <a:lumOff val="35000"/>
                  </a:schemeClr>
                </a:solidFill>
              </a:rPr>
              <a:t>.  Try </a:t>
            </a:r>
            <a:r>
              <a:rPr lang="de-DE" dirty="0" err="1" smtClean="0">
                <a:solidFill>
                  <a:schemeClr val="tx1">
                    <a:lumMod val="65000"/>
                    <a:lumOff val="35000"/>
                  </a:schemeClr>
                </a:solidFill>
              </a:rPr>
              <a:t>adjusting</a:t>
            </a:r>
            <a:r>
              <a:rPr lang="de-DE" dirty="0" smtClean="0">
                <a:solidFill>
                  <a:schemeClr val="tx1">
                    <a:lumMod val="65000"/>
                    <a:lumOff val="35000"/>
                  </a:schemeClr>
                </a:solidFill>
              </a:rPr>
              <a:t> </a:t>
            </a:r>
            <a:r>
              <a:rPr lang="de-DE" dirty="0" err="1" smtClean="0">
                <a:solidFill>
                  <a:schemeClr val="tx1">
                    <a:lumMod val="65000"/>
                    <a:lumOff val="35000"/>
                  </a:schemeClr>
                </a:solidFill>
              </a:rPr>
              <a:t>the</a:t>
            </a:r>
            <a:r>
              <a:rPr lang="de-DE" dirty="0" smtClean="0">
                <a:solidFill>
                  <a:schemeClr val="tx1">
                    <a:lumMod val="65000"/>
                    <a:lumOff val="35000"/>
                  </a:schemeClr>
                </a:solidFill>
              </a:rPr>
              <a:t> </a:t>
            </a:r>
            <a:r>
              <a:rPr lang="de-DE" dirty="0" err="1" smtClean="0">
                <a:solidFill>
                  <a:schemeClr val="tx1">
                    <a:lumMod val="65000"/>
                    <a:lumOff val="35000"/>
                  </a:schemeClr>
                </a:solidFill>
              </a:rPr>
              <a:t>Scale</a:t>
            </a:r>
            <a:r>
              <a:rPr lang="de-DE" dirty="0" smtClean="0">
                <a:solidFill>
                  <a:schemeClr val="tx1">
                    <a:lumMod val="65000"/>
                    <a:lumOff val="35000"/>
                  </a:schemeClr>
                </a:solidFill>
              </a:rPr>
              <a:t> </a:t>
            </a:r>
            <a:r>
              <a:rPr lang="de-DE" dirty="0" err="1" smtClean="0">
                <a:solidFill>
                  <a:schemeClr val="tx1">
                    <a:lumMod val="65000"/>
                    <a:lumOff val="35000"/>
                  </a:schemeClr>
                </a:solidFill>
              </a:rPr>
              <a:t>parameters</a:t>
            </a:r>
            <a:r>
              <a:rPr lang="de-DE" dirty="0" smtClean="0">
                <a:solidFill>
                  <a:schemeClr val="tx1">
                    <a:lumMod val="65000"/>
                    <a:lumOff val="35000"/>
                  </a:schemeClr>
                </a:solidFill>
              </a:rPr>
              <a:t>.  </a:t>
            </a:r>
            <a:r>
              <a:rPr lang="de-DE" dirty="0" err="1" smtClean="0">
                <a:solidFill>
                  <a:schemeClr val="tx1">
                    <a:lumMod val="65000"/>
                    <a:lumOff val="35000"/>
                  </a:schemeClr>
                </a:solidFill>
              </a:rPr>
              <a:t>Once</a:t>
            </a:r>
            <a:r>
              <a:rPr lang="de-DE" dirty="0" smtClean="0">
                <a:solidFill>
                  <a:schemeClr val="tx1">
                    <a:lumMod val="65000"/>
                    <a:lumOff val="35000"/>
                  </a:schemeClr>
                </a:solidFill>
              </a:rPr>
              <a:t> </a:t>
            </a:r>
            <a:r>
              <a:rPr lang="de-DE" dirty="0" err="1" smtClean="0">
                <a:solidFill>
                  <a:schemeClr val="tx1">
                    <a:lumMod val="65000"/>
                    <a:lumOff val="35000"/>
                  </a:schemeClr>
                </a:solidFill>
              </a:rPr>
              <a:t>you</a:t>
            </a:r>
            <a:r>
              <a:rPr lang="de-DE" dirty="0" smtClean="0">
                <a:solidFill>
                  <a:schemeClr val="tx1">
                    <a:lumMod val="65000"/>
                    <a:lumOff val="35000"/>
                  </a:schemeClr>
                </a:solidFill>
              </a:rPr>
              <a:t> </a:t>
            </a:r>
            <a:r>
              <a:rPr lang="de-DE" dirty="0" err="1" smtClean="0">
                <a:solidFill>
                  <a:schemeClr val="tx1">
                    <a:lumMod val="65000"/>
                    <a:lumOff val="35000"/>
                  </a:schemeClr>
                </a:solidFill>
              </a:rPr>
              <a:t>have</a:t>
            </a:r>
            <a:r>
              <a:rPr lang="de-DE" dirty="0" smtClean="0">
                <a:solidFill>
                  <a:schemeClr val="tx1">
                    <a:lumMod val="65000"/>
                    <a:lumOff val="35000"/>
                  </a:schemeClr>
                </a:solidFill>
              </a:rPr>
              <a:t> an </a:t>
            </a:r>
            <a:r>
              <a:rPr lang="de-DE" dirty="0" err="1" smtClean="0">
                <a:solidFill>
                  <a:schemeClr val="tx1">
                    <a:lumMod val="65000"/>
                    <a:lumOff val="35000"/>
                  </a:schemeClr>
                </a:solidFill>
              </a:rPr>
              <a:t>image</a:t>
            </a:r>
            <a:r>
              <a:rPr lang="de-DE" dirty="0" smtClean="0">
                <a:solidFill>
                  <a:schemeClr val="tx1">
                    <a:lumMod val="65000"/>
                    <a:lumOff val="35000"/>
                  </a:schemeClr>
                </a:solidFill>
              </a:rPr>
              <a:t> </a:t>
            </a:r>
            <a:r>
              <a:rPr lang="de-DE" dirty="0" err="1" smtClean="0">
                <a:solidFill>
                  <a:schemeClr val="tx1">
                    <a:lumMod val="65000"/>
                    <a:lumOff val="35000"/>
                  </a:schemeClr>
                </a:solidFill>
              </a:rPr>
              <a:t>you</a:t>
            </a:r>
            <a:r>
              <a:rPr lang="de-DE" dirty="0" smtClean="0">
                <a:solidFill>
                  <a:schemeClr val="tx1">
                    <a:lumMod val="65000"/>
                    <a:lumOff val="35000"/>
                  </a:schemeClr>
                </a:solidFill>
              </a:rPr>
              <a:t> </a:t>
            </a:r>
            <a:r>
              <a:rPr lang="de-DE" dirty="0" err="1" smtClean="0">
                <a:solidFill>
                  <a:schemeClr val="tx1">
                    <a:lumMod val="65000"/>
                    <a:lumOff val="35000"/>
                  </a:schemeClr>
                </a:solidFill>
              </a:rPr>
              <a:t>like</a:t>
            </a:r>
            <a:r>
              <a:rPr lang="de-DE" dirty="0" smtClean="0">
                <a:solidFill>
                  <a:schemeClr val="tx1">
                    <a:lumMod val="65000"/>
                    <a:lumOff val="35000"/>
                  </a:schemeClr>
                </a:solidFill>
              </a:rPr>
              <a:t>, </a:t>
            </a:r>
            <a:r>
              <a:rPr lang="de-DE" dirty="0" err="1" smtClean="0">
                <a:solidFill>
                  <a:schemeClr val="tx1">
                    <a:lumMod val="65000"/>
                    <a:lumOff val="35000"/>
                  </a:schemeClr>
                </a:solidFill>
              </a:rPr>
              <a:t>you</a:t>
            </a:r>
            <a:r>
              <a:rPr lang="de-DE" dirty="0" smtClean="0">
                <a:solidFill>
                  <a:schemeClr val="tx1">
                    <a:lumMod val="65000"/>
                    <a:lumOff val="35000"/>
                  </a:schemeClr>
                </a:solidFill>
              </a:rPr>
              <a:t> </a:t>
            </a:r>
            <a:r>
              <a:rPr lang="de-DE" dirty="0" err="1" smtClean="0">
                <a:solidFill>
                  <a:schemeClr val="tx1">
                    <a:lumMod val="65000"/>
                    <a:lumOff val="35000"/>
                  </a:schemeClr>
                </a:solidFill>
              </a:rPr>
              <a:t>can</a:t>
            </a:r>
            <a:r>
              <a:rPr lang="de-DE" dirty="0" smtClean="0">
                <a:solidFill>
                  <a:schemeClr val="tx1">
                    <a:lumMod val="65000"/>
                    <a:lumOff val="35000"/>
                  </a:schemeClr>
                </a:solidFill>
              </a:rPr>
              <a:t> </a:t>
            </a:r>
            <a:r>
              <a:rPr lang="de-DE" dirty="0" err="1" smtClean="0">
                <a:solidFill>
                  <a:schemeClr val="tx1">
                    <a:lumMod val="65000"/>
                    <a:lumOff val="35000"/>
                  </a:schemeClr>
                </a:solidFill>
              </a:rPr>
              <a:t>print</a:t>
            </a:r>
            <a:r>
              <a:rPr lang="de-DE" dirty="0" smtClean="0">
                <a:solidFill>
                  <a:schemeClr val="tx1">
                    <a:lumMod val="65000"/>
                    <a:lumOff val="35000"/>
                  </a:schemeClr>
                </a:solidFill>
              </a:rPr>
              <a:t> </a:t>
            </a:r>
            <a:r>
              <a:rPr lang="de-DE" dirty="0" err="1" smtClean="0">
                <a:solidFill>
                  <a:schemeClr val="tx1">
                    <a:lumMod val="65000"/>
                    <a:lumOff val="35000"/>
                  </a:schemeClr>
                </a:solidFill>
              </a:rPr>
              <a:t>it</a:t>
            </a:r>
            <a:r>
              <a:rPr lang="de-DE" dirty="0" smtClean="0">
                <a:solidFill>
                  <a:schemeClr val="tx1">
                    <a:lumMod val="65000"/>
                    <a:lumOff val="35000"/>
                  </a:schemeClr>
                </a:solidFill>
              </a:rPr>
              <a:t> </a:t>
            </a:r>
            <a:r>
              <a:rPr lang="de-DE" dirty="0" err="1" smtClean="0">
                <a:solidFill>
                  <a:schemeClr val="tx1">
                    <a:lumMod val="65000"/>
                    <a:lumOff val="35000"/>
                  </a:schemeClr>
                </a:solidFill>
              </a:rPr>
              <a:t>by</a:t>
            </a:r>
            <a:r>
              <a:rPr lang="de-DE" dirty="0" smtClean="0">
                <a:solidFill>
                  <a:schemeClr val="tx1">
                    <a:lumMod val="65000"/>
                    <a:lumOff val="35000"/>
                  </a:schemeClr>
                </a:solidFill>
              </a:rPr>
              <a:t> </a:t>
            </a:r>
            <a:r>
              <a:rPr lang="de-DE" dirty="0" err="1" smtClean="0">
                <a:solidFill>
                  <a:schemeClr val="tx1">
                    <a:lumMod val="65000"/>
                    <a:lumOff val="35000"/>
                  </a:schemeClr>
                </a:solidFill>
              </a:rPr>
              <a:t>going</a:t>
            </a:r>
            <a:r>
              <a:rPr lang="de-DE" dirty="0" smtClean="0">
                <a:solidFill>
                  <a:schemeClr val="tx1">
                    <a:lumMod val="65000"/>
                    <a:lumOff val="35000"/>
                  </a:schemeClr>
                </a:solidFill>
              </a:rPr>
              <a:t> </a:t>
            </a:r>
            <a:r>
              <a:rPr lang="de-DE" dirty="0" err="1" smtClean="0">
                <a:solidFill>
                  <a:schemeClr val="tx1">
                    <a:lumMod val="65000"/>
                    <a:lumOff val="35000"/>
                  </a:schemeClr>
                </a:solidFill>
              </a:rPr>
              <a:t>to</a:t>
            </a:r>
            <a:r>
              <a:rPr lang="de-DE" dirty="0" smtClean="0">
                <a:solidFill>
                  <a:schemeClr val="tx1">
                    <a:lumMod val="65000"/>
                    <a:lumOff val="35000"/>
                  </a:schemeClr>
                </a:solidFill>
              </a:rPr>
              <a:t> File</a:t>
            </a:r>
            <a:r>
              <a:rPr lang="de-DE" dirty="0" smtClean="0">
                <a:solidFill>
                  <a:schemeClr val="tx1">
                    <a:lumMod val="65000"/>
                    <a:lumOff val="35000"/>
                  </a:schemeClr>
                </a:solidFill>
                <a:sym typeface="Wingdings"/>
              </a:rPr>
              <a:t>--&gt;Save Image</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00790089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5</a:t>
            </a:r>
            <a:r>
              <a:rPr lang="de-DE" dirty="0" smtClean="0">
                <a:solidFill>
                  <a:schemeClr val="tx1">
                    <a:lumMod val="65000"/>
                    <a:lumOff val="35000"/>
                  </a:schemeClr>
                </a:solidFill>
              </a:rPr>
              <a:t>(</a:t>
            </a:r>
            <a:r>
              <a:rPr lang="de-DE" dirty="0" err="1" smtClean="0">
                <a:solidFill>
                  <a:schemeClr val="tx1">
                    <a:lumMod val="65000"/>
                    <a:lumOff val="35000"/>
                  </a:schemeClr>
                </a:solidFill>
              </a:rPr>
              <a:t>g</a:t>
            </a:r>
            <a:r>
              <a:rPr lang="de-DE" dirty="0" smtClean="0">
                <a:solidFill>
                  <a:schemeClr val="tx1">
                    <a:lumMod val="65000"/>
                    <a:lumOff val="35000"/>
                  </a:schemeClr>
                </a:solidFill>
              </a:rPr>
              <a:t>)</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30_11385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581" y="1103990"/>
            <a:ext cx="7263154" cy="5447366"/>
          </a:xfrm>
          <a:prstGeom prst="rect">
            <a:avLst/>
          </a:prstGeom>
        </p:spPr>
      </p:pic>
    </p:spTree>
    <p:extLst>
      <p:ext uri="{BB962C8B-B14F-4D97-AF65-F5344CB8AC3E}">
        <p14:creationId xmlns:p14="http://schemas.microsoft.com/office/powerpoint/2010/main" val="8998400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a:t>6</a:t>
            </a:r>
            <a:r>
              <a:rPr lang="en-US" sz="6600" dirty="0" smtClean="0"/>
              <a:t>. Use python to manipulate the FITS image</a:t>
            </a:r>
            <a:endParaRPr lang="en-US" sz="6600" dirty="0"/>
          </a:p>
        </p:txBody>
      </p:sp>
    </p:spTree>
    <p:extLst>
      <p:ext uri="{BB962C8B-B14F-4D97-AF65-F5344CB8AC3E}">
        <p14:creationId xmlns:p14="http://schemas.microsoft.com/office/powerpoint/2010/main" val="23901583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We’re looking for the smallest ones---different dark matter theories predict different numbers of tiny galaxies, called “dwarfs”.</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7" name="Picture 6"/>
          <p:cNvPicPr>
            <a:picLocks noChangeAspect="1"/>
          </p:cNvPicPr>
          <p:nvPr/>
        </p:nvPicPr>
        <p:blipFill>
          <a:blip r:embed="rId3"/>
          <a:stretch>
            <a:fillRect/>
          </a:stretch>
        </p:blipFill>
        <p:spPr>
          <a:xfrm>
            <a:off x="4781470" y="1166149"/>
            <a:ext cx="2470070" cy="1878645"/>
          </a:xfrm>
          <a:prstGeom prst="rect">
            <a:avLst/>
          </a:prstGeom>
        </p:spPr>
      </p:pic>
      <p:sp>
        <p:nvSpPr>
          <p:cNvPr id="12" name="TextBox 11"/>
          <p:cNvSpPr txBox="1"/>
          <p:nvPr/>
        </p:nvSpPr>
        <p:spPr>
          <a:xfrm>
            <a:off x="4781470" y="3044794"/>
            <a:ext cx="1428596" cy="369332"/>
          </a:xfrm>
          <a:prstGeom prst="rect">
            <a:avLst/>
          </a:prstGeom>
          <a:noFill/>
        </p:spPr>
        <p:txBody>
          <a:bodyPr wrap="none" rtlCol="0">
            <a:spAutoFit/>
          </a:bodyPr>
          <a:lstStyle/>
          <a:p>
            <a:r>
              <a:rPr lang="en-US" dirty="0" err="1" smtClean="0"/>
              <a:t>Cetus</a:t>
            </a:r>
            <a:r>
              <a:rPr lang="en-US" dirty="0" smtClean="0"/>
              <a:t> dwarf</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1470" y="3593145"/>
            <a:ext cx="2176187" cy="2176187"/>
          </a:xfrm>
          <a:prstGeom prst="rect">
            <a:avLst/>
          </a:prstGeom>
        </p:spPr>
      </p:pic>
      <p:sp>
        <p:nvSpPr>
          <p:cNvPr id="14" name="TextBox 13"/>
          <p:cNvSpPr txBox="1"/>
          <p:nvPr/>
        </p:nvSpPr>
        <p:spPr>
          <a:xfrm>
            <a:off x="4781470" y="5769332"/>
            <a:ext cx="3978298" cy="646331"/>
          </a:xfrm>
          <a:prstGeom prst="rect">
            <a:avLst/>
          </a:prstGeom>
          <a:noFill/>
        </p:spPr>
        <p:txBody>
          <a:bodyPr wrap="square" rtlCol="0">
            <a:spAutoFit/>
          </a:bodyPr>
          <a:lstStyle/>
          <a:p>
            <a:r>
              <a:rPr lang="en-US" dirty="0" err="1" smtClean="0"/>
              <a:t>Eridanus</a:t>
            </a:r>
            <a:r>
              <a:rPr lang="en-US" dirty="0" smtClean="0"/>
              <a:t> II, discovered in 2015 by the Dark Energy Survey</a:t>
            </a:r>
            <a:endParaRPr lang="en-US" dirty="0"/>
          </a:p>
        </p:txBody>
      </p:sp>
      <p:sp>
        <p:nvSpPr>
          <p:cNvPr id="15" name="TextBox 14"/>
          <p:cNvSpPr txBox="1"/>
          <p:nvPr/>
        </p:nvSpPr>
        <p:spPr>
          <a:xfrm>
            <a:off x="193033" y="5538782"/>
            <a:ext cx="4239337" cy="923330"/>
          </a:xfrm>
          <a:prstGeom prst="rect">
            <a:avLst/>
          </a:prstGeom>
          <a:noFill/>
        </p:spPr>
        <p:txBody>
          <a:bodyPr wrap="none" rtlCol="0">
            <a:spAutoFit/>
          </a:bodyPr>
          <a:lstStyle/>
          <a:p>
            <a:r>
              <a:rPr lang="en-US" dirty="0" smtClean="0"/>
              <a:t>These dwarfs are near the Milky Way</a:t>
            </a:r>
          </a:p>
          <a:p>
            <a:endParaRPr lang="en-US" dirty="0"/>
          </a:p>
          <a:p>
            <a:r>
              <a:rPr lang="en-US" dirty="0" smtClean="0"/>
              <a:t>How do we find ones that are </a:t>
            </a:r>
            <a:r>
              <a:rPr lang="en-US" smtClean="0"/>
              <a:t>far away?</a:t>
            </a:r>
            <a:endParaRPr lang="en-US" dirty="0"/>
          </a:p>
        </p:txBody>
      </p:sp>
    </p:spTree>
    <p:extLst>
      <p:ext uri="{BB962C8B-B14F-4D97-AF65-F5344CB8AC3E}">
        <p14:creationId xmlns:p14="http://schemas.microsoft.com/office/powerpoint/2010/main" val="3209047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It’s a lot of fun to play around with </a:t>
            </a:r>
            <a:r>
              <a:rPr lang="en-US" dirty="0" err="1" smtClean="0">
                <a:solidFill>
                  <a:schemeClr val="tx1">
                    <a:lumMod val="65000"/>
                    <a:lumOff val="35000"/>
                  </a:schemeClr>
                </a:solidFill>
              </a:rPr>
              <a:t>SAOImage</a:t>
            </a:r>
            <a:r>
              <a:rPr lang="en-US" dirty="0" smtClean="0">
                <a:solidFill>
                  <a:schemeClr val="tx1">
                    <a:lumMod val="65000"/>
                    <a:lumOff val="35000"/>
                  </a:schemeClr>
                </a:solidFill>
              </a:rPr>
              <a:t> ds9, and it’s got some powerful functions.  However, when we need to get through a lot of data, or do things more systematically, we write (or use other people’s!) software to process the images.  You can do a lot more customized things, and do them systematically.</a:t>
            </a: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11733907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The computer language that a lot of astronomers now use is python.  </a:t>
            </a:r>
          </a:p>
          <a:p>
            <a:r>
              <a:rPr lang="en-US" dirty="0">
                <a:solidFill>
                  <a:schemeClr val="tx1">
                    <a:lumMod val="65000"/>
                    <a:lumOff val="35000"/>
                  </a:schemeClr>
                </a:solidFill>
                <a:hlinkClick r:id="rId3"/>
              </a:rPr>
              <a:t>https://www.python.org/about/gettingstarted</a:t>
            </a:r>
            <a:r>
              <a:rPr lang="en-US" dirty="0" smtClean="0">
                <a:solidFill>
                  <a:schemeClr val="tx1">
                    <a:lumMod val="65000"/>
                    <a:lumOff val="35000"/>
                  </a:schemeClr>
                </a:solidFill>
                <a:hlinkClick r:id="rId3"/>
              </a:rPr>
              <a:t>/</a:t>
            </a:r>
            <a:endParaRPr lang="en-US" dirty="0" smtClean="0">
              <a:solidFill>
                <a:schemeClr val="tx1">
                  <a:lumMod val="65000"/>
                  <a:lumOff val="35000"/>
                </a:schemeClr>
              </a:solidFill>
            </a:endParaRPr>
          </a:p>
          <a:p>
            <a:endParaRPr lang="en-US" dirty="0">
              <a:solidFill>
                <a:schemeClr val="tx1">
                  <a:lumMod val="65000"/>
                  <a:lumOff val="35000"/>
                </a:schemeClr>
              </a:solidFill>
            </a:endParaRPr>
          </a:p>
          <a:p>
            <a:r>
              <a:rPr lang="en-US" dirty="0" smtClean="0">
                <a:solidFill>
                  <a:schemeClr val="tx1">
                    <a:lumMod val="65000"/>
                    <a:lumOff val="35000"/>
                  </a:schemeClr>
                </a:solidFill>
              </a:rPr>
              <a:t>It’s publicly available, easy(</a:t>
            </a:r>
            <a:r>
              <a:rPr lang="en-US" dirty="0" err="1" smtClean="0">
                <a:solidFill>
                  <a:schemeClr val="tx1">
                    <a:lumMod val="65000"/>
                    <a:lumOff val="35000"/>
                  </a:schemeClr>
                </a:solidFill>
              </a:rPr>
              <a:t>er</a:t>
            </a:r>
            <a:r>
              <a:rPr lang="en-US" dirty="0" smtClean="0">
                <a:solidFill>
                  <a:schemeClr val="tx1">
                    <a:lumMod val="65000"/>
                    <a:lumOff val="35000"/>
                  </a:schemeClr>
                </a:solidFill>
              </a:rPr>
              <a:t>) to use, and there are a lot of online tutorials or classes on its many functions.</a:t>
            </a:r>
          </a:p>
          <a:p>
            <a:endParaRPr lang="en-US" dirty="0">
              <a:solidFill>
                <a:schemeClr val="tx1">
                  <a:lumMod val="65000"/>
                  <a:lumOff val="35000"/>
                </a:schemeClr>
              </a:solidFill>
            </a:endParaRPr>
          </a:p>
          <a:p>
            <a:r>
              <a:rPr lang="en-US" dirty="0" smtClean="0">
                <a:solidFill>
                  <a:schemeClr val="tx1">
                    <a:lumMod val="65000"/>
                    <a:lumOff val="35000"/>
                  </a:schemeClr>
                </a:solidFill>
              </a:rPr>
              <a:t>The astronomy community has its own </a:t>
            </a:r>
            <a:r>
              <a:rPr lang="en-US" dirty="0" err="1" smtClean="0">
                <a:solidFill>
                  <a:schemeClr val="tx1">
                    <a:lumMod val="65000"/>
                    <a:lumOff val="35000"/>
                  </a:schemeClr>
                </a:solidFill>
              </a:rPr>
              <a:t>astropy</a:t>
            </a:r>
            <a:r>
              <a:rPr lang="en-US" dirty="0" smtClean="0">
                <a:solidFill>
                  <a:schemeClr val="tx1">
                    <a:lumMod val="65000"/>
                    <a:lumOff val="35000"/>
                  </a:schemeClr>
                </a:solidFill>
              </a:rPr>
              <a:t> </a:t>
            </a:r>
            <a:r>
              <a:rPr lang="en-US" dirty="0">
                <a:solidFill>
                  <a:schemeClr val="tx1">
                    <a:lumMod val="65000"/>
                    <a:lumOff val="35000"/>
                  </a:schemeClr>
                </a:solidFill>
              </a:rPr>
              <a:t>package. http://</a:t>
            </a:r>
            <a:r>
              <a:rPr lang="en-US" dirty="0" err="1">
                <a:solidFill>
                  <a:schemeClr val="tx1">
                    <a:lumMod val="65000"/>
                    <a:lumOff val="35000"/>
                  </a:schemeClr>
                </a:solidFill>
              </a:rPr>
              <a:t>www.astropy.org</a:t>
            </a:r>
            <a:r>
              <a:rPr lang="en-US" dirty="0">
                <a:solidFill>
                  <a:schemeClr val="tx1">
                    <a:lumMod val="65000"/>
                    <a:lumOff val="35000"/>
                  </a:schemeClr>
                </a:solidFill>
              </a:rPr>
              <a:t>/</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10331943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6(a) </a:t>
            </a:r>
            <a:r>
              <a:rPr lang="en-US" sz="2800" dirty="0" smtClean="0">
                <a:solidFill>
                  <a:schemeClr val="tx1">
                    <a:lumMod val="65000"/>
                    <a:lumOff val="35000"/>
                  </a:schemeClr>
                </a:solidFill>
              </a:rPr>
              <a:t>We’re going to try out a couple of </a:t>
            </a:r>
            <a:r>
              <a:rPr lang="en-US" sz="2800" dirty="0" err="1" smtClean="0">
                <a:solidFill>
                  <a:schemeClr val="tx1">
                    <a:lumMod val="65000"/>
                    <a:lumOff val="35000"/>
                  </a:schemeClr>
                </a:solidFill>
              </a:rPr>
              <a:t>astropy</a:t>
            </a:r>
            <a:r>
              <a:rPr lang="en-US" sz="2800" dirty="0" smtClean="0">
                <a:solidFill>
                  <a:schemeClr val="tx1">
                    <a:lumMod val="65000"/>
                    <a:lumOff val="35000"/>
                  </a:schemeClr>
                </a:solidFill>
              </a:rPr>
              <a:t> tools to play around with the data in the FITS files.  We are going to use an interactive environment, </a:t>
            </a:r>
            <a:r>
              <a:rPr lang="en-US" sz="2800" dirty="0" err="1" smtClean="0">
                <a:solidFill>
                  <a:schemeClr val="tx1">
                    <a:lumMod val="65000"/>
                    <a:lumOff val="35000"/>
                  </a:schemeClr>
                </a:solidFill>
              </a:rPr>
              <a:t>Jupyter</a:t>
            </a:r>
            <a:r>
              <a:rPr lang="en-US" sz="2800" dirty="0" smtClean="0">
                <a:solidFill>
                  <a:schemeClr val="tx1">
                    <a:lumMod val="65000"/>
                    <a:lumOff val="35000"/>
                  </a:schemeClr>
                </a:solidFill>
              </a:rPr>
              <a:t> notebooks, for this. Open a terminal:</a:t>
            </a:r>
          </a:p>
          <a:p>
            <a:endParaRPr lang="en-US" sz="2800"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IMG_20180731_1035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606" y="3236334"/>
            <a:ext cx="4876800" cy="3657600"/>
          </a:xfrm>
          <a:prstGeom prst="rect">
            <a:avLst/>
          </a:prstGeom>
        </p:spPr>
      </p:pic>
    </p:spTree>
    <p:extLst>
      <p:ext uri="{BB962C8B-B14F-4D97-AF65-F5344CB8AC3E}">
        <p14:creationId xmlns:p14="http://schemas.microsoft.com/office/powerpoint/2010/main" val="12855070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6(b) Type in “cd ASPIRE_GALAXIES”</a:t>
            </a:r>
          </a:p>
          <a:p>
            <a:r>
              <a:rPr lang="en-US" dirty="0" smtClean="0">
                <a:solidFill>
                  <a:schemeClr val="tx1">
                    <a:lumMod val="65000"/>
                    <a:lumOff val="35000"/>
                  </a:schemeClr>
                </a:solidFill>
              </a:rPr>
              <a:t>This takes you to the directory with all your activities!</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6" name="Picture 5" descr="IMG_20180731_1037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188" y="2886060"/>
            <a:ext cx="4876800" cy="3657600"/>
          </a:xfrm>
          <a:prstGeom prst="rect">
            <a:avLst/>
          </a:prstGeom>
        </p:spPr>
      </p:pic>
    </p:spTree>
    <p:extLst>
      <p:ext uri="{BB962C8B-B14F-4D97-AF65-F5344CB8AC3E}">
        <p14:creationId xmlns:p14="http://schemas.microsoft.com/office/powerpoint/2010/main" val="9220482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6(</a:t>
            </a:r>
            <a:r>
              <a:rPr lang="en-US" dirty="0">
                <a:solidFill>
                  <a:schemeClr val="tx1">
                    <a:lumMod val="65000"/>
                    <a:lumOff val="35000"/>
                  </a:schemeClr>
                </a:solidFill>
              </a:rPr>
              <a:t>c</a:t>
            </a:r>
            <a:r>
              <a:rPr lang="en-US" dirty="0" smtClean="0">
                <a:solidFill>
                  <a:schemeClr val="tx1">
                    <a:lumMod val="65000"/>
                    <a:lumOff val="35000"/>
                  </a:schemeClr>
                </a:solidFill>
              </a:rPr>
              <a:t>) Write in the terminal:</a:t>
            </a:r>
          </a:p>
          <a:p>
            <a:r>
              <a:rPr lang="en-US" dirty="0" smtClean="0">
                <a:solidFill>
                  <a:schemeClr val="tx1">
                    <a:lumMod val="65000"/>
                    <a:lumOff val="35000"/>
                  </a:schemeClr>
                </a:solidFill>
              </a:rPr>
              <a:t>cd code</a:t>
            </a:r>
          </a:p>
          <a:p>
            <a:endParaRPr lang="en-US" dirty="0">
              <a:solidFill>
                <a:schemeClr val="tx1">
                  <a:lumMod val="65000"/>
                  <a:lumOff val="35000"/>
                </a:schemeClr>
              </a:solidFill>
            </a:endParaRPr>
          </a:p>
          <a:p>
            <a:r>
              <a:rPr lang="en-US" dirty="0" smtClean="0">
                <a:solidFill>
                  <a:schemeClr val="tx1">
                    <a:lumMod val="65000"/>
                    <a:lumOff val="35000"/>
                  </a:schemeClr>
                </a:solidFill>
              </a:rPr>
              <a:t>Then in the terminal, write:</a:t>
            </a:r>
          </a:p>
          <a:p>
            <a:r>
              <a:rPr lang="en-US" dirty="0" err="1" smtClean="0">
                <a:solidFill>
                  <a:schemeClr val="tx1">
                    <a:lumMod val="65000"/>
                    <a:lumOff val="35000"/>
                  </a:schemeClr>
                </a:solidFill>
              </a:rPr>
              <a:t>jupyter</a:t>
            </a:r>
            <a:r>
              <a:rPr lang="en-US" dirty="0" smtClean="0">
                <a:solidFill>
                  <a:schemeClr val="tx1">
                    <a:lumMod val="65000"/>
                    <a:lumOff val="35000"/>
                  </a:schemeClr>
                </a:solidFill>
              </a:rPr>
              <a:t> notebook</a:t>
            </a:r>
          </a:p>
          <a:p>
            <a:endParaRPr lang="en-US" dirty="0">
              <a:solidFill>
                <a:schemeClr val="tx1">
                  <a:lumMod val="65000"/>
                  <a:lumOff val="35000"/>
                </a:schemeClr>
              </a:solidFill>
            </a:endParaRPr>
          </a:p>
          <a:p>
            <a:r>
              <a:rPr lang="en-US" dirty="0" smtClean="0">
                <a:solidFill>
                  <a:schemeClr val="tx1">
                    <a:lumMod val="65000"/>
                    <a:lumOff val="35000"/>
                  </a:schemeClr>
                </a:solidFill>
              </a:rPr>
              <a:t>This will pop up the interactive browser.  If </a:t>
            </a:r>
            <a:r>
              <a:rPr lang="en-US" dirty="0">
                <a:solidFill>
                  <a:schemeClr val="tx1">
                    <a:lumMod val="65000"/>
                    <a:lumOff val="35000"/>
                  </a:schemeClr>
                </a:solidFill>
              </a:rPr>
              <a:t>you’re not in the “code” directory, you’ll need to find that directory in the browser that pops up.</a:t>
            </a:r>
          </a:p>
          <a:p>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29218274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6(d) In the browser, open the file called “</a:t>
            </a:r>
            <a:r>
              <a:rPr lang="en-US" dirty="0" err="1" smtClean="0"/>
              <a:t>astropy_image_tutorial_jupyter.ipynb</a:t>
            </a:r>
            <a:r>
              <a:rPr lang="en-US" dirty="0" smtClean="0"/>
              <a:t>”</a:t>
            </a:r>
          </a:p>
          <a:p>
            <a:endParaRPr lang="en-US" dirty="0">
              <a:solidFill>
                <a:schemeClr val="tx1">
                  <a:lumMod val="65000"/>
                  <a:lumOff val="35000"/>
                </a:schemeClr>
              </a:solidFill>
            </a:endParaRPr>
          </a:p>
          <a:p>
            <a:r>
              <a:rPr lang="en-US" dirty="0" smtClean="0">
                <a:solidFill>
                  <a:schemeClr val="tx1">
                    <a:lumMod val="65000"/>
                    <a:lumOff val="35000"/>
                  </a:schemeClr>
                </a:solidFill>
              </a:rPr>
              <a:t>You will work through this with the interactive </a:t>
            </a:r>
            <a:r>
              <a:rPr lang="en-US" dirty="0" err="1" smtClean="0">
                <a:solidFill>
                  <a:schemeClr val="tx1">
                    <a:lumMod val="65000"/>
                    <a:lumOff val="35000"/>
                  </a:schemeClr>
                </a:solidFill>
              </a:rPr>
              <a:t>Jupyter</a:t>
            </a:r>
            <a:r>
              <a:rPr lang="en-US" dirty="0" smtClean="0">
                <a:solidFill>
                  <a:schemeClr val="tx1">
                    <a:lumMod val="65000"/>
                    <a:lumOff val="35000"/>
                  </a:schemeClr>
                </a:solidFill>
              </a:rPr>
              <a:t> framework. Code is organized in “cells”.  You can run each “cell” using the “Run” button.  Add more cells if you want, change inputs, whatever you want!</a:t>
            </a:r>
          </a:p>
          <a:p>
            <a:r>
              <a:rPr lang="en-US" sz="2800" dirty="0">
                <a:solidFill>
                  <a:schemeClr val="tx1">
                    <a:lumMod val="65000"/>
                    <a:lumOff val="35000"/>
                  </a:schemeClr>
                </a:solidFill>
              </a:rPr>
              <a:t>If you’re not in the “code” directory, you’ll need to find that directory in the browser that pops up.</a:t>
            </a: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347397852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smtClean="0"/>
              <a:t>7. Use python to manipulate a non-FITS file</a:t>
            </a:r>
            <a:endParaRPr lang="en-US" sz="6600" dirty="0"/>
          </a:p>
        </p:txBody>
      </p:sp>
    </p:spTree>
    <p:extLst>
      <p:ext uri="{BB962C8B-B14F-4D97-AF65-F5344CB8AC3E}">
        <p14:creationId xmlns:p14="http://schemas.microsoft.com/office/powerpoint/2010/main" val="229685308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7(a) Of course, most of the time, you take pictures in other formats, not FITS.  There are a lot of built-in python tools for manipulating images</a:t>
            </a:r>
          </a:p>
          <a:p>
            <a:endParaRPr lang="en-US" dirty="0">
              <a:solidFill>
                <a:schemeClr val="tx1">
                  <a:lumMod val="65000"/>
                  <a:lumOff val="35000"/>
                </a:schemeClr>
              </a:solidFill>
            </a:endParaRPr>
          </a:p>
          <a:p>
            <a:r>
              <a:rPr lang="en-US" dirty="0" smtClean="0">
                <a:solidFill>
                  <a:schemeClr val="tx1">
                    <a:lumMod val="65000"/>
                    <a:lumOff val="35000"/>
                  </a:schemeClr>
                </a:solidFill>
              </a:rPr>
              <a:t>In the terminal, write:</a:t>
            </a:r>
          </a:p>
          <a:p>
            <a:r>
              <a:rPr lang="en-US" dirty="0" err="1" smtClean="0">
                <a:solidFill>
                  <a:schemeClr val="tx1">
                    <a:lumMod val="65000"/>
                    <a:lumOff val="35000"/>
                  </a:schemeClr>
                </a:solidFill>
              </a:rPr>
              <a:t>jupyter</a:t>
            </a:r>
            <a:r>
              <a:rPr lang="en-US" dirty="0" smtClean="0">
                <a:solidFill>
                  <a:schemeClr val="tx1">
                    <a:lumMod val="65000"/>
                    <a:lumOff val="35000"/>
                  </a:schemeClr>
                </a:solidFill>
              </a:rPr>
              <a:t> notebook</a:t>
            </a:r>
          </a:p>
          <a:p>
            <a:endParaRPr lang="en-US" dirty="0">
              <a:solidFill>
                <a:schemeClr val="tx1">
                  <a:lumMod val="65000"/>
                  <a:lumOff val="35000"/>
                </a:schemeClr>
              </a:solidFill>
            </a:endParaRPr>
          </a:p>
          <a:p>
            <a:r>
              <a:rPr lang="en-US" dirty="0" smtClean="0">
                <a:solidFill>
                  <a:schemeClr val="tx1">
                    <a:lumMod val="65000"/>
                    <a:lumOff val="35000"/>
                  </a:schemeClr>
                </a:solidFill>
              </a:rPr>
              <a:t>In the browser, open the file with the name:</a:t>
            </a:r>
          </a:p>
          <a:p>
            <a:r>
              <a:rPr lang="en-US" dirty="0" err="1" smtClean="0">
                <a:solidFill>
                  <a:schemeClr val="tx1">
                    <a:lumMod val="65000"/>
                    <a:lumOff val="35000"/>
                  </a:schemeClr>
                </a:solidFill>
              </a:rPr>
              <a:t>images.ipynb</a:t>
            </a:r>
            <a:endParaRPr lang="en-US"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37389286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7(b) This tutorial is lightly </a:t>
            </a:r>
            <a:r>
              <a:rPr lang="en-US" dirty="0">
                <a:solidFill>
                  <a:schemeClr val="tx1">
                    <a:lumMod val="65000"/>
                    <a:lumOff val="35000"/>
                  </a:schemeClr>
                </a:solidFill>
              </a:rPr>
              <a:t>edited from </a:t>
            </a:r>
            <a:r>
              <a:rPr lang="en-US" dirty="0">
                <a:solidFill>
                  <a:schemeClr val="tx1">
                    <a:lumMod val="65000"/>
                    <a:lumOff val="35000"/>
                  </a:schemeClr>
                </a:solidFill>
                <a:hlinkClick r:id="rId3"/>
              </a:rPr>
              <a:t>https://matplotlib.org/tutorials/introductory/images.html#sphx-glr-tutorials-introductory-images-</a:t>
            </a:r>
            <a:r>
              <a:rPr lang="en-US" dirty="0" smtClean="0">
                <a:solidFill>
                  <a:schemeClr val="tx1">
                    <a:lumMod val="65000"/>
                    <a:lumOff val="35000"/>
                  </a:schemeClr>
                </a:solidFill>
                <a:hlinkClick r:id="rId3"/>
              </a:rPr>
              <a:t>py</a:t>
            </a:r>
            <a:endParaRPr lang="en-US" dirty="0" smtClean="0">
              <a:solidFill>
                <a:schemeClr val="tx1">
                  <a:lumMod val="65000"/>
                  <a:lumOff val="35000"/>
                </a:schemeClr>
              </a:solidFill>
            </a:endParaRPr>
          </a:p>
          <a:p>
            <a:endParaRPr lang="en-US" dirty="0" smtClean="0">
              <a:solidFill>
                <a:schemeClr val="tx1">
                  <a:lumMod val="65000"/>
                  <a:lumOff val="35000"/>
                </a:schemeClr>
              </a:solidFill>
            </a:endParaRPr>
          </a:p>
          <a:p>
            <a:r>
              <a:rPr lang="en-US" dirty="0" smtClean="0">
                <a:solidFill>
                  <a:schemeClr val="tx1">
                    <a:lumMod val="65000"/>
                    <a:lumOff val="35000"/>
                  </a:schemeClr>
                </a:solidFill>
              </a:rPr>
              <a:t>Check out more tutorials here:</a:t>
            </a:r>
          </a:p>
          <a:p>
            <a:r>
              <a:rPr lang="en-US" dirty="0">
                <a:solidFill>
                  <a:schemeClr val="tx1">
                    <a:lumMod val="65000"/>
                    <a:lumOff val="35000"/>
                  </a:schemeClr>
                </a:solidFill>
                <a:hlinkClick r:id="rId4"/>
              </a:rPr>
              <a:t>https://matplotlib.org/tutorials/</a:t>
            </a:r>
            <a:r>
              <a:rPr lang="en-US" dirty="0" smtClean="0">
                <a:solidFill>
                  <a:schemeClr val="tx1">
                    <a:lumMod val="65000"/>
                    <a:lumOff val="35000"/>
                  </a:schemeClr>
                </a:solidFill>
                <a:hlinkClick r:id="rId4"/>
              </a:rPr>
              <a:t>index.html</a:t>
            </a:r>
            <a:endParaRPr lang="en-US" dirty="0" smtClean="0">
              <a:solidFill>
                <a:schemeClr val="tx1">
                  <a:lumMod val="65000"/>
                  <a:lumOff val="35000"/>
                </a:schemeClr>
              </a:solidFill>
            </a:endParaRPr>
          </a:p>
          <a:p>
            <a:r>
              <a:rPr lang="en-US" dirty="0">
                <a:solidFill>
                  <a:schemeClr val="tx1">
                    <a:lumMod val="65000"/>
                    <a:lumOff val="35000"/>
                  </a:schemeClr>
                </a:solidFill>
                <a:hlinkClick r:id="rId5"/>
              </a:rPr>
              <a:t>http://www.scipy-lectures.org/advanced/image_processing</a:t>
            </a:r>
            <a:r>
              <a:rPr lang="en-US" dirty="0" smtClean="0">
                <a:solidFill>
                  <a:schemeClr val="tx1">
                    <a:lumMod val="65000"/>
                    <a:lumOff val="35000"/>
                  </a:schemeClr>
                </a:solidFill>
                <a:hlinkClick r:id="rId5"/>
              </a:rPr>
              <a:t>/</a:t>
            </a:r>
            <a:endParaRPr lang="en-US" dirty="0" smtClean="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79313517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2"/>
            <a:ext cx="8522172" cy="2413018"/>
          </a:xfrm>
        </p:spPr>
        <p:txBody>
          <a:bodyPr/>
          <a:lstStyle/>
          <a:p>
            <a:r>
              <a:rPr lang="en-US" dirty="0" smtClean="0">
                <a:solidFill>
                  <a:schemeClr val="tx1">
                    <a:lumMod val="65000"/>
                    <a:lumOff val="35000"/>
                  </a:schemeClr>
                </a:solidFill>
              </a:rPr>
              <a:t>7(c) Try out the object detection tutorial, which is in a subdirectory of your “code” folder.</a:t>
            </a:r>
          </a:p>
          <a:p>
            <a:endParaRPr lang="en-US" dirty="0" smtClean="0">
              <a:solidFill>
                <a:schemeClr val="tx1">
                  <a:lumMod val="65000"/>
                  <a:lumOff val="35000"/>
                </a:schemeClr>
              </a:solidFill>
            </a:endParaRPr>
          </a:p>
          <a:p>
            <a:r>
              <a:rPr lang="en-US" dirty="0" smtClean="0">
                <a:solidFill>
                  <a:schemeClr val="tx1">
                    <a:lumMod val="65000"/>
                    <a:lumOff val="35000"/>
                  </a:schemeClr>
                </a:solidFill>
              </a:rPr>
              <a:t>This tutorial was written by UC Berkeley computer science graduate student Lisa Anne Hendricks.</a:t>
            </a:r>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866107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64421" y="1382151"/>
            <a:ext cx="4114799" cy="4525963"/>
          </a:xfrm>
        </p:spPr>
        <p:txBody>
          <a:bodyPr/>
          <a:lstStyle/>
          <a:p>
            <a:r>
              <a:rPr lang="en-US" dirty="0" smtClean="0">
                <a:solidFill>
                  <a:schemeClr val="tx1">
                    <a:lumMod val="65000"/>
                    <a:lumOff val="35000"/>
                  </a:schemeClr>
                </a:solidFill>
              </a:rPr>
              <a:t>We look at patches of sky for a long time to get enough light to see the tiny galaxy, and then do some image processing to really reveal it.</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pic>
        <p:nvPicPr>
          <p:cNvPr id="4" name="Picture 3" descr="Slide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9220" y="1658916"/>
            <a:ext cx="4964780" cy="3723585"/>
          </a:xfrm>
          <a:prstGeom prst="rect">
            <a:avLst/>
          </a:prstGeom>
        </p:spPr>
      </p:pic>
    </p:spTree>
    <p:extLst>
      <p:ext uri="{BB962C8B-B14F-4D97-AF65-F5344CB8AC3E}">
        <p14:creationId xmlns:p14="http://schemas.microsoft.com/office/powerpoint/2010/main" val="336333223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a:t>8</a:t>
            </a:r>
            <a:r>
              <a:rPr lang="en-US" sz="6600" dirty="0" smtClean="0"/>
              <a:t>. Turn a graphic into a FITS file</a:t>
            </a:r>
            <a:endParaRPr lang="en-US" sz="6600" dirty="0"/>
          </a:p>
        </p:txBody>
      </p:sp>
    </p:spTree>
    <p:extLst>
      <p:ext uri="{BB962C8B-B14F-4D97-AF65-F5344CB8AC3E}">
        <p14:creationId xmlns:p14="http://schemas.microsoft.com/office/powerpoint/2010/main" val="178711284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746930" y="1356449"/>
            <a:ext cx="8229600" cy="4999902"/>
          </a:xfrm>
        </p:spPr>
        <p:txBody>
          <a:bodyPr/>
          <a:lstStyle/>
          <a:p>
            <a:pPr marL="514350" indent="-514350">
              <a:buAutoNum type="arabicPeriod"/>
            </a:pPr>
            <a:r>
              <a:rPr lang="en-US" sz="2800" dirty="0" smtClean="0">
                <a:solidFill>
                  <a:schemeClr val="tx1">
                    <a:lumMod val="65000"/>
                    <a:lumOff val="35000"/>
                  </a:schemeClr>
                </a:solidFill>
              </a:rPr>
              <a:t>Take a screenshot with the computer or download a cool graphic of your choice.</a:t>
            </a:r>
          </a:p>
          <a:p>
            <a:pPr marL="514350" indent="-514350">
              <a:buAutoNum type="arabicPeriod"/>
            </a:pPr>
            <a:r>
              <a:rPr lang="en-US" sz="2800" dirty="0" smtClean="0">
                <a:solidFill>
                  <a:schemeClr val="tx1">
                    <a:lumMod val="65000"/>
                    <a:lumOff val="35000"/>
                  </a:schemeClr>
                </a:solidFill>
              </a:rPr>
              <a:t>Follow the steps here to convert your photo from jpeg format to fits </a:t>
            </a:r>
            <a:r>
              <a:rPr lang="en-US" sz="2800" dirty="0">
                <a:solidFill>
                  <a:schemeClr val="tx1">
                    <a:lumMod val="65000"/>
                    <a:lumOff val="35000"/>
                  </a:schemeClr>
                </a:solidFill>
              </a:rPr>
              <a:t>format. </a:t>
            </a:r>
            <a:r>
              <a:rPr lang="en-US" sz="2800" dirty="0">
                <a:solidFill>
                  <a:schemeClr val="tx1">
                    <a:lumMod val="65000"/>
                    <a:lumOff val="35000"/>
                  </a:schemeClr>
                </a:solidFill>
                <a:hlinkClick r:id="rId3"/>
              </a:rPr>
              <a:t>https://casaguides.nrao.edu/index.php/</a:t>
            </a:r>
            <a:r>
              <a:rPr lang="en-US" sz="2800" dirty="0" smtClean="0">
                <a:solidFill>
                  <a:schemeClr val="tx1">
                    <a:lumMod val="65000"/>
                    <a:lumOff val="35000"/>
                  </a:schemeClr>
                </a:solidFill>
                <a:hlinkClick r:id="rId3"/>
              </a:rPr>
              <a:t>Convert_jpg_to_fits</a:t>
            </a:r>
            <a:endParaRPr lang="en-US" sz="2800" dirty="0" smtClean="0">
              <a:solidFill>
                <a:schemeClr val="tx1">
                  <a:lumMod val="65000"/>
                  <a:lumOff val="35000"/>
                </a:schemeClr>
              </a:solidFill>
            </a:endParaRPr>
          </a:p>
          <a:p>
            <a:pPr marL="514350" indent="-514350">
              <a:buAutoNum type="arabicPeriod"/>
            </a:pPr>
            <a:r>
              <a:rPr lang="en-US" sz="2800" dirty="0" smtClean="0">
                <a:solidFill>
                  <a:schemeClr val="tx1">
                    <a:lumMod val="65000"/>
                    <a:lumOff val="35000"/>
                  </a:schemeClr>
                </a:solidFill>
              </a:rPr>
              <a:t> You can also use the </a:t>
            </a:r>
            <a:r>
              <a:rPr lang="en-US" sz="2800" dirty="0"/>
              <a:t>split-jpeg-to-</a:t>
            </a:r>
            <a:r>
              <a:rPr lang="en-US" sz="2800" dirty="0" err="1" smtClean="0"/>
              <a:t>fits.ipynb</a:t>
            </a:r>
            <a:r>
              <a:rPr lang="en-US" sz="2800" dirty="0" smtClean="0"/>
              <a:t> file in your code folder. This makes separate red, green, and blue FITS files. </a:t>
            </a:r>
          </a:p>
          <a:p>
            <a:pPr marL="514350" indent="-514350">
              <a:buAutoNum type="arabicPeriod"/>
            </a:pPr>
            <a:r>
              <a:rPr lang="en-US" sz="2800" dirty="0" smtClean="0">
                <a:solidFill>
                  <a:schemeClr val="tx1">
                    <a:lumMod val="65000"/>
                    <a:lumOff val="35000"/>
                  </a:schemeClr>
                </a:solidFill>
              </a:rPr>
              <a:t>Play with your new FITS files with any of the tools you</a:t>
            </a:r>
            <a:r>
              <a:rPr lang="uk-UA" sz="2800" dirty="0" smtClean="0">
                <a:solidFill>
                  <a:schemeClr val="tx1">
                    <a:lumMod val="65000"/>
                    <a:lumOff val="35000"/>
                  </a:schemeClr>
                </a:solidFill>
              </a:rPr>
              <a:t>’</a:t>
            </a:r>
            <a:r>
              <a:rPr lang="en-US" sz="2800" dirty="0" err="1" smtClean="0">
                <a:solidFill>
                  <a:schemeClr val="tx1">
                    <a:lumMod val="65000"/>
                    <a:lumOff val="35000"/>
                  </a:schemeClr>
                </a:solidFill>
              </a:rPr>
              <a:t>ve</a:t>
            </a:r>
            <a:r>
              <a:rPr lang="en-US" sz="2800" dirty="0" smtClean="0">
                <a:solidFill>
                  <a:schemeClr val="tx1">
                    <a:lumMod val="65000"/>
                    <a:lumOff val="35000"/>
                  </a:schemeClr>
                </a:solidFill>
              </a:rPr>
              <a:t> already used!</a:t>
            </a:r>
            <a:endParaRPr lang="en-US" sz="2800" dirty="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11891848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sz="6600" dirty="0" smtClean="0"/>
              <a:t>Things you can do at home</a:t>
            </a:r>
            <a:endParaRPr lang="en-US" sz="6600" dirty="0"/>
          </a:p>
        </p:txBody>
      </p:sp>
    </p:spTree>
    <p:extLst>
      <p:ext uri="{BB962C8B-B14F-4D97-AF65-F5344CB8AC3E}">
        <p14:creationId xmlns:p14="http://schemas.microsoft.com/office/powerpoint/2010/main" val="286133650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746930" y="1209884"/>
            <a:ext cx="8229600" cy="4525963"/>
          </a:xfrm>
        </p:spPr>
        <p:txBody>
          <a:bodyPr/>
          <a:lstStyle/>
          <a:p>
            <a:pPr marL="514350" indent="-514350">
              <a:buAutoNum type="arabicPeriod"/>
            </a:pPr>
            <a:r>
              <a:rPr lang="en-US" sz="2000" dirty="0" smtClean="0">
                <a:solidFill>
                  <a:schemeClr val="tx1">
                    <a:lumMod val="65000"/>
                    <a:lumOff val="35000"/>
                  </a:schemeClr>
                </a:solidFill>
              </a:rPr>
              <a:t>“Mouse around” on the Legacy Survey Sky Viewer tool.  Click on the radio buttons to see what the sky looks like with different data sets</a:t>
            </a:r>
            <a:r>
              <a:rPr lang="en-US" sz="2000" dirty="0">
                <a:solidFill>
                  <a:schemeClr val="tx1">
                    <a:lumMod val="65000"/>
                    <a:lumOff val="35000"/>
                  </a:schemeClr>
                </a:solidFill>
              </a:rPr>
              <a:t>. (http://</a:t>
            </a:r>
            <a:r>
              <a:rPr lang="en-US" sz="2000" dirty="0" err="1">
                <a:solidFill>
                  <a:schemeClr val="tx1">
                    <a:lumMod val="65000"/>
                    <a:lumOff val="35000"/>
                  </a:schemeClr>
                </a:solidFill>
              </a:rPr>
              <a:t>legacysurvey.org</a:t>
            </a:r>
            <a:r>
              <a:rPr lang="en-US" sz="2000" dirty="0">
                <a:solidFill>
                  <a:schemeClr val="tx1">
                    <a:lumMod val="65000"/>
                    <a:lumOff val="35000"/>
                  </a:schemeClr>
                </a:solidFill>
              </a:rPr>
              <a:t>/viewer#IC%</a:t>
            </a:r>
            <a:r>
              <a:rPr lang="en-US" sz="2000" dirty="0" smtClean="0">
                <a:solidFill>
                  <a:schemeClr val="tx1">
                    <a:lumMod val="65000"/>
                    <a:lumOff val="35000"/>
                  </a:schemeClr>
                </a:solidFill>
              </a:rPr>
              <a:t>202841)</a:t>
            </a:r>
          </a:p>
          <a:p>
            <a:pPr marL="514350" indent="-514350">
              <a:buAutoNum type="arabicPeriod"/>
            </a:pPr>
            <a:r>
              <a:rPr lang="en-US" sz="2000" dirty="0" smtClean="0">
                <a:solidFill>
                  <a:schemeClr val="tx1">
                    <a:lumMod val="65000"/>
                    <a:lumOff val="35000"/>
                  </a:schemeClr>
                </a:solidFill>
              </a:rPr>
              <a:t>Click on objects in SDSS </a:t>
            </a:r>
            <a:r>
              <a:rPr lang="en-US" sz="2000" dirty="0">
                <a:solidFill>
                  <a:schemeClr val="tx1">
                    <a:lumMod val="65000"/>
                    <a:lumOff val="35000"/>
                  </a:schemeClr>
                </a:solidFill>
              </a:rPr>
              <a:t>Finding Chart (https://</a:t>
            </a:r>
            <a:r>
              <a:rPr lang="en-US" sz="2000" dirty="0" err="1">
                <a:solidFill>
                  <a:schemeClr val="tx1">
                    <a:lumMod val="65000"/>
                    <a:lumOff val="35000"/>
                  </a:schemeClr>
                </a:solidFill>
              </a:rPr>
              <a:t>skyserver.sdss.org</a:t>
            </a:r>
            <a:r>
              <a:rPr lang="en-US" sz="2000" dirty="0">
                <a:solidFill>
                  <a:schemeClr val="tx1">
                    <a:lumMod val="65000"/>
                    <a:lumOff val="35000"/>
                  </a:schemeClr>
                </a:solidFill>
              </a:rPr>
              <a:t>/dr12/en/tools/chart/</a:t>
            </a:r>
            <a:r>
              <a:rPr lang="en-US" sz="2000" dirty="0" err="1" smtClean="0">
                <a:solidFill>
                  <a:schemeClr val="tx1">
                    <a:lumMod val="65000"/>
                    <a:lumOff val="35000"/>
                  </a:schemeClr>
                </a:solidFill>
              </a:rPr>
              <a:t>image.aspx</a:t>
            </a:r>
            <a:r>
              <a:rPr lang="en-US" sz="2000" dirty="0" smtClean="0">
                <a:solidFill>
                  <a:schemeClr val="tx1">
                    <a:lumMod val="65000"/>
                    <a:lumOff val="35000"/>
                  </a:schemeClr>
                </a:solidFill>
              </a:rPr>
              <a:t>)</a:t>
            </a:r>
          </a:p>
          <a:p>
            <a:pPr marL="514350" indent="-514350">
              <a:buAutoNum type="arabicPeriod"/>
            </a:pPr>
            <a:r>
              <a:rPr lang="en-US" sz="2000" dirty="0" smtClean="0">
                <a:solidFill>
                  <a:schemeClr val="tx1">
                    <a:lumMod val="65000"/>
                    <a:lumOff val="35000"/>
                  </a:schemeClr>
                </a:solidFill>
              </a:rPr>
              <a:t>You can download </a:t>
            </a:r>
            <a:r>
              <a:rPr lang="en-US" sz="2000" dirty="0" err="1" smtClean="0">
                <a:solidFill>
                  <a:schemeClr val="tx1">
                    <a:lumMod val="65000"/>
                    <a:lumOff val="35000"/>
                  </a:schemeClr>
                </a:solidFill>
              </a:rPr>
              <a:t>SAOImage</a:t>
            </a:r>
            <a:r>
              <a:rPr lang="en-US" sz="2000" dirty="0">
                <a:solidFill>
                  <a:schemeClr val="tx1">
                    <a:lumMod val="65000"/>
                    <a:lumOff val="35000"/>
                  </a:schemeClr>
                </a:solidFill>
              </a:rPr>
              <a:t> DS9 (http://ds9.si.edu/site/</a:t>
            </a:r>
            <a:r>
              <a:rPr lang="en-US" sz="2000" dirty="0" err="1" smtClean="0">
                <a:solidFill>
                  <a:schemeClr val="tx1">
                    <a:lumMod val="65000"/>
                    <a:lumOff val="35000"/>
                  </a:schemeClr>
                </a:solidFill>
              </a:rPr>
              <a:t>Download.html</a:t>
            </a:r>
            <a:r>
              <a:rPr lang="en-US" sz="2000" dirty="0" smtClean="0">
                <a:solidFill>
                  <a:schemeClr val="tx1">
                    <a:lumMod val="65000"/>
                    <a:lumOff val="35000"/>
                  </a:schemeClr>
                </a:solidFill>
              </a:rPr>
              <a:t>) </a:t>
            </a:r>
          </a:p>
          <a:p>
            <a:pPr marL="514350" indent="-514350">
              <a:buAutoNum type="arabicPeriod"/>
            </a:pPr>
            <a:r>
              <a:rPr lang="en-US" sz="2000" dirty="0" smtClean="0">
                <a:solidFill>
                  <a:schemeClr val="tx1">
                    <a:lumMod val="65000"/>
                    <a:lumOff val="35000"/>
                  </a:schemeClr>
                </a:solidFill>
              </a:rPr>
              <a:t>We used the “anaconda” distribution of python.  Download </a:t>
            </a:r>
            <a:r>
              <a:rPr lang="en-US" sz="2000" dirty="0">
                <a:solidFill>
                  <a:schemeClr val="tx1">
                    <a:lumMod val="65000"/>
                    <a:lumOff val="35000"/>
                  </a:schemeClr>
                </a:solidFill>
              </a:rPr>
              <a:t>it </a:t>
            </a:r>
            <a:r>
              <a:rPr lang="en-US" sz="2000" dirty="0" smtClean="0">
                <a:solidFill>
                  <a:schemeClr val="tx1">
                    <a:lumMod val="65000"/>
                    <a:lumOff val="35000"/>
                  </a:schemeClr>
                </a:solidFill>
              </a:rPr>
              <a:t>here :</a:t>
            </a:r>
            <a:r>
              <a:rPr lang="en-US" sz="2000" dirty="0">
                <a:solidFill>
                  <a:schemeClr val="tx1">
                    <a:lumMod val="65000"/>
                    <a:lumOff val="35000"/>
                  </a:schemeClr>
                </a:solidFill>
              </a:rPr>
              <a:t>https://</a:t>
            </a:r>
            <a:r>
              <a:rPr lang="en-US" sz="2000" dirty="0" err="1">
                <a:solidFill>
                  <a:schemeClr val="tx1">
                    <a:lumMod val="65000"/>
                    <a:lumOff val="35000"/>
                  </a:schemeClr>
                </a:solidFill>
              </a:rPr>
              <a:t>anaconda.org</a:t>
            </a:r>
            <a:r>
              <a:rPr lang="en-US" sz="2000" dirty="0">
                <a:solidFill>
                  <a:schemeClr val="tx1">
                    <a:lumMod val="65000"/>
                    <a:lumOff val="35000"/>
                  </a:schemeClr>
                </a:solidFill>
              </a:rPr>
              <a:t>/anaconda/</a:t>
            </a:r>
            <a:r>
              <a:rPr lang="en-US" sz="2000" dirty="0" smtClean="0">
                <a:solidFill>
                  <a:schemeClr val="tx1">
                    <a:lumMod val="65000"/>
                    <a:lumOff val="35000"/>
                  </a:schemeClr>
                </a:solidFill>
              </a:rPr>
              <a:t>python</a:t>
            </a:r>
            <a:endParaRPr lang="en-US" sz="2000" dirty="0">
              <a:solidFill>
                <a:schemeClr val="tx1">
                  <a:lumMod val="65000"/>
                  <a:lumOff val="35000"/>
                </a:schemeClr>
              </a:solidFill>
            </a:endParaRPr>
          </a:p>
          <a:p>
            <a:pPr marL="514350" indent="-514350">
              <a:buAutoNum type="arabicPeriod"/>
            </a:pPr>
            <a:r>
              <a:rPr lang="en-US" sz="2000" dirty="0" err="1" smtClean="0">
                <a:solidFill>
                  <a:schemeClr val="tx1">
                    <a:lumMod val="65000"/>
                    <a:lumOff val="35000"/>
                  </a:schemeClr>
                </a:solidFill>
              </a:rPr>
              <a:t>Astropy</a:t>
            </a:r>
            <a:r>
              <a:rPr lang="en-US" sz="2000" dirty="0" smtClean="0">
                <a:solidFill>
                  <a:schemeClr val="tx1">
                    <a:lumMod val="65000"/>
                    <a:lumOff val="35000"/>
                  </a:schemeClr>
                </a:solidFill>
              </a:rPr>
              <a:t> tutorials for </a:t>
            </a:r>
            <a:r>
              <a:rPr lang="en-US" sz="2000" dirty="0">
                <a:solidFill>
                  <a:schemeClr val="tx1">
                    <a:lumMod val="65000"/>
                    <a:lumOff val="35000"/>
                  </a:schemeClr>
                </a:solidFill>
              </a:rPr>
              <a:t>FITS images: http://</a:t>
            </a:r>
            <a:r>
              <a:rPr lang="en-US" sz="2000" dirty="0" err="1">
                <a:solidFill>
                  <a:schemeClr val="tx1">
                    <a:lumMod val="65000"/>
                    <a:lumOff val="35000"/>
                  </a:schemeClr>
                </a:solidFill>
              </a:rPr>
              <a:t>astropy-tutorials.readthedocs.io</a:t>
            </a:r>
            <a:r>
              <a:rPr lang="en-US" sz="2000" dirty="0">
                <a:solidFill>
                  <a:schemeClr val="tx1">
                    <a:lumMod val="65000"/>
                    <a:lumOff val="35000"/>
                  </a:schemeClr>
                </a:solidFill>
              </a:rPr>
              <a:t>/en/latest/</a:t>
            </a:r>
            <a:endParaRPr lang="en-US" sz="2000" dirty="0" smtClean="0">
              <a:solidFill>
                <a:schemeClr val="tx1">
                  <a:lumMod val="65000"/>
                  <a:lumOff val="35000"/>
                </a:schemeClr>
              </a:solidFill>
            </a:endParaRPr>
          </a:p>
          <a:p>
            <a:pPr marL="514350" indent="-514350">
              <a:buAutoNum type="arabicPeriod"/>
            </a:pPr>
            <a:r>
              <a:rPr lang="en-US" sz="2000" dirty="0" smtClean="0">
                <a:solidFill>
                  <a:schemeClr val="tx1">
                    <a:lumMod val="65000"/>
                    <a:lumOff val="35000"/>
                  </a:schemeClr>
                </a:solidFill>
              </a:rPr>
              <a:t>Image processing using non-</a:t>
            </a:r>
            <a:r>
              <a:rPr lang="en-US" sz="2000" dirty="0" err="1" smtClean="0">
                <a:solidFill>
                  <a:schemeClr val="tx1">
                    <a:lumMod val="65000"/>
                    <a:lumOff val="35000"/>
                  </a:schemeClr>
                </a:solidFill>
              </a:rPr>
              <a:t>astro</a:t>
            </a:r>
            <a:r>
              <a:rPr lang="en-US" sz="2000" dirty="0" smtClean="0">
                <a:solidFill>
                  <a:schemeClr val="tx1">
                    <a:lumMod val="65000"/>
                    <a:lumOff val="35000"/>
                  </a:schemeClr>
                </a:solidFill>
              </a:rPr>
              <a:t> images</a:t>
            </a:r>
            <a:r>
              <a:rPr lang="en-US" sz="2000" dirty="0">
                <a:solidFill>
                  <a:schemeClr val="tx1">
                    <a:lumMod val="65000"/>
                    <a:lumOff val="35000"/>
                  </a:schemeClr>
                </a:solidFill>
              </a:rPr>
              <a:t>: </a:t>
            </a:r>
            <a:r>
              <a:rPr lang="en-US" sz="2000" dirty="0">
                <a:solidFill>
                  <a:schemeClr val="tx1">
                    <a:lumMod val="65000"/>
                    <a:lumOff val="35000"/>
                  </a:schemeClr>
                </a:solidFill>
                <a:hlinkClick r:id="rId3"/>
              </a:rPr>
              <a:t>https://matplotlib.org/users/</a:t>
            </a:r>
            <a:r>
              <a:rPr lang="en-US" sz="2000" dirty="0" smtClean="0">
                <a:solidFill>
                  <a:schemeClr val="tx1">
                    <a:lumMod val="65000"/>
                    <a:lumOff val="35000"/>
                  </a:schemeClr>
                </a:solidFill>
                <a:hlinkClick r:id="rId3"/>
              </a:rPr>
              <a:t>image_tutorial.html</a:t>
            </a:r>
            <a:endParaRPr lang="en-US" sz="2000" dirty="0" smtClean="0">
              <a:solidFill>
                <a:schemeClr val="tx1">
                  <a:lumMod val="65000"/>
                  <a:lumOff val="35000"/>
                </a:schemeClr>
              </a:solidFill>
            </a:endParaRPr>
          </a:p>
          <a:p>
            <a:pPr marL="514350" indent="-514350">
              <a:buAutoNum type="arabicPeriod"/>
            </a:pPr>
            <a:r>
              <a:rPr lang="en-US" sz="2000" dirty="0" smtClean="0">
                <a:solidFill>
                  <a:schemeClr val="tx1">
                    <a:lumMod val="65000"/>
                    <a:lumOff val="35000"/>
                  </a:schemeClr>
                </a:solidFill>
              </a:rPr>
              <a:t>Data from SDSS, space telescopes (like Hubble), and other surveys are public.  Google them and download as much as you want!</a:t>
            </a: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Tree>
    <p:extLst>
      <p:ext uri="{BB962C8B-B14F-4D97-AF65-F5344CB8AC3E}">
        <p14:creationId xmlns:p14="http://schemas.microsoft.com/office/powerpoint/2010/main" val="59173350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746930" y="1904800"/>
            <a:ext cx="8229600" cy="3831047"/>
          </a:xfrm>
        </p:spPr>
        <p:txBody>
          <a:bodyPr/>
          <a:lstStyle/>
          <a:p>
            <a:pPr marL="514350" indent="-514350">
              <a:buAutoNum type="arabicPeriod"/>
            </a:pPr>
            <a:r>
              <a:rPr lang="en-US" sz="2000" dirty="0" smtClean="0">
                <a:solidFill>
                  <a:schemeClr val="tx1">
                    <a:lumMod val="65000"/>
                    <a:lumOff val="35000"/>
                  </a:schemeClr>
                </a:solidFill>
              </a:rPr>
              <a:t>Check out tutorials on the </a:t>
            </a:r>
            <a:r>
              <a:rPr lang="en-US" sz="2000" dirty="0" err="1" smtClean="0">
                <a:solidFill>
                  <a:schemeClr val="tx1">
                    <a:lumMod val="65000"/>
                    <a:lumOff val="35000"/>
                  </a:schemeClr>
                </a:solidFill>
              </a:rPr>
              <a:t>matplotlib</a:t>
            </a:r>
            <a:r>
              <a:rPr lang="en-US" sz="2000" dirty="0" smtClean="0">
                <a:solidFill>
                  <a:schemeClr val="tx1">
                    <a:lumMod val="65000"/>
                    <a:lumOff val="35000"/>
                  </a:schemeClr>
                </a:solidFill>
              </a:rPr>
              <a:t> and </a:t>
            </a:r>
            <a:r>
              <a:rPr lang="en-US" sz="2000" dirty="0" err="1" smtClean="0">
                <a:solidFill>
                  <a:schemeClr val="tx1">
                    <a:lumMod val="65000"/>
                    <a:lumOff val="35000"/>
                  </a:schemeClr>
                </a:solidFill>
              </a:rPr>
              <a:t>scipy</a:t>
            </a:r>
            <a:r>
              <a:rPr lang="en-US" sz="2000" dirty="0" smtClean="0">
                <a:solidFill>
                  <a:schemeClr val="tx1">
                    <a:lumMod val="65000"/>
                    <a:lumOff val="35000"/>
                  </a:schemeClr>
                </a:solidFill>
              </a:rPr>
              <a:t> (scientific coding module for python) websites: </a:t>
            </a:r>
            <a:r>
              <a:rPr lang="en-US" sz="2000" dirty="0" smtClean="0">
                <a:solidFill>
                  <a:schemeClr val="tx1">
                    <a:lumMod val="65000"/>
                    <a:lumOff val="35000"/>
                  </a:schemeClr>
                </a:solidFill>
                <a:hlinkClick r:id="rId3"/>
              </a:rPr>
              <a:t>http</a:t>
            </a:r>
            <a:r>
              <a:rPr lang="en-US" sz="2000" dirty="0">
                <a:solidFill>
                  <a:schemeClr val="tx1">
                    <a:lumMod val="65000"/>
                    <a:lumOff val="35000"/>
                  </a:schemeClr>
                </a:solidFill>
                <a:hlinkClick r:id="rId3"/>
              </a:rPr>
              <a:t>://www.scipy-lectures.org/advanced/image_processing</a:t>
            </a:r>
            <a:r>
              <a:rPr lang="en-US" sz="2000" dirty="0" smtClean="0">
                <a:solidFill>
                  <a:schemeClr val="tx1">
                    <a:lumMod val="65000"/>
                    <a:lumOff val="35000"/>
                  </a:schemeClr>
                </a:solidFill>
                <a:hlinkClick r:id="rId3"/>
              </a:rPr>
              <a:t>/</a:t>
            </a:r>
            <a:r>
              <a:rPr lang="en-US" sz="2000" dirty="0">
                <a:solidFill>
                  <a:schemeClr val="tx1">
                    <a:lumMod val="65000"/>
                    <a:lumOff val="35000"/>
                  </a:schemeClr>
                </a:solidFill>
              </a:rPr>
              <a:t>, </a:t>
            </a:r>
            <a:r>
              <a:rPr lang="en-US" sz="2000" dirty="0">
                <a:solidFill>
                  <a:schemeClr val="tx1">
                    <a:lumMod val="65000"/>
                    <a:lumOff val="35000"/>
                  </a:schemeClr>
                </a:solidFill>
                <a:hlinkClick r:id="rId4"/>
              </a:rPr>
              <a:t>https://matplotlib.org/tutorials/</a:t>
            </a:r>
            <a:r>
              <a:rPr lang="en-US" sz="2000" dirty="0" smtClean="0">
                <a:solidFill>
                  <a:schemeClr val="tx1">
                    <a:lumMod val="65000"/>
                    <a:lumOff val="35000"/>
                  </a:schemeClr>
                </a:solidFill>
                <a:hlinkClick r:id="rId4"/>
              </a:rPr>
              <a:t>index.html</a:t>
            </a:r>
            <a:endParaRPr lang="en-US" sz="2000" dirty="0" smtClean="0">
              <a:solidFill>
                <a:schemeClr val="tx1">
                  <a:lumMod val="65000"/>
                  <a:lumOff val="35000"/>
                </a:schemeClr>
              </a:solidFill>
            </a:endParaRPr>
          </a:p>
          <a:p>
            <a:pPr marL="514350" indent="-514350">
              <a:buAutoNum type="arabicPeriod"/>
            </a:pPr>
            <a:r>
              <a:rPr lang="en-US" sz="2000" dirty="0" smtClean="0">
                <a:solidFill>
                  <a:schemeClr val="tx1">
                    <a:lumMod val="65000"/>
                    <a:lumOff val="35000"/>
                  </a:schemeClr>
                </a:solidFill>
              </a:rPr>
              <a:t>For a lot of “real world” image processing, you want to preserve edges for object identification.  The Gaussian smoothing often used for astronomy does NOT cut it.  If you want to learn more, try </a:t>
            </a:r>
            <a:r>
              <a:rPr lang="en-US" sz="2000" dirty="0">
                <a:hlinkClick r:id="rId5"/>
              </a:rPr>
              <a:t>https://www.pyimagesearch.com/2015/04/06/zero-parameter-automatic-canny-edge-detection-with-python-and-opencv</a:t>
            </a:r>
            <a:r>
              <a:rPr lang="en-US" sz="2000" dirty="0" smtClean="0">
                <a:hlinkClick r:id="rId5"/>
              </a:rPr>
              <a:t>/</a:t>
            </a:r>
            <a:endParaRPr lang="en-US" sz="2000" dirty="0" smtClean="0"/>
          </a:p>
          <a:p>
            <a:pPr marL="514350" indent="-514350">
              <a:buAutoNum type="arabicPeriod"/>
            </a:pPr>
            <a:r>
              <a:rPr lang="en-US" sz="2000" dirty="0" smtClean="0">
                <a:solidFill>
                  <a:schemeClr val="tx1">
                    <a:lumMod val="65000"/>
                    <a:lumOff val="35000"/>
                  </a:schemeClr>
                </a:solidFill>
              </a:rPr>
              <a:t>Edit your photos with science!  Take out “uninteresting” parts of your </a:t>
            </a:r>
            <a:r>
              <a:rPr lang="en-US" sz="2000" dirty="0" err="1" smtClean="0">
                <a:solidFill>
                  <a:schemeClr val="tx1">
                    <a:lumMod val="65000"/>
                    <a:lumOff val="35000"/>
                  </a:schemeClr>
                </a:solidFill>
              </a:rPr>
              <a:t>image:</a:t>
            </a:r>
            <a:r>
              <a:rPr lang="en-US" sz="2000" dirty="0" err="1">
                <a:hlinkClick r:id="rId6"/>
              </a:rPr>
              <a:t>https</a:t>
            </a:r>
            <a:r>
              <a:rPr lang="en-US" sz="2000" dirty="0">
                <a:hlinkClick r:id="rId6"/>
              </a:rPr>
              <a:t>://www.pyimagesearch.com/2017/01/23/seam-carving-with-opencv-python-and-scikit-image</a:t>
            </a:r>
            <a:r>
              <a:rPr lang="en-US" sz="2000" dirty="0" smtClean="0">
                <a:hlinkClick r:id="rId6"/>
              </a:rPr>
              <a:t>/</a:t>
            </a:r>
            <a:endParaRPr lang="en-US" sz="2000" dirty="0" smtClean="0"/>
          </a:p>
          <a:p>
            <a:pPr marL="514350" indent="-514350">
              <a:buAutoNum type="arabicPeriod"/>
            </a:pPr>
            <a:r>
              <a:rPr lang="en-US" sz="2000" dirty="0" smtClean="0">
                <a:solidFill>
                  <a:schemeClr val="tx1">
                    <a:lumMod val="65000"/>
                    <a:lumOff val="35000"/>
                  </a:schemeClr>
                </a:solidFill>
              </a:rPr>
              <a:t>Learn to code w</a:t>
            </a:r>
            <a:r>
              <a:rPr lang="en-US" sz="2000" dirty="0">
                <a:solidFill>
                  <a:schemeClr val="tx1">
                    <a:lumMod val="65000"/>
                    <a:lumOff val="35000"/>
                  </a:schemeClr>
                </a:solidFill>
              </a:rPr>
              <a:t>/python! https://</a:t>
            </a:r>
            <a:r>
              <a:rPr lang="en-US" sz="2000" dirty="0" err="1">
                <a:solidFill>
                  <a:schemeClr val="tx1">
                    <a:lumMod val="65000"/>
                    <a:lumOff val="35000"/>
                  </a:schemeClr>
                </a:solidFill>
              </a:rPr>
              <a:t>www.codecademy.com</a:t>
            </a:r>
            <a:r>
              <a:rPr lang="en-US" sz="2000" dirty="0">
                <a:solidFill>
                  <a:schemeClr val="tx1">
                    <a:lumMod val="65000"/>
                    <a:lumOff val="35000"/>
                  </a:schemeClr>
                </a:solidFill>
              </a:rPr>
              <a:t>/learn/learn-python</a:t>
            </a:r>
            <a:endParaRPr lang="en-US" sz="2000" dirty="0" smtClean="0">
              <a:solidFill>
                <a:schemeClr val="tx1">
                  <a:lumMod val="65000"/>
                  <a:lumOff val="35000"/>
                </a:schemeClr>
              </a:solidFill>
            </a:endParaRPr>
          </a:p>
        </p:txBody>
      </p:sp>
      <p:sp>
        <p:nvSpPr>
          <p:cNvPr id="3" name="Content Placeholder 2"/>
          <p:cNvSpPr>
            <a:spLocks noGrp="1"/>
          </p:cNvSpPr>
          <p:nvPr>
            <p:ph idx="15"/>
          </p:nvPr>
        </p:nvSpPr>
        <p:spPr>
          <a:ln>
            <a:solidFill>
              <a:srgbClr val="636D6E"/>
            </a:solidFill>
          </a:ln>
        </p:spPr>
        <p:txBody>
          <a:bodyPr/>
          <a:lstStyle/>
          <a:p>
            <a:r>
              <a:rPr lang="en-US" dirty="0" smtClean="0"/>
              <a:t>ASPIRE Galaxies and image processing</a:t>
            </a:r>
            <a:endParaRPr lang="en-US" dirty="0"/>
          </a:p>
        </p:txBody>
      </p:sp>
      <p:sp>
        <p:nvSpPr>
          <p:cNvPr id="4" name="TextBox 3"/>
          <p:cNvSpPr txBox="1"/>
          <p:nvPr/>
        </p:nvSpPr>
        <p:spPr>
          <a:xfrm>
            <a:off x="259763" y="1486321"/>
            <a:ext cx="9172902" cy="369332"/>
          </a:xfrm>
          <a:prstGeom prst="rect">
            <a:avLst/>
          </a:prstGeom>
          <a:noFill/>
        </p:spPr>
        <p:txBody>
          <a:bodyPr wrap="square" rtlCol="0">
            <a:spAutoFit/>
          </a:bodyPr>
          <a:lstStyle/>
          <a:p>
            <a:r>
              <a:rPr lang="en-US" dirty="0" smtClean="0"/>
              <a:t>If you really liked the image processing technical details, there’s more for you, too!</a:t>
            </a:r>
            <a:endParaRPr lang="en-US" dirty="0"/>
          </a:p>
        </p:txBody>
      </p:sp>
    </p:spTree>
    <p:extLst>
      <p:ext uri="{BB962C8B-B14F-4D97-AF65-F5344CB8AC3E}">
        <p14:creationId xmlns:p14="http://schemas.microsoft.com/office/powerpoint/2010/main" val="855340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p:txBody>
          <a:bodyPr/>
          <a:lstStyle/>
          <a:p>
            <a:r>
              <a:rPr lang="en-US" sz="5400" dirty="0" smtClean="0"/>
              <a:t>Goal: Learn how to use astronomer tools to find tiny dwarf galaxies!</a:t>
            </a:r>
            <a:endParaRPr lang="en-US" sz="5400" dirty="0"/>
          </a:p>
        </p:txBody>
      </p:sp>
      <p:sp>
        <p:nvSpPr>
          <p:cNvPr id="3" name="Content Placeholder 2"/>
          <p:cNvSpPr>
            <a:spLocks noGrp="1"/>
          </p:cNvSpPr>
          <p:nvPr>
            <p:ph idx="15"/>
          </p:nvPr>
        </p:nvSpPr>
        <p:spPr/>
        <p:txBody>
          <a:bodyPr/>
          <a:lstStyle/>
          <a:p>
            <a:endParaRPr lang="en-US"/>
          </a:p>
        </p:txBody>
      </p:sp>
    </p:spTree>
    <p:extLst>
      <p:ext uri="{BB962C8B-B14F-4D97-AF65-F5344CB8AC3E}">
        <p14:creationId xmlns:p14="http://schemas.microsoft.com/office/powerpoint/2010/main" val="3022542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5"/>
          </p:nvPr>
        </p:nvSpPr>
        <p:spPr>
          <a:ln>
            <a:solidFill>
              <a:srgbClr val="636D6E"/>
            </a:solidFill>
          </a:ln>
        </p:spPr>
        <p:txBody>
          <a:bodyPr/>
          <a:lstStyle/>
          <a:p>
            <a:endParaRPr lang="en-US"/>
          </a:p>
        </p:txBody>
      </p:sp>
      <p:sp>
        <p:nvSpPr>
          <p:cNvPr id="3" name="Content Placeholder 2"/>
          <p:cNvSpPr>
            <a:spLocks noGrp="1"/>
          </p:cNvSpPr>
          <p:nvPr>
            <p:ph idx="16"/>
          </p:nvPr>
        </p:nvSpPr>
        <p:spPr>
          <a:ln>
            <a:solidFill>
              <a:srgbClr val="636D6E"/>
            </a:solidFill>
          </a:ln>
        </p:spPr>
        <p:txBody>
          <a:bodyPr/>
          <a:lstStyle/>
          <a:p>
            <a:r>
              <a:rPr lang="en-US" dirty="0" smtClean="0"/>
              <a:t>1. What is the data we get from telescopes?</a:t>
            </a:r>
            <a:endParaRPr lang="en-US" dirty="0"/>
          </a:p>
        </p:txBody>
      </p:sp>
    </p:spTree>
    <p:extLst>
      <p:ext uri="{BB962C8B-B14F-4D97-AF65-F5344CB8AC3E}">
        <p14:creationId xmlns:p14="http://schemas.microsoft.com/office/powerpoint/2010/main" val="34705875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6342</TotalTime>
  <Words>3934</Words>
  <Application>Microsoft Macintosh PowerPoint</Application>
  <PresentationFormat>On-screen Show (4:3)</PresentationFormat>
  <Paragraphs>324</Paragraphs>
  <Slides>74</Slides>
  <Notes>62</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2_Title Slide</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OSU</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Jacquie Aberegg</dc:creator>
  <cp:keywords/>
  <dc:description/>
  <cp:lastModifiedBy>Annika Peter</cp:lastModifiedBy>
  <cp:revision>200</cp:revision>
  <cp:lastPrinted>2018-07-30T17:31:00Z</cp:lastPrinted>
  <dcterms:created xsi:type="dcterms:W3CDTF">2013-05-24T18:55:25Z</dcterms:created>
  <dcterms:modified xsi:type="dcterms:W3CDTF">2018-07-31T17:26:31Z</dcterms:modified>
  <cp:category/>
</cp:coreProperties>
</file>