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87"/>
  </p:notesMasterIdLst>
  <p:sldIdLst>
    <p:sldId id="268" r:id="rId2"/>
    <p:sldId id="308" r:id="rId3"/>
    <p:sldId id="283" r:id="rId4"/>
    <p:sldId id="320" r:id="rId5"/>
    <p:sldId id="296" r:id="rId6"/>
    <p:sldId id="295" r:id="rId7"/>
    <p:sldId id="294" r:id="rId8"/>
    <p:sldId id="299" r:id="rId9"/>
    <p:sldId id="307" r:id="rId10"/>
    <p:sldId id="300" r:id="rId11"/>
    <p:sldId id="301" r:id="rId12"/>
    <p:sldId id="302" r:id="rId13"/>
    <p:sldId id="303" r:id="rId14"/>
    <p:sldId id="304" r:id="rId15"/>
    <p:sldId id="305" r:id="rId16"/>
    <p:sldId id="306" r:id="rId17"/>
    <p:sldId id="293" r:id="rId18"/>
    <p:sldId id="311" r:id="rId19"/>
    <p:sldId id="366" r:id="rId20"/>
    <p:sldId id="292" r:id="rId21"/>
    <p:sldId id="386" r:id="rId22"/>
    <p:sldId id="387" r:id="rId23"/>
    <p:sldId id="370" r:id="rId24"/>
    <p:sldId id="371" r:id="rId25"/>
    <p:sldId id="372" r:id="rId26"/>
    <p:sldId id="373" r:id="rId27"/>
    <p:sldId id="343" r:id="rId28"/>
    <p:sldId id="375" r:id="rId29"/>
    <p:sldId id="358" r:id="rId30"/>
    <p:sldId id="376" r:id="rId31"/>
    <p:sldId id="377" r:id="rId32"/>
    <p:sldId id="378" r:id="rId33"/>
    <p:sldId id="379" r:id="rId34"/>
    <p:sldId id="380" r:id="rId35"/>
    <p:sldId id="382" r:id="rId36"/>
    <p:sldId id="388" r:id="rId37"/>
    <p:sldId id="389" r:id="rId38"/>
    <p:sldId id="390" r:id="rId39"/>
    <p:sldId id="395" r:id="rId40"/>
    <p:sldId id="361" r:id="rId41"/>
    <p:sldId id="396" r:id="rId42"/>
    <p:sldId id="397" r:id="rId43"/>
    <p:sldId id="327" r:id="rId44"/>
    <p:sldId id="392" r:id="rId45"/>
    <p:sldId id="398" r:id="rId46"/>
    <p:sldId id="393" r:id="rId47"/>
    <p:sldId id="399" r:id="rId48"/>
    <p:sldId id="362" r:id="rId49"/>
    <p:sldId id="384" r:id="rId50"/>
    <p:sldId id="400" r:id="rId51"/>
    <p:sldId id="401" r:id="rId52"/>
    <p:sldId id="416" r:id="rId53"/>
    <p:sldId id="391" r:id="rId54"/>
    <p:sldId id="359" r:id="rId55"/>
    <p:sldId id="364" r:id="rId56"/>
    <p:sldId id="383" r:id="rId57"/>
    <p:sldId id="363" r:id="rId58"/>
    <p:sldId id="313" r:id="rId59"/>
    <p:sldId id="312" r:id="rId60"/>
    <p:sldId id="321" r:id="rId61"/>
    <p:sldId id="430" r:id="rId62"/>
    <p:sldId id="322" r:id="rId63"/>
    <p:sldId id="417" r:id="rId64"/>
    <p:sldId id="323" r:id="rId65"/>
    <p:sldId id="324" r:id="rId66"/>
    <p:sldId id="325" r:id="rId67"/>
    <p:sldId id="326" r:id="rId68"/>
    <p:sldId id="314" r:id="rId69"/>
    <p:sldId id="418" r:id="rId70"/>
    <p:sldId id="419" r:id="rId71"/>
    <p:sldId id="420" r:id="rId72"/>
    <p:sldId id="421" r:id="rId73"/>
    <p:sldId id="422" r:id="rId74"/>
    <p:sldId id="423" r:id="rId75"/>
    <p:sldId id="424" r:id="rId76"/>
    <p:sldId id="425" r:id="rId77"/>
    <p:sldId id="426" r:id="rId78"/>
    <p:sldId id="427" r:id="rId79"/>
    <p:sldId id="428" r:id="rId80"/>
    <p:sldId id="429" r:id="rId81"/>
    <p:sldId id="415" r:id="rId82"/>
    <p:sldId id="315" r:id="rId83"/>
    <p:sldId id="318" r:id="rId84"/>
    <p:sldId id="319" r:id="rId85"/>
    <p:sldId id="31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1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69"/>
    <p:restoredTop sz="71429" autoAdjust="0"/>
  </p:normalViewPr>
  <p:slideViewPr>
    <p:cSldViewPr snapToGrid="0" snapToObjects="1">
      <p:cViewPr>
        <p:scale>
          <a:sx n="80" d="100"/>
          <a:sy n="80" d="100"/>
        </p:scale>
        <p:origin x="432" y="36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A823043D-91AF-48B9-9FF9-A67ECC43C748}"/>
    <pc:docChg chg="modSld">
      <pc:chgData name="" userId="" providerId="" clId="Web-{A823043D-91AF-48B9-9FF9-A67ECC43C748}" dt="2019-03-26T12:59:21.285" v="4"/>
      <pc:docMkLst>
        <pc:docMk/>
      </pc:docMkLst>
      <pc:sldChg chg="addSp delSp modSp mod modClrScheme chgLayout">
        <pc:chgData name="" userId="" providerId="" clId="Web-{A823043D-91AF-48B9-9FF9-A67ECC43C748}" dt="2019-03-26T12:59:21.285" v="4"/>
        <pc:sldMkLst>
          <pc:docMk/>
          <pc:sldMk cId="600214895" sldId="364"/>
        </pc:sldMkLst>
        <pc:spChg chg="add del mod ord">
          <ac:chgData name="" userId="" providerId="" clId="Web-{A823043D-91AF-48B9-9FF9-A67ECC43C748}" dt="2019-03-26T12:58:50.160" v="2"/>
          <ac:spMkLst>
            <pc:docMk/>
            <pc:sldMk cId="600214895" sldId="364"/>
            <ac:spMk id="2" creationId="{46CC2FBB-B8DF-4F35-93B6-8E9F79CB384E}"/>
          </ac:spMkLst>
        </pc:spChg>
        <pc:spChg chg="add del mod ord">
          <ac:chgData name="" userId="" providerId="" clId="Web-{A823043D-91AF-48B9-9FF9-A67ECC43C748}" dt="2019-03-26T12:58:43.957" v="1"/>
          <ac:spMkLst>
            <pc:docMk/>
            <pc:sldMk cId="600214895" sldId="364"/>
            <ac:spMk id="3" creationId="{AD0A1651-3DBD-496B-A408-E9E9230917E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E:\ohio_field_wor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April and October</a:t>
            </a:r>
            <a:r>
              <a:rPr lang="en-US" baseline="0" dirty="0"/>
              <a:t> Field Work Days</a:t>
            </a:r>
            <a:endParaRPr lang="en-US" dirty="0"/>
          </a:p>
        </c:rich>
      </c:tx>
      <c:layout>
        <c:manualLayout>
          <c:xMode val="edge"/>
          <c:yMode val="edge"/>
          <c:x val="0.37609623789211677"/>
          <c:y val="2.151828439970975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2"/>
          <c:tx>
            <c:v>April Precip</c:v>
          </c:tx>
          <c:spPr>
            <a:solidFill>
              <a:schemeClr val="accent1">
                <a:lumMod val="40000"/>
                <a:lumOff val="60000"/>
              </a:schemeClr>
            </a:solidFill>
            <a:ln>
              <a:solidFill>
                <a:schemeClr val="accent1">
                  <a:lumMod val="60000"/>
                  <a:lumOff val="40000"/>
                </a:schemeClr>
              </a:solidFill>
            </a:ln>
            <a:effectLst/>
          </c:spPr>
          <c:invertIfNegative val="0"/>
          <c:val>
            <c:numRef>
              <c:f>ohio_field_work!$Q$27:$Q$50</c:f>
              <c:numCache>
                <c:formatCode>General</c:formatCode>
                <c:ptCount val="24"/>
                <c:pt idx="0">
                  <c:v>3.6</c:v>
                </c:pt>
                <c:pt idx="1">
                  <c:v>5.46</c:v>
                </c:pt>
                <c:pt idx="2">
                  <c:v>1.63</c:v>
                </c:pt>
                <c:pt idx="3">
                  <c:v>5.59</c:v>
                </c:pt>
                <c:pt idx="4">
                  <c:v>4.05</c:v>
                </c:pt>
                <c:pt idx="5">
                  <c:v>4.05</c:v>
                </c:pt>
                <c:pt idx="6">
                  <c:v>3.54</c:v>
                </c:pt>
                <c:pt idx="7">
                  <c:v>4.75</c:v>
                </c:pt>
                <c:pt idx="8">
                  <c:v>2.5299999999999998</c:v>
                </c:pt>
                <c:pt idx="9">
                  <c:v>3.22</c:v>
                </c:pt>
                <c:pt idx="10">
                  <c:v>4.42</c:v>
                </c:pt>
                <c:pt idx="11">
                  <c:v>3.18</c:v>
                </c:pt>
                <c:pt idx="12">
                  <c:v>3.42</c:v>
                </c:pt>
                <c:pt idx="13">
                  <c:v>2.52</c:v>
                </c:pt>
                <c:pt idx="14">
                  <c:v>3.87</c:v>
                </c:pt>
                <c:pt idx="15">
                  <c:v>2.1800000000000002</c:v>
                </c:pt>
                <c:pt idx="16">
                  <c:v>7.63</c:v>
                </c:pt>
                <c:pt idx="17">
                  <c:v>1.93</c:v>
                </c:pt>
                <c:pt idx="18">
                  <c:v>3.84</c:v>
                </c:pt>
                <c:pt idx="19">
                  <c:v>5.28</c:v>
                </c:pt>
                <c:pt idx="20">
                  <c:v>4.58</c:v>
                </c:pt>
                <c:pt idx="21">
                  <c:v>3.4</c:v>
                </c:pt>
                <c:pt idx="22">
                  <c:v>4.0599999999999996</c:v>
                </c:pt>
                <c:pt idx="23">
                  <c:v>4.62</c:v>
                </c:pt>
              </c:numCache>
            </c:numRef>
          </c:val>
          <c:extLst>
            <c:ext xmlns:c16="http://schemas.microsoft.com/office/drawing/2014/chart" uri="{C3380CC4-5D6E-409C-BE32-E72D297353CC}">
              <c16:uniqueId val="{00000000-7E6B-4810-80CF-514AB356DBC3}"/>
            </c:ext>
          </c:extLst>
        </c:ser>
        <c:ser>
          <c:idx val="3"/>
          <c:order val="3"/>
          <c:tx>
            <c:v>October Precip</c:v>
          </c:tx>
          <c:spPr>
            <a:solidFill>
              <a:schemeClr val="accent2">
                <a:lumMod val="60000"/>
                <a:lumOff val="40000"/>
              </a:schemeClr>
            </a:solidFill>
            <a:ln>
              <a:solidFill>
                <a:schemeClr val="accent2">
                  <a:lumMod val="75000"/>
                </a:schemeClr>
              </a:solidFill>
            </a:ln>
            <a:effectLst/>
          </c:spPr>
          <c:invertIfNegative val="0"/>
          <c:val>
            <c:numRef>
              <c:f>ohio_field_work!$W$27:$W$50</c:f>
              <c:numCache>
                <c:formatCode>General</c:formatCode>
                <c:ptCount val="24"/>
                <c:pt idx="0">
                  <c:v>4.37</c:v>
                </c:pt>
                <c:pt idx="1">
                  <c:v>2.33</c:v>
                </c:pt>
                <c:pt idx="2">
                  <c:v>1.52</c:v>
                </c:pt>
                <c:pt idx="3">
                  <c:v>2.95</c:v>
                </c:pt>
                <c:pt idx="4">
                  <c:v>2.15</c:v>
                </c:pt>
                <c:pt idx="5">
                  <c:v>2.2000000000000002</c:v>
                </c:pt>
                <c:pt idx="6">
                  <c:v>4.62</c:v>
                </c:pt>
                <c:pt idx="7">
                  <c:v>2.96</c:v>
                </c:pt>
                <c:pt idx="8">
                  <c:v>2.5299999999999998</c:v>
                </c:pt>
                <c:pt idx="9">
                  <c:v>2.74</c:v>
                </c:pt>
                <c:pt idx="10">
                  <c:v>2.65</c:v>
                </c:pt>
                <c:pt idx="11">
                  <c:v>5.67</c:v>
                </c:pt>
                <c:pt idx="12">
                  <c:v>3.23</c:v>
                </c:pt>
                <c:pt idx="13">
                  <c:v>1.85</c:v>
                </c:pt>
                <c:pt idx="14">
                  <c:v>4.16</c:v>
                </c:pt>
                <c:pt idx="15">
                  <c:v>1.93</c:v>
                </c:pt>
                <c:pt idx="16">
                  <c:v>4.3600000000000003</c:v>
                </c:pt>
                <c:pt idx="17">
                  <c:v>4.47</c:v>
                </c:pt>
                <c:pt idx="18">
                  <c:v>3.64</c:v>
                </c:pt>
                <c:pt idx="19">
                  <c:v>2.97</c:v>
                </c:pt>
                <c:pt idx="20">
                  <c:v>2.76</c:v>
                </c:pt>
                <c:pt idx="21">
                  <c:v>2.93</c:v>
                </c:pt>
                <c:pt idx="22">
                  <c:v>3.77</c:v>
                </c:pt>
                <c:pt idx="23">
                  <c:v>2.75</c:v>
                </c:pt>
              </c:numCache>
            </c:numRef>
          </c:val>
          <c:extLst>
            <c:ext xmlns:c16="http://schemas.microsoft.com/office/drawing/2014/chart" uri="{C3380CC4-5D6E-409C-BE32-E72D297353CC}">
              <c16:uniqueId val="{00000001-7E6B-4810-80CF-514AB356DBC3}"/>
            </c:ext>
          </c:extLst>
        </c:ser>
        <c:dLbls>
          <c:showLegendKey val="0"/>
          <c:showVal val="0"/>
          <c:showCatName val="0"/>
          <c:showSerName val="0"/>
          <c:showPercent val="0"/>
          <c:showBubbleSize val="0"/>
        </c:dLbls>
        <c:gapWidth val="150"/>
        <c:axId val="533392304"/>
        <c:axId val="533392864"/>
      </c:barChart>
      <c:lineChart>
        <c:grouping val="standard"/>
        <c:varyColors val="0"/>
        <c:ser>
          <c:idx val="0"/>
          <c:order val="0"/>
          <c:tx>
            <c:v>April Days</c:v>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0"/>
          </c:trendline>
          <c:cat>
            <c:numRef>
              <c:f>ohio_field_work!$P$2:$P$25</c:f>
              <c:numCache>
                <c:formatCode>General</c:formatCode>
                <c:ptCount val="24"/>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numCache>
            </c:numRef>
          </c:cat>
          <c:val>
            <c:numRef>
              <c:f>ohio_field_work!$Q$2:$Q$25</c:f>
              <c:numCache>
                <c:formatCode>General</c:formatCode>
                <c:ptCount val="24"/>
                <c:pt idx="0">
                  <c:v>15.600000000000001</c:v>
                </c:pt>
                <c:pt idx="1">
                  <c:v>9.5</c:v>
                </c:pt>
                <c:pt idx="2">
                  <c:v>17.3</c:v>
                </c:pt>
                <c:pt idx="3">
                  <c:v>11.8</c:v>
                </c:pt>
                <c:pt idx="4">
                  <c:v>14.2</c:v>
                </c:pt>
                <c:pt idx="5">
                  <c:v>12.600000000000001</c:v>
                </c:pt>
                <c:pt idx="6">
                  <c:v>16.3</c:v>
                </c:pt>
                <c:pt idx="7">
                  <c:v>7.8</c:v>
                </c:pt>
                <c:pt idx="8">
                  <c:v>13.8</c:v>
                </c:pt>
                <c:pt idx="9">
                  <c:v>9.9</c:v>
                </c:pt>
                <c:pt idx="10">
                  <c:v>14.6</c:v>
                </c:pt>
                <c:pt idx="11">
                  <c:v>19.200000000000003</c:v>
                </c:pt>
                <c:pt idx="12">
                  <c:v>11.899999999999999</c:v>
                </c:pt>
                <c:pt idx="13">
                  <c:v>10.3</c:v>
                </c:pt>
                <c:pt idx="14">
                  <c:v>7.3</c:v>
                </c:pt>
                <c:pt idx="15">
                  <c:v>17.700000000000003</c:v>
                </c:pt>
                <c:pt idx="16">
                  <c:v>5.1000000000000005</c:v>
                </c:pt>
                <c:pt idx="17">
                  <c:v>24.8</c:v>
                </c:pt>
                <c:pt idx="18">
                  <c:v>11</c:v>
                </c:pt>
                <c:pt idx="19">
                  <c:v>7.3699999999999992</c:v>
                </c:pt>
                <c:pt idx="20">
                  <c:v>4.8</c:v>
                </c:pt>
                <c:pt idx="21">
                  <c:v>7.6999999999999993</c:v>
                </c:pt>
                <c:pt idx="22">
                  <c:v>13.5</c:v>
                </c:pt>
                <c:pt idx="23">
                  <c:v>6.6999999999999993</c:v>
                </c:pt>
              </c:numCache>
            </c:numRef>
          </c:val>
          <c:smooth val="0"/>
          <c:extLst>
            <c:ext xmlns:c16="http://schemas.microsoft.com/office/drawing/2014/chart" uri="{C3380CC4-5D6E-409C-BE32-E72D297353CC}">
              <c16:uniqueId val="{00000004-7E6B-4810-80CF-514AB356DBC3}"/>
            </c:ext>
          </c:extLst>
        </c:ser>
        <c:ser>
          <c:idx val="1"/>
          <c:order val="1"/>
          <c:tx>
            <c:v>October Days</c:v>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cat>
            <c:numRef>
              <c:f>ohio_field_work!$P$2:$P$25</c:f>
              <c:numCache>
                <c:formatCode>General</c:formatCode>
                <c:ptCount val="24"/>
                <c:pt idx="0">
                  <c:v>1995</c:v>
                </c:pt>
                <c:pt idx="1">
                  <c:v>1996</c:v>
                </c:pt>
                <c:pt idx="2">
                  <c:v>1997</c:v>
                </c:pt>
                <c:pt idx="3">
                  <c:v>1998</c:v>
                </c:pt>
                <c:pt idx="4">
                  <c:v>1999</c:v>
                </c:pt>
                <c:pt idx="5">
                  <c:v>2000</c:v>
                </c:pt>
                <c:pt idx="6">
                  <c:v>2001</c:v>
                </c:pt>
                <c:pt idx="7">
                  <c:v>2002</c:v>
                </c:pt>
                <c:pt idx="8">
                  <c:v>2003</c:v>
                </c:pt>
                <c:pt idx="9">
                  <c:v>2004</c:v>
                </c:pt>
                <c:pt idx="10">
                  <c:v>2005</c:v>
                </c:pt>
                <c:pt idx="11">
                  <c:v>2006</c:v>
                </c:pt>
                <c:pt idx="12">
                  <c:v>2007</c:v>
                </c:pt>
                <c:pt idx="13">
                  <c:v>2008</c:v>
                </c:pt>
                <c:pt idx="14">
                  <c:v>2009</c:v>
                </c:pt>
                <c:pt idx="15">
                  <c:v>2010</c:v>
                </c:pt>
                <c:pt idx="16">
                  <c:v>2011</c:v>
                </c:pt>
                <c:pt idx="17">
                  <c:v>2012</c:v>
                </c:pt>
                <c:pt idx="18">
                  <c:v>2013</c:v>
                </c:pt>
                <c:pt idx="19">
                  <c:v>2014</c:v>
                </c:pt>
                <c:pt idx="20">
                  <c:v>2015</c:v>
                </c:pt>
                <c:pt idx="21">
                  <c:v>2016</c:v>
                </c:pt>
                <c:pt idx="22">
                  <c:v>2017</c:v>
                </c:pt>
                <c:pt idx="23">
                  <c:v>2018</c:v>
                </c:pt>
              </c:numCache>
            </c:numRef>
          </c:cat>
          <c:val>
            <c:numRef>
              <c:f>ohio_field_work!$W$2:$W$25</c:f>
              <c:numCache>
                <c:formatCode>General</c:formatCode>
                <c:ptCount val="24"/>
                <c:pt idx="0">
                  <c:v>28</c:v>
                </c:pt>
                <c:pt idx="1">
                  <c:v>19.399999999999999</c:v>
                </c:pt>
                <c:pt idx="2">
                  <c:v>26.400000000000002</c:v>
                </c:pt>
                <c:pt idx="3">
                  <c:v>22.3</c:v>
                </c:pt>
                <c:pt idx="4">
                  <c:v>28</c:v>
                </c:pt>
                <c:pt idx="5">
                  <c:v>23.3</c:v>
                </c:pt>
                <c:pt idx="6">
                  <c:v>16.8</c:v>
                </c:pt>
                <c:pt idx="7">
                  <c:v>22.3</c:v>
                </c:pt>
                <c:pt idx="8">
                  <c:v>19.400000000000002</c:v>
                </c:pt>
                <c:pt idx="9">
                  <c:v>25.7</c:v>
                </c:pt>
                <c:pt idx="10">
                  <c:v>22.599999999999998</c:v>
                </c:pt>
                <c:pt idx="11">
                  <c:v>15.5</c:v>
                </c:pt>
                <c:pt idx="12">
                  <c:v>21.2</c:v>
                </c:pt>
                <c:pt idx="13">
                  <c:v>23.3</c:v>
                </c:pt>
                <c:pt idx="14">
                  <c:v>13.899999999999999</c:v>
                </c:pt>
                <c:pt idx="15">
                  <c:v>27.5</c:v>
                </c:pt>
                <c:pt idx="16">
                  <c:v>14.799999999999999</c:v>
                </c:pt>
                <c:pt idx="17">
                  <c:v>20.099999999999998</c:v>
                </c:pt>
                <c:pt idx="18">
                  <c:v>9</c:v>
                </c:pt>
                <c:pt idx="19">
                  <c:v>16.11</c:v>
                </c:pt>
                <c:pt idx="20">
                  <c:v>24.7</c:v>
                </c:pt>
                <c:pt idx="21">
                  <c:v>24.299999999999997</c:v>
                </c:pt>
                <c:pt idx="22">
                  <c:v>24.7</c:v>
                </c:pt>
                <c:pt idx="23">
                  <c:v>18.7</c:v>
                </c:pt>
              </c:numCache>
            </c:numRef>
          </c:val>
          <c:smooth val="0"/>
          <c:extLst>
            <c:ext xmlns:c16="http://schemas.microsoft.com/office/drawing/2014/chart" uri="{C3380CC4-5D6E-409C-BE32-E72D297353CC}">
              <c16:uniqueId val="{00000007-7E6B-4810-80CF-514AB356DBC3}"/>
            </c:ext>
          </c:extLst>
        </c:ser>
        <c:dLbls>
          <c:showLegendKey val="0"/>
          <c:showVal val="0"/>
          <c:showCatName val="0"/>
          <c:showSerName val="0"/>
          <c:showPercent val="0"/>
          <c:showBubbleSize val="0"/>
        </c:dLbls>
        <c:marker val="1"/>
        <c:smooth val="0"/>
        <c:axId val="533392304"/>
        <c:axId val="533392864"/>
      </c:lineChart>
      <c:catAx>
        <c:axId val="53339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3392864"/>
        <c:crosses val="autoZero"/>
        <c:auto val="1"/>
        <c:lblAlgn val="ctr"/>
        <c:lblOffset val="100"/>
        <c:noMultiLvlLbl val="0"/>
      </c:catAx>
      <c:valAx>
        <c:axId val="533392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Total Field Work Days and Precipitation </a:t>
                </a:r>
                <a:r>
                  <a:rPr lang="en-US" baseline="0" dirty="0"/>
                  <a:t>(inches)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3392304"/>
        <c:crosses val="autoZero"/>
        <c:crossBetween val="between"/>
      </c:valAx>
      <c:spPr>
        <a:noFill/>
        <a:ln>
          <a:noFill/>
        </a:ln>
        <a:effectLst/>
      </c:spPr>
    </c:plotArea>
    <c:legend>
      <c:legendPos val="b"/>
      <c:legendEntry>
        <c:idx val="4"/>
        <c:delete val="1"/>
      </c:legendEntry>
      <c:legendEntry>
        <c:idx val="5"/>
        <c:delete val="1"/>
      </c:legendEntry>
      <c:legendEntry>
        <c:idx val="6"/>
        <c:delete val="1"/>
      </c:legendEntry>
      <c:legendEntry>
        <c:idx val="7"/>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B7D72-268F-5045-B94A-801437E09FC6}" type="datetimeFigureOut">
              <a:rPr lang="en-US" smtClean="0"/>
              <a:t>12/8/20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09711-C65B-E748-8AAC-13BD8001AA41}" type="slidenum">
              <a:rPr lang="en-US" smtClean="0"/>
              <a:t>‹#›</a:t>
            </a:fld>
            <a:endParaRPr lang="en-US"/>
          </a:p>
        </p:txBody>
      </p:sp>
    </p:spTree>
    <p:extLst>
      <p:ext uri="{BB962C8B-B14F-4D97-AF65-F5344CB8AC3E}">
        <p14:creationId xmlns:p14="http://schemas.microsoft.com/office/powerpoint/2010/main" val="44169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1</a:t>
            </a:fld>
            <a:endParaRPr lang="en-US"/>
          </a:p>
        </p:txBody>
      </p:sp>
    </p:spTree>
    <p:extLst>
      <p:ext uri="{BB962C8B-B14F-4D97-AF65-F5344CB8AC3E}">
        <p14:creationId xmlns:p14="http://schemas.microsoft.com/office/powerpoint/2010/main" val="2721739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10</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11</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12</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13</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14</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15</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16</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Any questions?</a:t>
            </a:r>
          </a:p>
          <a:p>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17</a:t>
            </a:fld>
            <a:endParaRPr lang="en-US"/>
          </a:p>
        </p:txBody>
      </p:sp>
    </p:spTree>
    <p:extLst>
      <p:ext uri="{BB962C8B-B14F-4D97-AF65-F5344CB8AC3E}">
        <p14:creationId xmlns:p14="http://schemas.microsoft.com/office/powerpoint/2010/main" val="2279344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First of all, a little bit about me.  I created a </a:t>
            </a:r>
            <a:r>
              <a:rPr lang="en-US" sz="1200" kern="1200" dirty="0" err="1">
                <a:solidFill>
                  <a:schemeClr val="tx1"/>
                </a:solidFill>
                <a:effectLst/>
                <a:latin typeface="+mn-lt"/>
                <a:ea typeface="+mn-ea"/>
                <a:cs typeface="+mn-cs"/>
              </a:rPr>
              <a:t>wordle</a:t>
            </a:r>
            <a:r>
              <a:rPr lang="en-US" sz="1200" kern="1200" dirty="0">
                <a:solidFill>
                  <a:schemeClr val="tx1"/>
                </a:solidFill>
                <a:effectLst/>
                <a:latin typeface="+mn-lt"/>
                <a:ea typeface="+mn-ea"/>
                <a:cs typeface="+mn-cs"/>
              </a:rPr>
              <a:t> based on the titles of my journal articles just to give you a visual sense of what I focus on in my work. I am a behavioral scientist interested in how people make decisions under risk and uncertainty. I do most of this work in the context of environmental problems – where my focus has been on land and resource management decisions.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18</a:t>
            </a:fld>
            <a:endParaRPr lang="en-US"/>
          </a:p>
        </p:txBody>
      </p:sp>
    </p:spTree>
    <p:extLst>
      <p:ext uri="{BB962C8B-B14F-4D97-AF65-F5344CB8AC3E}">
        <p14:creationId xmlns:p14="http://schemas.microsoft.com/office/powerpoint/2010/main" val="333369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09711-C65B-E748-8AAC-13BD8001AA41}" type="slidenum">
              <a:rPr lang="en-US" smtClean="0"/>
              <a:t>22</a:t>
            </a:fld>
            <a:endParaRPr lang="en-US"/>
          </a:p>
        </p:txBody>
      </p:sp>
    </p:spTree>
    <p:extLst>
      <p:ext uri="{BB962C8B-B14F-4D97-AF65-F5344CB8AC3E}">
        <p14:creationId xmlns:p14="http://schemas.microsoft.com/office/powerpoint/2010/main" val="12549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2</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654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values were calculated by first arithmetically averaging the station data for all stations within each 1° by 1° latitude/longitude grid for each year and then averaging over the grid values across the contiguous United States for each year during the period of 1896–2015.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740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50</a:t>
            </a:fld>
            <a:endParaRPr lang="en-US"/>
          </a:p>
        </p:txBody>
      </p:sp>
    </p:spTree>
    <p:extLst>
      <p:ext uri="{BB962C8B-B14F-4D97-AF65-F5344CB8AC3E}">
        <p14:creationId xmlns:p14="http://schemas.microsoft.com/office/powerpoint/2010/main" val="504468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Any questions?</a:t>
            </a:r>
          </a:p>
          <a:p>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51</a:t>
            </a:fld>
            <a:endParaRPr lang="en-US"/>
          </a:p>
        </p:txBody>
      </p:sp>
    </p:spTree>
    <p:extLst>
      <p:ext uri="{BB962C8B-B14F-4D97-AF65-F5344CB8AC3E}">
        <p14:creationId xmlns:p14="http://schemas.microsoft.com/office/powerpoint/2010/main" val="361023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52</a:t>
            </a:fld>
            <a:endParaRPr lang="en-US"/>
          </a:p>
        </p:txBody>
      </p:sp>
    </p:spTree>
    <p:extLst>
      <p:ext uri="{BB962C8B-B14F-4D97-AF65-F5344CB8AC3E}">
        <p14:creationId xmlns:p14="http://schemas.microsoft.com/office/powerpoint/2010/main" val="3755977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09711-C65B-E748-8AAC-13BD8001AA41}" type="slidenum">
              <a:rPr lang="en-US" smtClean="0"/>
              <a:t>54</a:t>
            </a:fld>
            <a:endParaRPr lang="en-US"/>
          </a:p>
        </p:txBody>
      </p:sp>
    </p:spTree>
    <p:extLst>
      <p:ext uri="{BB962C8B-B14F-4D97-AF65-F5344CB8AC3E}">
        <p14:creationId xmlns:p14="http://schemas.microsoft.com/office/powerpoint/2010/main" val="3538160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58</a:t>
            </a:fld>
            <a:endParaRPr lang="en-US"/>
          </a:p>
        </p:txBody>
      </p:sp>
    </p:spTree>
    <p:extLst>
      <p:ext uri="{BB962C8B-B14F-4D97-AF65-F5344CB8AC3E}">
        <p14:creationId xmlns:p14="http://schemas.microsoft.com/office/powerpoint/2010/main" val="746970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59</a:t>
            </a:fld>
            <a:endParaRPr lang="en-US"/>
          </a:p>
        </p:txBody>
      </p:sp>
    </p:spTree>
    <p:extLst>
      <p:ext uri="{BB962C8B-B14F-4D97-AF65-F5344CB8AC3E}">
        <p14:creationId xmlns:p14="http://schemas.microsoft.com/office/powerpoint/2010/main" val="2221992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1371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220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3</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821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786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399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249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C09711-C65B-E748-8AAC-13BD8001AA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71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First of all, a little bit about me.  I created a </a:t>
            </a:r>
            <a:r>
              <a:rPr lang="en-US" sz="1200" kern="1200" dirty="0" err="1">
                <a:solidFill>
                  <a:schemeClr val="tx1"/>
                </a:solidFill>
                <a:effectLst/>
                <a:latin typeface="+mn-lt"/>
                <a:ea typeface="+mn-ea"/>
                <a:cs typeface="+mn-cs"/>
              </a:rPr>
              <a:t>wordle</a:t>
            </a:r>
            <a:r>
              <a:rPr lang="en-US" sz="1200" kern="1200" dirty="0">
                <a:solidFill>
                  <a:schemeClr val="tx1"/>
                </a:solidFill>
                <a:effectLst/>
                <a:latin typeface="+mn-lt"/>
                <a:ea typeface="+mn-ea"/>
                <a:cs typeface="+mn-cs"/>
              </a:rPr>
              <a:t> based on the titles of my journal articles just to give you a visual sense of what I focus on in my work. I am a behavioral scientist interested in how people make decisions under risk and uncertainty. I do most of this work in the context of environmental problems – where my focus has been on land and resource management decisions.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68</a:t>
            </a:fld>
            <a:endParaRPr lang="en-US"/>
          </a:p>
        </p:txBody>
      </p:sp>
    </p:spTree>
    <p:extLst>
      <p:ext uri="{BB962C8B-B14F-4D97-AF65-F5344CB8AC3E}">
        <p14:creationId xmlns:p14="http://schemas.microsoft.com/office/powerpoint/2010/main" val="3247047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69</a:t>
            </a:fld>
            <a:endParaRPr lang="en-US"/>
          </a:p>
        </p:txBody>
      </p:sp>
    </p:spTree>
    <p:extLst>
      <p:ext uri="{BB962C8B-B14F-4D97-AF65-F5344CB8AC3E}">
        <p14:creationId xmlns:p14="http://schemas.microsoft.com/office/powerpoint/2010/main" val="310502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70</a:t>
            </a:fld>
            <a:endParaRPr lang="en-US"/>
          </a:p>
        </p:txBody>
      </p:sp>
    </p:spTree>
    <p:extLst>
      <p:ext uri="{BB962C8B-B14F-4D97-AF65-F5344CB8AC3E}">
        <p14:creationId xmlns:p14="http://schemas.microsoft.com/office/powerpoint/2010/main" val="771652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71</a:t>
            </a:fld>
            <a:endParaRPr lang="en-US"/>
          </a:p>
        </p:txBody>
      </p:sp>
    </p:spTree>
    <p:extLst>
      <p:ext uri="{BB962C8B-B14F-4D97-AF65-F5344CB8AC3E}">
        <p14:creationId xmlns:p14="http://schemas.microsoft.com/office/powerpoint/2010/main" val="4016960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72</a:t>
            </a:fld>
            <a:endParaRPr lang="en-US"/>
          </a:p>
        </p:txBody>
      </p:sp>
    </p:spTree>
    <p:extLst>
      <p:ext uri="{BB962C8B-B14F-4D97-AF65-F5344CB8AC3E}">
        <p14:creationId xmlns:p14="http://schemas.microsoft.com/office/powerpoint/2010/main" val="1936538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4</a:t>
            </a:fld>
            <a:endParaRPr lang="en-US"/>
          </a:p>
        </p:txBody>
      </p:sp>
    </p:spTree>
    <p:extLst>
      <p:ext uri="{BB962C8B-B14F-4D97-AF65-F5344CB8AC3E}">
        <p14:creationId xmlns:p14="http://schemas.microsoft.com/office/powerpoint/2010/main" val="683681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73</a:t>
            </a:fld>
            <a:endParaRPr lang="en-US"/>
          </a:p>
        </p:txBody>
      </p:sp>
    </p:spTree>
    <p:extLst>
      <p:ext uri="{BB962C8B-B14F-4D97-AF65-F5344CB8AC3E}">
        <p14:creationId xmlns:p14="http://schemas.microsoft.com/office/powerpoint/2010/main" val="3737968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74</a:t>
            </a:fld>
            <a:endParaRPr lang="en-US"/>
          </a:p>
        </p:txBody>
      </p:sp>
    </p:spTree>
    <p:extLst>
      <p:ext uri="{BB962C8B-B14F-4D97-AF65-F5344CB8AC3E}">
        <p14:creationId xmlns:p14="http://schemas.microsoft.com/office/powerpoint/2010/main" val="3439528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75</a:t>
            </a:fld>
            <a:endParaRPr lang="en-US"/>
          </a:p>
        </p:txBody>
      </p:sp>
    </p:spTree>
    <p:extLst>
      <p:ext uri="{BB962C8B-B14F-4D97-AF65-F5344CB8AC3E}">
        <p14:creationId xmlns:p14="http://schemas.microsoft.com/office/powerpoint/2010/main" val="1851334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76</a:t>
            </a:fld>
            <a:endParaRPr lang="en-US"/>
          </a:p>
        </p:txBody>
      </p:sp>
    </p:spTree>
    <p:extLst>
      <p:ext uri="{BB962C8B-B14F-4D97-AF65-F5344CB8AC3E}">
        <p14:creationId xmlns:p14="http://schemas.microsoft.com/office/powerpoint/2010/main" val="41909290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77</a:t>
            </a:fld>
            <a:endParaRPr lang="en-US"/>
          </a:p>
        </p:txBody>
      </p:sp>
    </p:spTree>
    <p:extLst>
      <p:ext uri="{BB962C8B-B14F-4D97-AF65-F5344CB8AC3E}">
        <p14:creationId xmlns:p14="http://schemas.microsoft.com/office/powerpoint/2010/main" val="1238560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78</a:t>
            </a:fld>
            <a:endParaRPr lang="en-US"/>
          </a:p>
        </p:txBody>
      </p:sp>
    </p:spTree>
    <p:extLst>
      <p:ext uri="{BB962C8B-B14F-4D97-AF65-F5344CB8AC3E}">
        <p14:creationId xmlns:p14="http://schemas.microsoft.com/office/powerpoint/2010/main" val="1384171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that end, in our first project we explored the extent to</a:t>
            </a:r>
            <a:r>
              <a:rPr lang="en-US" sz="1200" kern="1200" baseline="0" dirty="0">
                <a:solidFill>
                  <a:schemeClr val="tx1"/>
                </a:solidFill>
                <a:effectLst/>
                <a:latin typeface="+mn-lt"/>
                <a:ea typeface="+mn-ea"/>
                <a:cs typeface="+mn-cs"/>
              </a:rPr>
              <a:t> which </a:t>
            </a:r>
            <a:r>
              <a:rPr lang="en-US" sz="1200" kern="1200" dirty="0">
                <a:solidFill>
                  <a:schemeClr val="tx1"/>
                </a:solidFill>
                <a:effectLst/>
                <a:latin typeface="+mn-lt"/>
                <a:ea typeface="+mn-ea"/>
                <a:cs typeface="+mn-cs"/>
              </a:rPr>
              <a:t>different groups of farmers with different motivations and constraints, have already</a:t>
            </a:r>
            <a:r>
              <a:rPr lang="en-US" sz="1200" kern="1200" baseline="0" dirty="0">
                <a:solidFill>
                  <a:schemeClr val="tx1"/>
                </a:solidFill>
                <a:effectLst/>
                <a:latin typeface="+mn-lt"/>
                <a:ea typeface="+mn-ea"/>
                <a:cs typeface="+mn-cs"/>
              </a:rPr>
              <a:t> adopted, or will </a:t>
            </a:r>
            <a:r>
              <a:rPr lang="en-US" sz="1200" kern="1200" dirty="0">
                <a:solidFill>
                  <a:schemeClr val="tx1"/>
                </a:solidFill>
                <a:effectLst/>
                <a:latin typeface="+mn-lt"/>
                <a:ea typeface="+mn-ea"/>
                <a:cs typeface="+mn-cs"/>
              </a:rPr>
              <a:t>adopt in the future, conservation practices such as subsurface placement and cover crops.</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79</a:t>
            </a:fld>
            <a:endParaRPr lang="en-US"/>
          </a:p>
        </p:txBody>
      </p:sp>
    </p:spTree>
    <p:extLst>
      <p:ext uri="{BB962C8B-B14F-4D97-AF65-F5344CB8AC3E}">
        <p14:creationId xmlns:p14="http://schemas.microsoft.com/office/powerpoint/2010/main" val="2030041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81</a:t>
            </a:fld>
            <a:endParaRPr lang="en-US"/>
          </a:p>
        </p:txBody>
      </p:sp>
    </p:spTree>
    <p:extLst>
      <p:ext uri="{BB962C8B-B14F-4D97-AF65-F5344CB8AC3E}">
        <p14:creationId xmlns:p14="http://schemas.microsoft.com/office/powerpoint/2010/main" val="15608136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82</a:t>
            </a:fld>
            <a:endParaRPr lang="en-US"/>
          </a:p>
        </p:txBody>
      </p:sp>
    </p:spTree>
    <p:extLst>
      <p:ext uri="{BB962C8B-B14F-4D97-AF65-F5344CB8AC3E}">
        <p14:creationId xmlns:p14="http://schemas.microsoft.com/office/powerpoint/2010/main" val="32190896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83</a:t>
            </a:fld>
            <a:endParaRPr lang="en-US"/>
          </a:p>
        </p:txBody>
      </p:sp>
    </p:spTree>
    <p:extLst>
      <p:ext uri="{BB962C8B-B14F-4D97-AF65-F5344CB8AC3E}">
        <p14:creationId xmlns:p14="http://schemas.microsoft.com/office/powerpoint/2010/main" val="3666756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5</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84</a:t>
            </a:fld>
            <a:endParaRPr lang="en-US"/>
          </a:p>
        </p:txBody>
      </p:sp>
    </p:spTree>
    <p:extLst>
      <p:ext uri="{BB962C8B-B14F-4D97-AF65-F5344CB8AC3E}">
        <p14:creationId xmlns:p14="http://schemas.microsoft.com/office/powerpoint/2010/main" val="1088407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C09711-C65B-E748-8AAC-13BD8001AA41}" type="slidenum">
              <a:rPr lang="en-US" smtClean="0"/>
              <a:t>85</a:t>
            </a:fld>
            <a:endParaRPr lang="en-US"/>
          </a:p>
        </p:txBody>
      </p:sp>
    </p:spTree>
    <p:extLst>
      <p:ext uri="{BB962C8B-B14F-4D97-AF65-F5344CB8AC3E}">
        <p14:creationId xmlns:p14="http://schemas.microsoft.com/office/powerpoint/2010/main" val="2721739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6</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7</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8</a:t>
            </a:fld>
            <a:endParaRPr lang="en-US"/>
          </a:p>
        </p:txBody>
      </p:sp>
    </p:spTree>
    <p:extLst>
      <p:ext uri="{BB962C8B-B14F-4D97-AF65-F5344CB8AC3E}">
        <p14:creationId xmlns:p14="http://schemas.microsoft.com/office/powerpoint/2010/main" val="198286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C09711-C65B-E748-8AAC-13BD8001AA41}" type="slidenum">
              <a:rPr lang="en-US" smtClean="0"/>
              <a:t>9</a:t>
            </a:fld>
            <a:endParaRPr lang="en-US"/>
          </a:p>
        </p:txBody>
      </p:sp>
    </p:spTree>
    <p:extLst>
      <p:ext uri="{BB962C8B-B14F-4D97-AF65-F5344CB8AC3E}">
        <p14:creationId xmlns:p14="http://schemas.microsoft.com/office/powerpoint/2010/main" val="19828683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1933903"/>
            <a:ext cx="12195048" cy="4942191"/>
          </a:xfrm>
          <a:prstGeom prst="rect">
            <a:avLst/>
          </a:prstGeom>
          <a:blipFill>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defRPr sz="6000" b="1" i="0" spc="0" baseline="0">
                <a:solidFill>
                  <a:srgbClr val="CA1B00"/>
                </a:solidFill>
                <a:latin typeface="Arial" charset="0"/>
                <a:ea typeface="Arial" charset="0"/>
                <a:cs typeface="Arial" charset="0"/>
              </a:defRPr>
            </a:lvl1pPr>
          </a:lstStyle>
          <a:p>
            <a:r>
              <a:rPr lang="en-US" dirty="0"/>
              <a:t>Title of Presentation</a:t>
            </a:r>
            <a:br>
              <a:rPr lang="en-US" dirty="0"/>
            </a:br>
            <a:r>
              <a:rPr lang="en-US" dirty="0"/>
              <a:t>Goes Here</a:t>
            </a:r>
          </a:p>
        </p:txBody>
      </p:sp>
      <p:sp>
        <p:nvSpPr>
          <p:cNvPr id="7" name="Subtitle 2"/>
          <p:cNvSpPr>
            <a:spLocks noGrp="1"/>
          </p:cNvSpPr>
          <p:nvPr>
            <p:ph type="subTitle" idx="1" hasCustomPrompt="1"/>
          </p:nvPr>
        </p:nvSpPr>
        <p:spPr>
          <a:xfrm>
            <a:off x="1524000" y="3985097"/>
            <a:ext cx="9144000" cy="488049"/>
          </a:xfrm>
        </p:spPr>
        <p:txBody>
          <a:bodyPr/>
          <a:lstStyle>
            <a:lvl1pPr marL="0" indent="0" algn="ctr">
              <a:buNone/>
              <a:defRPr sz="2400" b="0" baseline="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Month Day, Year</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0919" y="5738655"/>
            <a:ext cx="3222266" cy="704191"/>
          </a:xfrm>
          <a:prstGeom prst="rect">
            <a:avLst/>
          </a:prstGeom>
        </p:spPr>
      </p:pic>
      <p:sp>
        <p:nvSpPr>
          <p:cNvPr id="22" name="Rectangle 21"/>
          <p:cNvSpPr/>
          <p:nvPr userDrawn="1"/>
        </p:nvSpPr>
        <p:spPr>
          <a:xfrm>
            <a:off x="5136310" y="3678951"/>
            <a:ext cx="1919377" cy="45719"/>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userDrawn="1"/>
        </p:nvGrpSpPr>
        <p:grpSpPr>
          <a:xfrm>
            <a:off x="693642" y="5855526"/>
            <a:ext cx="1889302" cy="839904"/>
            <a:chOff x="693642" y="5855526"/>
            <a:chExt cx="1889302" cy="839904"/>
          </a:xfrm>
        </p:grpSpPr>
        <p:sp>
          <p:nvSpPr>
            <p:cNvPr id="28" name="Rectangle 27"/>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046005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8"/>
          <p:cNvSpPr>
            <a:spLocks noGrp="1"/>
          </p:cNvSpPr>
          <p:nvPr>
            <p:ph type="pic" sz="quarter" idx="10" hasCustomPrompt="1"/>
          </p:nvPr>
        </p:nvSpPr>
        <p:spPr>
          <a:xfrm>
            <a:off x="479342" y="443060"/>
            <a:ext cx="5497252" cy="5958350"/>
          </a:xfrm>
          <a:solidFill>
            <a:schemeClr val="bg1">
              <a:lumMod val="75000"/>
            </a:schemeClr>
          </a:solidFill>
        </p:spPr>
        <p:txBody>
          <a:bodyPr/>
          <a:lstStyle/>
          <a:p>
            <a:r>
              <a:rPr lang="en-US" dirty="0"/>
              <a:t>Click to replace image</a:t>
            </a:r>
          </a:p>
        </p:txBody>
      </p:sp>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8"/>
          <p:cNvSpPr>
            <a:spLocks noGrp="1"/>
          </p:cNvSpPr>
          <p:nvPr>
            <p:ph type="pic" sz="quarter" idx="11" hasCustomPrompt="1"/>
          </p:nvPr>
        </p:nvSpPr>
        <p:spPr>
          <a:xfrm>
            <a:off x="6165130" y="443060"/>
            <a:ext cx="5523016" cy="5958350"/>
          </a:xfrm>
          <a:solidFill>
            <a:schemeClr val="bg1">
              <a:lumMod val="75000"/>
            </a:schemeClr>
          </a:solidFill>
        </p:spPr>
        <p:txBody>
          <a:bodyPr/>
          <a:lstStyle>
            <a:lvl1pPr>
              <a:defRPr>
                <a:solidFill>
                  <a:schemeClr val="tx1"/>
                </a:solidFill>
              </a:defRPr>
            </a:lvl1pPr>
          </a:lstStyle>
          <a:p>
            <a:r>
              <a:rPr lang="en-US" dirty="0"/>
              <a:t>Click to replace image</a:t>
            </a:r>
          </a:p>
        </p:txBody>
      </p:sp>
      <p:grpSp>
        <p:nvGrpSpPr>
          <p:cNvPr id="12" name="Group 11"/>
          <p:cNvGrpSpPr/>
          <p:nvPr userDrawn="1"/>
        </p:nvGrpSpPr>
        <p:grpSpPr>
          <a:xfrm>
            <a:off x="693642" y="5855526"/>
            <a:ext cx="1889302" cy="839904"/>
            <a:chOff x="693642" y="5855526"/>
            <a:chExt cx="1889302" cy="839904"/>
          </a:xfrm>
        </p:grpSpPr>
        <p:sp>
          <p:nvSpPr>
            <p:cNvPr id="13" name="Rectangle 1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98627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0" name="Picture Placeholder 33"/>
          <p:cNvSpPr>
            <a:spLocks noGrp="1"/>
          </p:cNvSpPr>
          <p:nvPr>
            <p:ph type="pic" sz="quarter" idx="14" hasCustomPrompt="1"/>
          </p:nvPr>
        </p:nvSpPr>
        <p:spPr>
          <a:xfrm>
            <a:off x="480767" y="442913"/>
            <a:ext cx="11227046" cy="5957887"/>
          </a:xfrm>
          <a:solidFill>
            <a:schemeClr val="bg1">
              <a:lumMod val="75000"/>
            </a:schemeClr>
          </a:solidFill>
        </p:spPr>
        <p:txBody>
          <a:bodyPr/>
          <a:lstStyle/>
          <a:p>
            <a:r>
              <a:rPr lang="en-US" dirty="0"/>
              <a:t>Click to replace image</a:t>
            </a:r>
          </a:p>
        </p:txBody>
      </p:sp>
      <p:sp>
        <p:nvSpPr>
          <p:cNvPr id="17" name="Freeform 1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693642" y="5855526"/>
            <a:ext cx="1889302" cy="839904"/>
            <a:chOff x="693642" y="5855526"/>
            <a:chExt cx="1889302" cy="839904"/>
          </a:xfrm>
        </p:grpSpPr>
        <p:sp>
          <p:nvSpPr>
            <p:cNvPr id="8" name="Rectangle 7"/>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725238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userDrawn="1"/>
        </p:nvSpPr>
        <p:spPr>
          <a:xfrm>
            <a:off x="693642" y="998932"/>
            <a:ext cx="10807059" cy="4647414"/>
          </a:xfrm>
          <a:prstGeom prst="rect">
            <a:avLst/>
          </a:prstGeom>
          <a:noFill/>
        </p:spPr>
        <p:txBody>
          <a:bodyPr wrap="square" rtlCol="0" anchor="ctr" anchorCtr="0">
            <a:noAutofit/>
          </a:bodyPr>
          <a:lstStyle/>
          <a:p>
            <a:pPr algn="ctr">
              <a:lnSpc>
                <a:spcPct val="100000"/>
              </a:lnSpc>
            </a:pPr>
            <a:r>
              <a:rPr lang="en-US" sz="4400" b="1" i="0" spc="0" dirty="0">
                <a:solidFill>
                  <a:schemeClr val="bg1">
                    <a:lumMod val="65000"/>
                  </a:schemeClr>
                </a:solidFill>
                <a:latin typeface="Arial" charset="0"/>
                <a:ea typeface="Arial" charset="0"/>
                <a:cs typeface="Arial" charset="0"/>
              </a:rPr>
              <a:t>“It does not</a:t>
            </a:r>
            <a:r>
              <a:rPr lang="en-US" sz="4400" b="1" i="0" spc="0" baseline="0" dirty="0">
                <a:solidFill>
                  <a:schemeClr val="bg1">
                    <a:lumMod val="65000"/>
                  </a:schemeClr>
                </a:solidFill>
                <a:latin typeface="Arial" charset="0"/>
                <a:ea typeface="Arial" charset="0"/>
                <a:cs typeface="Arial" charset="0"/>
              </a:rPr>
              <a:t> matter how </a:t>
            </a:r>
          </a:p>
          <a:p>
            <a:pPr algn="ctr">
              <a:lnSpc>
                <a:spcPct val="100000"/>
              </a:lnSpc>
            </a:pPr>
            <a:r>
              <a:rPr lang="en-US" sz="4400" b="1" i="0" spc="0" baseline="0" dirty="0">
                <a:solidFill>
                  <a:schemeClr val="bg1">
                    <a:lumMod val="65000"/>
                  </a:schemeClr>
                </a:solidFill>
                <a:latin typeface="Arial" charset="0"/>
                <a:ea typeface="Arial" charset="0"/>
                <a:cs typeface="Arial" charset="0"/>
              </a:rPr>
              <a:t>slowly you go as long as you </a:t>
            </a:r>
          </a:p>
          <a:p>
            <a:pPr algn="ctr">
              <a:lnSpc>
                <a:spcPct val="100000"/>
              </a:lnSpc>
            </a:pPr>
            <a:r>
              <a:rPr lang="en-US" sz="4400" b="1" i="0" spc="0" baseline="0" dirty="0">
                <a:solidFill>
                  <a:schemeClr val="bg1">
                    <a:lumMod val="65000"/>
                  </a:schemeClr>
                </a:solidFill>
                <a:latin typeface="Arial" charset="0"/>
                <a:ea typeface="Arial" charset="0"/>
                <a:cs typeface="Arial" charset="0"/>
              </a:rPr>
              <a:t>do not stop.” </a:t>
            </a:r>
          </a:p>
          <a:p>
            <a:pPr algn="ctr">
              <a:lnSpc>
                <a:spcPct val="200000"/>
              </a:lnSpc>
            </a:pPr>
            <a:r>
              <a:rPr lang="en-US" sz="2800" i="1" baseline="0" dirty="0">
                <a:solidFill>
                  <a:schemeClr val="bg1">
                    <a:lumMod val="65000"/>
                  </a:schemeClr>
                </a:solidFill>
                <a:latin typeface="Arial" charset="0"/>
                <a:ea typeface="Arial" charset="0"/>
                <a:cs typeface="Arial" charset="0"/>
              </a:rPr>
              <a:t>—</a:t>
            </a:r>
            <a:r>
              <a:rPr lang="en-US" sz="2800" i="1" baseline="0" dirty="0" err="1">
                <a:solidFill>
                  <a:schemeClr val="bg1">
                    <a:lumMod val="65000"/>
                  </a:schemeClr>
                </a:solidFill>
                <a:latin typeface="Arial" charset="0"/>
                <a:ea typeface="Arial" charset="0"/>
                <a:cs typeface="Arial" charset="0"/>
              </a:rPr>
              <a:t>Confucious</a:t>
            </a:r>
            <a:endParaRPr lang="en-US" sz="2800" i="1" dirty="0">
              <a:solidFill>
                <a:schemeClr val="bg1">
                  <a:lumMod val="65000"/>
                </a:schemeClr>
              </a:solidFill>
              <a:latin typeface="Arial" charset="0"/>
              <a:ea typeface="Arial" charset="0"/>
              <a:cs typeface="Arial" charset="0"/>
            </a:endParaRPr>
          </a:p>
        </p:txBody>
      </p:sp>
      <p:grpSp>
        <p:nvGrpSpPr>
          <p:cNvPr id="8" name="Group 7"/>
          <p:cNvGrpSpPr/>
          <p:nvPr userDrawn="1"/>
        </p:nvGrpSpPr>
        <p:grpSpPr>
          <a:xfrm>
            <a:off x="693642" y="5855526"/>
            <a:ext cx="1889302" cy="839904"/>
            <a:chOff x="693642" y="5855526"/>
            <a:chExt cx="1889302" cy="839904"/>
          </a:xfrm>
        </p:grpSpPr>
        <p:sp>
          <p:nvSpPr>
            <p:cNvPr id="10" name="Rectangle 9"/>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1732874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3"/>
          <p:cNvSpPr>
            <a:spLocks noGrp="1"/>
          </p:cNvSpPr>
          <p:nvPr>
            <p:ph type="pic" sz="quarter" idx="14" hasCustomPrompt="1"/>
          </p:nvPr>
        </p:nvSpPr>
        <p:spPr>
          <a:xfrm>
            <a:off x="480767" y="442913"/>
            <a:ext cx="11227046" cy="5957887"/>
          </a:xfrm>
          <a:solidFill>
            <a:schemeClr val="bg1">
              <a:lumMod val="75000"/>
            </a:schemeClr>
          </a:solidFill>
        </p:spPr>
        <p:txBody>
          <a:bodyPr/>
          <a:lstStyle/>
          <a:p>
            <a:r>
              <a:rPr lang="en-US" dirty="0"/>
              <a:t>Click to replace image</a:t>
            </a:r>
          </a:p>
        </p:txBody>
      </p:sp>
      <p:sp>
        <p:nvSpPr>
          <p:cNvPr id="7" name="Freeform 6"/>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userDrawn="1"/>
        </p:nvSpPr>
        <p:spPr>
          <a:xfrm>
            <a:off x="693642" y="998932"/>
            <a:ext cx="10797632" cy="4647414"/>
          </a:xfrm>
          <a:prstGeom prst="rect">
            <a:avLst/>
          </a:prstGeom>
          <a:noFill/>
        </p:spPr>
        <p:txBody>
          <a:bodyPr wrap="square" rtlCol="0" anchor="ctr" anchorCtr="0">
            <a:noAutofit/>
          </a:bodyPr>
          <a:lstStyle/>
          <a:p>
            <a:pPr algn="ctr">
              <a:lnSpc>
                <a:spcPct val="100000"/>
              </a:lnSpc>
            </a:pPr>
            <a:r>
              <a:rPr lang="en-US" sz="4400" b="1" i="0" spc="0" dirty="0">
                <a:solidFill>
                  <a:schemeClr val="bg1"/>
                </a:solidFill>
                <a:latin typeface="Arial" charset="0"/>
                <a:ea typeface="Arial" charset="0"/>
                <a:cs typeface="Arial" charset="0"/>
              </a:rPr>
              <a:t>“It does not</a:t>
            </a:r>
            <a:r>
              <a:rPr lang="en-US" sz="4400" b="1" i="0" spc="0" baseline="0" dirty="0">
                <a:solidFill>
                  <a:schemeClr val="bg1"/>
                </a:solidFill>
                <a:latin typeface="Arial" charset="0"/>
                <a:ea typeface="Arial" charset="0"/>
                <a:cs typeface="Arial" charset="0"/>
              </a:rPr>
              <a:t> matter how </a:t>
            </a:r>
          </a:p>
          <a:p>
            <a:pPr algn="ctr">
              <a:lnSpc>
                <a:spcPct val="100000"/>
              </a:lnSpc>
            </a:pPr>
            <a:r>
              <a:rPr lang="en-US" sz="4400" b="1" i="0" spc="0" baseline="0" dirty="0">
                <a:solidFill>
                  <a:schemeClr val="bg1"/>
                </a:solidFill>
                <a:latin typeface="Arial" charset="0"/>
                <a:ea typeface="Arial" charset="0"/>
                <a:cs typeface="Arial" charset="0"/>
              </a:rPr>
              <a:t>slowly you go as long as you </a:t>
            </a:r>
          </a:p>
          <a:p>
            <a:pPr algn="ctr">
              <a:lnSpc>
                <a:spcPct val="100000"/>
              </a:lnSpc>
            </a:pPr>
            <a:r>
              <a:rPr lang="en-US" sz="4400" b="1" i="0" spc="0" baseline="0" dirty="0">
                <a:solidFill>
                  <a:schemeClr val="bg1"/>
                </a:solidFill>
                <a:latin typeface="Arial" charset="0"/>
                <a:ea typeface="Arial" charset="0"/>
                <a:cs typeface="Arial" charset="0"/>
              </a:rPr>
              <a:t>do not stop.” </a:t>
            </a:r>
          </a:p>
          <a:p>
            <a:pPr algn="ctr">
              <a:lnSpc>
                <a:spcPct val="200000"/>
              </a:lnSpc>
            </a:pPr>
            <a:r>
              <a:rPr lang="en-US" sz="2800" i="1" baseline="0" dirty="0">
                <a:solidFill>
                  <a:schemeClr val="bg1"/>
                </a:solidFill>
                <a:latin typeface="Arial" charset="0"/>
                <a:ea typeface="Arial" charset="0"/>
                <a:cs typeface="Arial" charset="0"/>
              </a:rPr>
              <a:t>—</a:t>
            </a:r>
            <a:r>
              <a:rPr lang="en-US" sz="2800" i="1" baseline="0" dirty="0" err="1">
                <a:solidFill>
                  <a:schemeClr val="bg1"/>
                </a:solidFill>
                <a:latin typeface="Arial" charset="0"/>
                <a:ea typeface="Arial" charset="0"/>
                <a:cs typeface="Arial" charset="0"/>
              </a:rPr>
              <a:t>Confucious</a:t>
            </a:r>
            <a:endParaRPr lang="en-US" sz="2800" i="1" dirty="0">
              <a:solidFill>
                <a:schemeClr val="bg1"/>
              </a:solidFill>
              <a:latin typeface="Arial" charset="0"/>
              <a:ea typeface="Arial" charset="0"/>
              <a:cs typeface="Arial" charset="0"/>
            </a:endParaRPr>
          </a:p>
        </p:txBody>
      </p:sp>
      <p:grpSp>
        <p:nvGrpSpPr>
          <p:cNvPr id="8" name="Group 7"/>
          <p:cNvGrpSpPr/>
          <p:nvPr userDrawn="1"/>
        </p:nvGrpSpPr>
        <p:grpSpPr>
          <a:xfrm>
            <a:off x="693642" y="5855526"/>
            <a:ext cx="1889302" cy="839904"/>
            <a:chOff x="693642" y="5855526"/>
            <a:chExt cx="1889302" cy="839904"/>
          </a:xfrm>
        </p:grpSpPr>
        <p:sp>
          <p:nvSpPr>
            <p:cNvPr id="9" name="Rectangle 8"/>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90111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26D91E3-5FB4-4D41-810B-7417C66D29D8}" type="slidenum">
              <a:rPr lang="en-US" altLang="en-US"/>
              <a:pPr/>
              <a:t>‹#›</a:t>
            </a:fld>
            <a:endParaRPr lang="en-US" altLang="en-US"/>
          </a:p>
        </p:txBody>
      </p:sp>
    </p:spTree>
    <p:extLst>
      <p:ext uri="{BB962C8B-B14F-4D97-AF65-F5344CB8AC3E}">
        <p14:creationId xmlns:p14="http://schemas.microsoft.com/office/powerpoint/2010/main" val="3733205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CA1B0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1" i="0" baseline="0">
                <a:solidFill>
                  <a:schemeClr val="bg1"/>
                </a:solidFill>
                <a:latin typeface="Arial" charset="0"/>
                <a:ea typeface="Arial" charset="0"/>
                <a:cs typeface="Arial" charset="0"/>
              </a:defRPr>
            </a:lvl1pPr>
          </a:lstStyle>
          <a:p>
            <a:r>
              <a:rPr lang="en-US" dirty="0"/>
              <a:t>01.</a:t>
            </a:r>
            <a:br>
              <a:rPr lang="en-US" dirty="0"/>
            </a:br>
            <a:r>
              <a:rPr lang="en-US" dirty="0"/>
              <a:t>New Section Title</a:t>
            </a:r>
          </a:p>
        </p:txBody>
      </p:sp>
      <p:sp>
        <p:nvSpPr>
          <p:cNvPr id="3" name="Subtitle 2"/>
          <p:cNvSpPr>
            <a:spLocks noGrp="1"/>
          </p:cNvSpPr>
          <p:nvPr>
            <p:ph type="subTitle" idx="1"/>
          </p:nvPr>
        </p:nvSpPr>
        <p:spPr>
          <a:xfrm>
            <a:off x="1524000" y="3935670"/>
            <a:ext cx="9144000" cy="1655762"/>
          </a:xfrm>
        </p:spPr>
        <p:txBody>
          <a:bodyPr/>
          <a:lstStyle>
            <a:lvl1pPr marL="0" indent="0" algn="ct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p:cNvSpPr/>
          <p:nvPr userDrawn="1"/>
        </p:nvSpPr>
        <p:spPr>
          <a:xfrm>
            <a:off x="5136310" y="3678951"/>
            <a:ext cx="191937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reeform 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693641" y="713529"/>
            <a:ext cx="10779221" cy="660348"/>
          </a:xfrm>
        </p:spPr>
        <p:txBody>
          <a:bodyPr/>
          <a:lstStyle>
            <a:lvl1pPr>
              <a:defRPr baseline="0"/>
            </a:lvl1pPr>
          </a:lstStyle>
          <a:p>
            <a:r>
              <a:rPr lang="en-US" dirty="0"/>
              <a:t>This is an example of a one-line title</a:t>
            </a:r>
          </a:p>
        </p:txBody>
      </p:sp>
      <p:sp>
        <p:nvSpPr>
          <p:cNvPr id="9" name="TextBox 8"/>
          <p:cNvSpPr txBox="1"/>
          <p:nvPr userDrawn="1"/>
        </p:nvSpPr>
        <p:spPr>
          <a:xfrm>
            <a:off x="9049732" y="7466029"/>
            <a:ext cx="184731" cy="369332"/>
          </a:xfrm>
          <a:prstGeom prst="rect">
            <a:avLst/>
          </a:prstGeom>
          <a:noFill/>
        </p:spPr>
        <p:txBody>
          <a:bodyPr wrap="none" rtlCol="0">
            <a:spAutoFit/>
          </a:bodyPr>
          <a:lstStyle/>
          <a:p>
            <a:endParaRPr lang="en-US" dirty="0"/>
          </a:p>
        </p:txBody>
      </p:sp>
      <p:sp>
        <p:nvSpPr>
          <p:cNvPr id="10" name="Text Placeholder 14"/>
          <p:cNvSpPr>
            <a:spLocks noGrp="1"/>
          </p:cNvSpPr>
          <p:nvPr>
            <p:ph type="body" sz="quarter" idx="11" hasCustomPrompt="1"/>
          </p:nvPr>
        </p:nvSpPr>
        <p:spPr>
          <a:xfrm>
            <a:off x="664750" y="1989138"/>
            <a:ext cx="10808111" cy="3638550"/>
          </a:xfrm>
        </p:spPr>
        <p:txBody>
          <a:bodyPr/>
          <a:lstStyle>
            <a:lvl2pPr>
              <a:defRPr/>
            </a:lvl2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693642" y="5855526"/>
            <a:ext cx="1889302" cy="839904"/>
            <a:chOff x="693642" y="5855526"/>
            <a:chExt cx="1889302" cy="839904"/>
          </a:xfrm>
        </p:grpSpPr>
        <p:sp>
          <p:nvSpPr>
            <p:cNvPr id="13" name="Rectangle 1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111011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93642" y="713528"/>
            <a:ext cx="10779221" cy="1244641"/>
          </a:xfrm>
        </p:spPr>
        <p:txBody>
          <a:bodyPr/>
          <a:lstStyle>
            <a:lvl1pPr>
              <a:defRPr baseline="0"/>
            </a:lvl1pPr>
          </a:lstStyle>
          <a:p>
            <a:r>
              <a:rPr lang="en-US" dirty="0"/>
              <a:t>This is an example of a really long title that takes up two whole lines</a:t>
            </a:r>
          </a:p>
        </p:txBody>
      </p:sp>
      <p:sp>
        <p:nvSpPr>
          <p:cNvPr id="5" name="Freeform 4"/>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p:cNvSpPr>
            <a:spLocks noGrp="1"/>
          </p:cNvSpPr>
          <p:nvPr>
            <p:ph type="body" sz="quarter" idx="11" hasCustomPrompt="1"/>
          </p:nvPr>
        </p:nvSpPr>
        <p:spPr>
          <a:xfrm>
            <a:off x="664751" y="2621669"/>
            <a:ext cx="10808112" cy="3024677"/>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p:cNvGrpSpPr/>
          <p:nvPr userDrawn="1"/>
        </p:nvGrpSpPr>
        <p:grpSpPr>
          <a:xfrm>
            <a:off x="693642" y="5855526"/>
            <a:ext cx="1889302" cy="839904"/>
            <a:chOff x="693642" y="5855526"/>
            <a:chExt cx="1889302" cy="839904"/>
          </a:xfrm>
        </p:grpSpPr>
        <p:sp>
          <p:nvSpPr>
            <p:cNvPr id="12" name="Rectangle 11"/>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1927116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39" name="Freeform 38"/>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p:cNvSpPr>
            <a:spLocks noGrp="1"/>
          </p:cNvSpPr>
          <p:nvPr>
            <p:ph type="title" hasCustomPrompt="1"/>
          </p:nvPr>
        </p:nvSpPr>
        <p:spPr>
          <a:xfrm>
            <a:off x="693641" y="713529"/>
            <a:ext cx="10779221" cy="660348"/>
          </a:xfrm>
        </p:spPr>
        <p:txBody>
          <a:bodyPr/>
          <a:lstStyle>
            <a:lvl1pPr>
              <a:defRPr baseline="0"/>
            </a:lvl1pPr>
          </a:lstStyle>
          <a:p>
            <a:r>
              <a:rPr lang="en-US" dirty="0"/>
              <a:t>This is an example of a one-line title</a:t>
            </a:r>
          </a:p>
        </p:txBody>
      </p:sp>
      <p:sp>
        <p:nvSpPr>
          <p:cNvPr id="46" name="TextBox 45"/>
          <p:cNvSpPr txBox="1"/>
          <p:nvPr userDrawn="1"/>
        </p:nvSpPr>
        <p:spPr>
          <a:xfrm>
            <a:off x="9049732" y="7466029"/>
            <a:ext cx="184731" cy="369332"/>
          </a:xfrm>
          <a:prstGeom prst="rect">
            <a:avLst/>
          </a:prstGeom>
          <a:noFill/>
        </p:spPr>
        <p:txBody>
          <a:bodyPr wrap="none" rtlCol="0">
            <a:spAutoFit/>
          </a:bodyPr>
          <a:lstStyle/>
          <a:p>
            <a:endParaRPr lang="en-US" dirty="0"/>
          </a:p>
        </p:txBody>
      </p:sp>
      <p:sp>
        <p:nvSpPr>
          <p:cNvPr id="48" name="Text Placeholder 14"/>
          <p:cNvSpPr>
            <a:spLocks noGrp="1"/>
          </p:cNvSpPr>
          <p:nvPr>
            <p:ph type="body" sz="quarter" idx="11" hasCustomPrompt="1"/>
          </p:nvPr>
        </p:nvSpPr>
        <p:spPr>
          <a:xfrm>
            <a:off x="664751" y="1989138"/>
            <a:ext cx="5095026" cy="3638550"/>
          </a:xfrm>
        </p:spPr>
        <p:txBody>
          <a:bodyPr/>
          <a:lstStyle>
            <a:lvl2pPr>
              <a:defRPr/>
            </a:lvl2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Content Placeholder 12"/>
          <p:cNvSpPr>
            <a:spLocks noGrp="1"/>
          </p:cNvSpPr>
          <p:nvPr>
            <p:ph sz="quarter" idx="10"/>
          </p:nvPr>
        </p:nvSpPr>
        <p:spPr>
          <a:xfrm>
            <a:off x="5995988" y="1989139"/>
            <a:ext cx="5476875" cy="3638550"/>
          </a:xfrm>
        </p:spPr>
        <p:txBody>
          <a:bodyPr/>
          <a:lstStyle/>
          <a:p>
            <a:pPr lvl="0"/>
            <a:endParaRPr lang="en-US" dirty="0"/>
          </a:p>
        </p:txBody>
      </p:sp>
      <p:grpSp>
        <p:nvGrpSpPr>
          <p:cNvPr id="11" name="Group 10"/>
          <p:cNvGrpSpPr/>
          <p:nvPr userDrawn="1"/>
        </p:nvGrpSpPr>
        <p:grpSpPr>
          <a:xfrm>
            <a:off x="693642" y="5855526"/>
            <a:ext cx="1889302" cy="839904"/>
            <a:chOff x="693642" y="5855526"/>
            <a:chExt cx="1889302" cy="839904"/>
          </a:xfrm>
        </p:grpSpPr>
        <p:sp>
          <p:nvSpPr>
            <p:cNvPr id="12" name="Rectangle 11"/>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59124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93642" y="713528"/>
            <a:ext cx="10779221" cy="1244641"/>
          </a:xfrm>
        </p:spPr>
        <p:txBody>
          <a:bodyPr/>
          <a:lstStyle>
            <a:lvl1pPr>
              <a:defRPr baseline="0"/>
            </a:lvl1pPr>
          </a:lstStyle>
          <a:p>
            <a:r>
              <a:rPr lang="en-US" dirty="0"/>
              <a:t>This is an example of a really long title that takes up two whole lines</a:t>
            </a:r>
          </a:p>
        </p:txBody>
      </p:sp>
      <p:sp>
        <p:nvSpPr>
          <p:cNvPr id="16" name="Freeform 15"/>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4"/>
          <p:cNvSpPr>
            <a:spLocks noGrp="1"/>
          </p:cNvSpPr>
          <p:nvPr>
            <p:ph type="body" sz="quarter" idx="11" hasCustomPrompt="1"/>
          </p:nvPr>
        </p:nvSpPr>
        <p:spPr>
          <a:xfrm>
            <a:off x="664751" y="2621669"/>
            <a:ext cx="5311843" cy="3024677"/>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2"/>
          <p:cNvSpPr>
            <a:spLocks noGrp="1"/>
          </p:cNvSpPr>
          <p:nvPr>
            <p:ph sz="quarter" idx="10"/>
          </p:nvPr>
        </p:nvSpPr>
        <p:spPr>
          <a:xfrm>
            <a:off x="6221691" y="2610457"/>
            <a:ext cx="5251172" cy="3035889"/>
          </a:xfrm>
        </p:spPr>
        <p:txBody>
          <a:bodyPr/>
          <a:lstStyle/>
          <a:p>
            <a:pPr lvl="0"/>
            <a:endParaRPr lang="en-US" dirty="0"/>
          </a:p>
        </p:txBody>
      </p:sp>
      <p:grpSp>
        <p:nvGrpSpPr>
          <p:cNvPr id="10" name="Group 9"/>
          <p:cNvGrpSpPr/>
          <p:nvPr userDrawn="1"/>
        </p:nvGrpSpPr>
        <p:grpSpPr>
          <a:xfrm>
            <a:off x="693642" y="5855526"/>
            <a:ext cx="1889302" cy="839904"/>
            <a:chOff x="693642" y="5855526"/>
            <a:chExt cx="1889302" cy="839904"/>
          </a:xfrm>
        </p:grpSpPr>
        <p:sp>
          <p:nvSpPr>
            <p:cNvPr id="11" name="Rectangle 1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2024735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28"/>
          <p:cNvSpPr>
            <a:spLocks noGrp="1"/>
          </p:cNvSpPr>
          <p:nvPr>
            <p:ph type="pic" sz="quarter" idx="10" hasCustomPrompt="1"/>
          </p:nvPr>
        </p:nvSpPr>
        <p:spPr>
          <a:xfrm>
            <a:off x="5199320" y="1643598"/>
            <a:ext cx="6992680" cy="4691214"/>
          </a:xfrm>
          <a:solidFill>
            <a:schemeClr val="bg1">
              <a:lumMod val="75000"/>
            </a:schemeClr>
          </a:solidFill>
        </p:spPr>
        <p:txBody>
          <a:bodyPr/>
          <a:lstStyle/>
          <a:p>
            <a:r>
              <a:rPr lang="en-US" dirty="0"/>
              <a:t>Click to replace image</a:t>
            </a:r>
          </a:p>
        </p:txBody>
      </p:sp>
      <p:sp>
        <p:nvSpPr>
          <p:cNvPr id="20" name="Freeform 19"/>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p:cNvSpPr>
            <a:spLocks noGrp="1"/>
          </p:cNvSpPr>
          <p:nvPr>
            <p:ph type="title" hasCustomPrompt="1"/>
          </p:nvPr>
        </p:nvSpPr>
        <p:spPr>
          <a:xfrm>
            <a:off x="693642" y="713529"/>
            <a:ext cx="10533682" cy="660348"/>
          </a:xfrm>
        </p:spPr>
        <p:txBody>
          <a:bodyPr/>
          <a:lstStyle>
            <a:lvl1pPr>
              <a:defRPr baseline="0"/>
            </a:lvl1pPr>
          </a:lstStyle>
          <a:p>
            <a:r>
              <a:rPr lang="en-US" dirty="0"/>
              <a:t>This is an example of a one-line title</a:t>
            </a:r>
          </a:p>
        </p:txBody>
      </p:sp>
      <p:sp>
        <p:nvSpPr>
          <p:cNvPr id="28" name="Text Placeholder 14"/>
          <p:cNvSpPr>
            <a:spLocks noGrp="1"/>
          </p:cNvSpPr>
          <p:nvPr>
            <p:ph type="body" sz="quarter" idx="11" hasCustomPrompt="1"/>
          </p:nvPr>
        </p:nvSpPr>
        <p:spPr>
          <a:xfrm>
            <a:off x="664751" y="1989138"/>
            <a:ext cx="4199480" cy="3638550"/>
          </a:xfrm>
        </p:spPr>
        <p:txBody>
          <a:bodyPr/>
          <a:lstStyle/>
          <a:p>
            <a:pPr lvl="0"/>
            <a:r>
              <a:rPr lang="en-US"/>
              <a:t>First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693642" y="5855526"/>
            <a:ext cx="1889302" cy="839904"/>
            <a:chOff x="693642" y="5855526"/>
            <a:chExt cx="1889302" cy="839904"/>
          </a:xfrm>
        </p:grpSpPr>
        <p:sp>
          <p:nvSpPr>
            <p:cNvPr id="11" name="Rectangle 1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678268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693642" y="713528"/>
            <a:ext cx="5242089" cy="1244641"/>
          </a:xfrm>
        </p:spPr>
        <p:txBody>
          <a:bodyPr/>
          <a:lstStyle>
            <a:lvl1pPr>
              <a:defRPr baseline="0"/>
            </a:lvl1pPr>
          </a:lstStyle>
          <a:p>
            <a:r>
              <a:rPr lang="en-US" dirty="0"/>
              <a:t>This is an example </a:t>
            </a:r>
            <a:br>
              <a:rPr lang="en-US" dirty="0"/>
            </a:br>
            <a:r>
              <a:rPr lang="en-US" dirty="0"/>
              <a:t>of a two-line title</a:t>
            </a:r>
          </a:p>
        </p:txBody>
      </p:sp>
      <p:sp>
        <p:nvSpPr>
          <p:cNvPr id="21" name="Text Placeholder 2"/>
          <p:cNvSpPr>
            <a:spLocks noGrp="1"/>
          </p:cNvSpPr>
          <p:nvPr userDrawn="1"/>
        </p:nvSpPr>
        <p:spPr>
          <a:xfrm>
            <a:off x="665361" y="2661473"/>
            <a:ext cx="5052238" cy="263316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15" name="Picture Placeholder 28"/>
          <p:cNvSpPr>
            <a:spLocks noGrp="1"/>
          </p:cNvSpPr>
          <p:nvPr>
            <p:ph type="pic" sz="quarter" idx="11"/>
          </p:nvPr>
        </p:nvSpPr>
        <p:spPr>
          <a:xfrm>
            <a:off x="6358606" y="0"/>
            <a:ext cx="5833394" cy="6858000"/>
          </a:xfrm>
          <a:solidFill>
            <a:schemeClr val="bg1">
              <a:lumMod val="75000"/>
            </a:schemeClr>
          </a:solidFill>
        </p:spPr>
        <p:txBody>
          <a:bodyPr/>
          <a:lstStyle/>
          <a:p>
            <a:endParaRPr lang="en-US" dirty="0"/>
          </a:p>
          <a:p>
            <a:r>
              <a:rPr lang="en-US" dirty="0"/>
              <a:t>Click to replace image</a:t>
            </a:r>
          </a:p>
        </p:txBody>
      </p:sp>
      <p:sp>
        <p:nvSpPr>
          <p:cNvPr id="23" name="Freeform 22"/>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93642" y="5855526"/>
            <a:ext cx="1889302" cy="839904"/>
            <a:chOff x="693642" y="5855526"/>
            <a:chExt cx="1889302" cy="839904"/>
          </a:xfrm>
        </p:grpSpPr>
        <p:sp>
          <p:nvSpPr>
            <p:cNvPr id="11" name="Rectangle 10"/>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66832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8"/>
          <p:cNvSpPr>
            <a:spLocks noGrp="1"/>
          </p:cNvSpPr>
          <p:nvPr>
            <p:ph type="pic" sz="quarter" idx="10" hasCustomPrompt="1"/>
          </p:nvPr>
        </p:nvSpPr>
        <p:spPr>
          <a:xfrm>
            <a:off x="479342" y="443060"/>
            <a:ext cx="5497252" cy="5958350"/>
          </a:xfrm>
          <a:solidFill>
            <a:schemeClr val="bg1">
              <a:lumMod val="75000"/>
            </a:schemeClr>
          </a:solidFill>
        </p:spPr>
        <p:txBody>
          <a:bodyPr/>
          <a:lstStyle/>
          <a:p>
            <a:r>
              <a:rPr lang="en-US" dirty="0"/>
              <a:t>Click to replace image</a:t>
            </a:r>
          </a:p>
        </p:txBody>
      </p:sp>
      <p:sp>
        <p:nvSpPr>
          <p:cNvPr id="10" name="Picture Placeholder 28"/>
          <p:cNvSpPr>
            <a:spLocks noGrp="1"/>
          </p:cNvSpPr>
          <p:nvPr>
            <p:ph type="pic" sz="quarter" idx="11" hasCustomPrompt="1"/>
          </p:nvPr>
        </p:nvSpPr>
        <p:spPr>
          <a:xfrm>
            <a:off x="6165130" y="443060"/>
            <a:ext cx="5542960" cy="3082565"/>
          </a:xfrm>
          <a:solidFill>
            <a:schemeClr val="bg1">
              <a:lumMod val="75000"/>
            </a:schemeClr>
          </a:solidFill>
        </p:spPr>
        <p:txBody>
          <a:bodyPr/>
          <a:lstStyle/>
          <a:p>
            <a:r>
              <a:rPr lang="en-US" dirty="0"/>
              <a:t>Click to replace image</a:t>
            </a:r>
          </a:p>
        </p:txBody>
      </p:sp>
      <p:sp>
        <p:nvSpPr>
          <p:cNvPr id="11" name="Picture Placeholder 28"/>
          <p:cNvSpPr>
            <a:spLocks noGrp="1"/>
          </p:cNvSpPr>
          <p:nvPr>
            <p:ph type="pic" sz="quarter" idx="12" hasCustomPrompt="1"/>
          </p:nvPr>
        </p:nvSpPr>
        <p:spPr>
          <a:xfrm>
            <a:off x="6165130" y="3704734"/>
            <a:ext cx="2667785" cy="2696676"/>
          </a:xfrm>
          <a:solidFill>
            <a:schemeClr val="bg1">
              <a:lumMod val="75000"/>
            </a:schemeClr>
          </a:solidFill>
        </p:spPr>
        <p:txBody>
          <a:bodyPr/>
          <a:lstStyle/>
          <a:p>
            <a:r>
              <a:rPr lang="en-US" dirty="0"/>
              <a:t>Click to replace image</a:t>
            </a:r>
          </a:p>
        </p:txBody>
      </p:sp>
      <p:sp>
        <p:nvSpPr>
          <p:cNvPr id="16" name="Picture Placeholder 28"/>
          <p:cNvSpPr>
            <a:spLocks noGrp="1"/>
          </p:cNvSpPr>
          <p:nvPr>
            <p:ph type="pic" sz="quarter" idx="13" hasCustomPrompt="1"/>
          </p:nvPr>
        </p:nvSpPr>
        <p:spPr>
          <a:xfrm>
            <a:off x="9030879" y="3704734"/>
            <a:ext cx="2677212" cy="2696676"/>
          </a:xfrm>
          <a:solidFill>
            <a:schemeClr val="bg1">
              <a:lumMod val="75000"/>
            </a:schemeClr>
          </a:solidFill>
        </p:spPr>
        <p:txBody>
          <a:bodyPr/>
          <a:lstStyle/>
          <a:p>
            <a:r>
              <a:rPr lang="en-US" dirty="0"/>
              <a:t>Click to replace image</a:t>
            </a:r>
          </a:p>
        </p:txBody>
      </p:sp>
      <p:sp>
        <p:nvSpPr>
          <p:cNvPr id="25" name="Freeform 24"/>
          <p:cNvSpPr/>
          <p:nvPr userDrawn="1"/>
        </p:nvSpPr>
        <p:spPr>
          <a:xfrm>
            <a:off x="102568" y="75413"/>
            <a:ext cx="11992022" cy="6704859"/>
          </a:xfrm>
          <a:custGeom>
            <a:avLst/>
            <a:gdLst>
              <a:gd name="connsiteX0" fmla="*/ 176271 w 11821099"/>
              <a:gd name="connsiteY0" fmla="*/ 165252 h 6510968"/>
              <a:gd name="connsiteX1" fmla="*/ 176271 w 11821099"/>
              <a:gd name="connsiteY1" fmla="*/ 6345715 h 6510968"/>
              <a:gd name="connsiteX2" fmla="*/ 11644830 w 11821099"/>
              <a:gd name="connsiteY2" fmla="*/ 6345715 h 6510968"/>
              <a:gd name="connsiteX3" fmla="*/ 11644830 w 11821099"/>
              <a:gd name="connsiteY3" fmla="*/ 165252 h 6510968"/>
              <a:gd name="connsiteX4" fmla="*/ 0 w 11821099"/>
              <a:gd name="connsiteY4" fmla="*/ 0 h 6510968"/>
              <a:gd name="connsiteX5" fmla="*/ 11821099 w 11821099"/>
              <a:gd name="connsiteY5" fmla="*/ 0 h 6510968"/>
              <a:gd name="connsiteX6" fmla="*/ 11821099 w 11821099"/>
              <a:gd name="connsiteY6" fmla="*/ 6510968 h 6510968"/>
              <a:gd name="connsiteX7" fmla="*/ 0 w 11821099"/>
              <a:gd name="connsiteY7" fmla="*/ 6510968 h 651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1099" h="6510968">
                <a:moveTo>
                  <a:pt x="176271" y="165252"/>
                </a:moveTo>
                <a:lnTo>
                  <a:pt x="176271" y="6345715"/>
                </a:lnTo>
                <a:lnTo>
                  <a:pt x="11644830" y="6345715"/>
                </a:lnTo>
                <a:lnTo>
                  <a:pt x="11644830" y="165252"/>
                </a:lnTo>
                <a:close/>
                <a:moveTo>
                  <a:pt x="0" y="0"/>
                </a:moveTo>
                <a:lnTo>
                  <a:pt x="11821099" y="0"/>
                </a:lnTo>
                <a:lnTo>
                  <a:pt x="11821099" y="6510968"/>
                </a:lnTo>
                <a:lnTo>
                  <a:pt x="0" y="6510968"/>
                </a:lnTo>
                <a:close/>
              </a:path>
            </a:pathLst>
          </a:cu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693642" y="5855526"/>
            <a:ext cx="1889302" cy="839904"/>
            <a:chOff x="693642" y="5855526"/>
            <a:chExt cx="1889302" cy="839904"/>
          </a:xfrm>
        </p:grpSpPr>
        <p:sp>
          <p:nvSpPr>
            <p:cNvPr id="13" name="Rectangle 12"/>
            <p:cNvSpPr/>
            <p:nvPr userDrawn="1"/>
          </p:nvSpPr>
          <p:spPr>
            <a:xfrm>
              <a:off x="693642" y="5855526"/>
              <a:ext cx="1889302" cy="839904"/>
            </a:xfrm>
            <a:prstGeom prst="rect">
              <a:avLst/>
            </a:prstGeom>
            <a:solidFill>
              <a:srgbClr val="CA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6548" y="6034189"/>
              <a:ext cx="1582298" cy="452061"/>
            </a:xfrm>
            <a:prstGeom prst="rect">
              <a:avLst/>
            </a:prstGeom>
          </p:spPr>
        </p:pic>
      </p:grpSp>
    </p:spTree>
    <p:extLst>
      <p:ext uri="{BB962C8B-B14F-4D97-AF65-F5344CB8AC3E}">
        <p14:creationId xmlns:p14="http://schemas.microsoft.com/office/powerpoint/2010/main" val="66397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2209901"/>
      </p:ext>
    </p:extLst>
  </p:cSld>
  <p:clrMap bg1="lt1" tx1="dk1" bg2="lt2" tx2="dk2" accent1="accent1" accent2="accent2" accent3="accent3" accent4="accent4" accent5="accent5" accent6="accent6" hlink="hlink" folHlink="folHlink"/>
  <p:sldLayoutIdLst>
    <p:sldLayoutId id="2147483673" r:id="rId1"/>
    <p:sldLayoutId id="2147483691" r:id="rId2"/>
    <p:sldLayoutId id="2147483705" r:id="rId3"/>
    <p:sldLayoutId id="2147483706" r:id="rId4"/>
    <p:sldLayoutId id="2147483693" r:id="rId5"/>
    <p:sldLayoutId id="2147483699" r:id="rId6"/>
    <p:sldLayoutId id="2147483695" r:id="rId7"/>
    <p:sldLayoutId id="2147483701" r:id="rId8"/>
    <p:sldLayoutId id="2147483700" r:id="rId9"/>
    <p:sldLayoutId id="2147483702" r:id="rId10"/>
    <p:sldLayoutId id="2147483698" r:id="rId11"/>
    <p:sldLayoutId id="2147483704" r:id="rId12"/>
    <p:sldLayoutId id="2147483703" r:id="rId13"/>
    <p:sldLayoutId id="2147483707" r:id="rId14"/>
  </p:sldLayoutIdLst>
  <p:hf sldNum="0" hdr="0" dt="0"/>
  <p:txStyles>
    <p:title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gif"/><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science2017.globalchange.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hyperlink" Target="https://science2017.globalchange.gov/"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nca2018.globalchange.gov/chapter/10/" TargetMode="Externa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1.xml"/><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scenarios.globalchange.gov/loca-viewer/"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82.jpg"/></Relationships>
</file>

<file path=ppt/slides/_rels/slide77.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9.jpg"/></Relationships>
</file>

<file path=ppt/slides/_rels/slide79.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46.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9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8857" y="3904487"/>
            <a:ext cx="9144000" cy="1250022"/>
          </a:xfrm>
        </p:spPr>
        <p:txBody>
          <a:bodyPr>
            <a:noAutofit/>
          </a:bodyPr>
          <a:lstStyle/>
          <a:p>
            <a:r>
              <a:rPr lang="en-US" sz="1800" dirty="0">
                <a:solidFill>
                  <a:schemeClr val="tx1">
                    <a:lumMod val="85000"/>
                    <a:lumOff val="15000"/>
                  </a:schemeClr>
                </a:solidFill>
              </a:rPr>
              <a:t>School of Environment and Natural Resources</a:t>
            </a:r>
          </a:p>
          <a:p>
            <a:r>
              <a:rPr lang="en-US" sz="1800" dirty="0">
                <a:solidFill>
                  <a:schemeClr val="tx1">
                    <a:lumMod val="85000"/>
                    <a:lumOff val="15000"/>
                  </a:schemeClr>
                </a:solidFill>
              </a:rPr>
              <a:t>Department of Agricultural, Environmental and Development Economics</a:t>
            </a:r>
          </a:p>
          <a:p>
            <a:r>
              <a:rPr lang="en-US" sz="1800" dirty="0">
                <a:solidFill>
                  <a:schemeClr val="tx1">
                    <a:lumMod val="85000"/>
                    <a:lumOff val="15000"/>
                  </a:schemeClr>
                </a:solidFill>
              </a:rPr>
              <a:t>Byrd Polar and Climate Research Center</a:t>
            </a:r>
          </a:p>
          <a:p>
            <a:r>
              <a:rPr lang="en-US" sz="1800" dirty="0">
                <a:solidFill>
                  <a:schemeClr val="tx1">
                    <a:lumMod val="85000"/>
                    <a:lumOff val="15000"/>
                  </a:schemeClr>
                </a:solidFill>
              </a:rPr>
              <a:t>Department of Extension</a:t>
            </a:r>
          </a:p>
          <a:p>
            <a:r>
              <a:rPr lang="en-US" sz="1800" dirty="0">
                <a:solidFill>
                  <a:schemeClr val="tx1">
                    <a:lumMod val="85000"/>
                    <a:lumOff val="15000"/>
                  </a:schemeClr>
                </a:solidFill>
              </a:rPr>
              <a:t>Department of Geography</a:t>
            </a:r>
          </a:p>
        </p:txBody>
      </p:sp>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20257" y="966561"/>
            <a:ext cx="10461199" cy="22628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spcAft>
                <a:spcPts val="600"/>
              </a:spcAft>
              <a:defRPr/>
            </a:pPr>
            <a:r>
              <a:rPr lang="en-US" sz="3600" dirty="0">
                <a:solidFill>
                  <a:srgbClr val="000000"/>
                </a:solidFill>
              </a:rPr>
              <a:t>  Agroecosystem Resilience:</a:t>
            </a:r>
          </a:p>
          <a:p>
            <a:pPr>
              <a:defRPr/>
            </a:pPr>
            <a:r>
              <a:rPr lang="en-US" sz="3200" dirty="0">
                <a:solidFill>
                  <a:srgbClr val="000000"/>
                </a:solidFill>
              </a:rPr>
              <a:t>Regional Integrated Modeling of Farmer Adaptations to Guide Management in a Changing Climate</a:t>
            </a:r>
          </a:p>
        </p:txBody>
      </p:sp>
    </p:spTree>
    <p:extLst>
      <p:ext uri="{BB962C8B-B14F-4D97-AF65-F5344CB8AC3E}">
        <p14:creationId xmlns:p14="http://schemas.microsoft.com/office/powerpoint/2010/main" val="1066370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2: Develop future climate projections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b="1" dirty="0">
                <a:solidFill>
                  <a:srgbClr val="000000"/>
                </a:solidFill>
              </a:rPr>
              <a:t>Goal:</a:t>
            </a:r>
            <a:r>
              <a:rPr lang="en-US" sz="2800" dirty="0">
                <a:solidFill>
                  <a:srgbClr val="000000"/>
                </a:solidFill>
              </a:rPr>
              <a:t> To understand the impact of climate variability on </a:t>
            </a:r>
            <a:r>
              <a:rPr lang="en-US" sz="2800" dirty="0" err="1">
                <a:solidFill>
                  <a:srgbClr val="000000"/>
                </a:solidFill>
              </a:rPr>
              <a:t>ag</a:t>
            </a:r>
            <a:r>
              <a:rPr lang="en-US" sz="2800" dirty="0">
                <a:solidFill>
                  <a:srgbClr val="000000"/>
                </a:solidFill>
              </a:rPr>
              <a:t> systems across the ECBR</a:t>
            </a:r>
          </a:p>
          <a:p>
            <a:pPr marL="457200" indent="-457200" algn="l">
              <a:lnSpc>
                <a:spcPct val="100000"/>
              </a:lnSpc>
              <a:buFont typeface="Arial"/>
              <a:buChar char="•"/>
              <a:defRPr/>
            </a:pPr>
            <a:r>
              <a:rPr lang="en-US" sz="2800" b="1" dirty="0">
                <a:solidFill>
                  <a:srgbClr val="000000"/>
                </a:solidFill>
              </a:rPr>
              <a:t>Approach:</a:t>
            </a:r>
            <a:r>
              <a:rPr lang="en-US" sz="2800" dirty="0">
                <a:solidFill>
                  <a:srgbClr val="000000"/>
                </a:solidFill>
              </a:rPr>
              <a:t> Assess and analyze high-resolution climate data, specifically projections of future precipitation and temperature variability for this region, and critically evaluate the particular stresses that might impact </a:t>
            </a:r>
            <a:r>
              <a:rPr lang="en-US" sz="2800" dirty="0" err="1">
                <a:solidFill>
                  <a:srgbClr val="000000"/>
                </a:solidFill>
              </a:rPr>
              <a:t>ag</a:t>
            </a:r>
            <a:r>
              <a:rPr lang="en-US" sz="2800" dirty="0">
                <a:solidFill>
                  <a:srgbClr val="000000"/>
                </a:solidFill>
              </a:rPr>
              <a:t> systems</a:t>
            </a:r>
          </a:p>
          <a:p>
            <a:pPr marL="457200" indent="-457200" algn="l">
              <a:lnSpc>
                <a:spcPct val="100000"/>
              </a:lnSpc>
              <a:buFont typeface="Arial"/>
              <a:buChar char="•"/>
              <a:defRPr/>
            </a:pPr>
            <a:r>
              <a:rPr lang="en-US" sz="2800" b="1" dirty="0">
                <a:solidFill>
                  <a:srgbClr val="000000"/>
                </a:solidFill>
              </a:rPr>
              <a:t>Outcome:</a:t>
            </a:r>
            <a:r>
              <a:rPr lang="en-US" sz="2800" dirty="0">
                <a:solidFill>
                  <a:srgbClr val="000000"/>
                </a:solidFill>
              </a:rPr>
              <a:t> A clearly defined set of scenarios of future climate variability scaled to the ECBR</a:t>
            </a: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40108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3: Identify farmer adaptations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b="1" dirty="0">
                <a:solidFill>
                  <a:srgbClr val="000000"/>
                </a:solidFill>
              </a:rPr>
              <a:t>Goal</a:t>
            </a:r>
            <a:r>
              <a:rPr lang="en-US" sz="2800" dirty="0">
                <a:solidFill>
                  <a:srgbClr val="000000"/>
                </a:solidFill>
              </a:rPr>
              <a:t>: To model farmer land use/management adaptations to climate variability </a:t>
            </a:r>
            <a:r>
              <a:rPr lang="en-US" sz="2800" i="1" dirty="0">
                <a:solidFill>
                  <a:srgbClr val="000000"/>
                </a:solidFill>
              </a:rPr>
              <a:t>and</a:t>
            </a:r>
            <a:r>
              <a:rPr lang="en-US" sz="2800" dirty="0">
                <a:solidFill>
                  <a:srgbClr val="000000"/>
                </a:solidFill>
              </a:rPr>
              <a:t> broader human system changes</a:t>
            </a:r>
          </a:p>
          <a:p>
            <a:pPr marL="457200" indent="-457200" algn="l">
              <a:lnSpc>
                <a:spcPct val="100000"/>
              </a:lnSpc>
              <a:buFont typeface="Arial"/>
              <a:buChar char="•"/>
              <a:defRPr/>
            </a:pPr>
            <a:r>
              <a:rPr lang="en-US" sz="2800" b="1" dirty="0">
                <a:solidFill>
                  <a:srgbClr val="000000"/>
                </a:solidFill>
              </a:rPr>
              <a:t>Approach: </a:t>
            </a:r>
            <a:r>
              <a:rPr lang="en-US" sz="2800" dirty="0">
                <a:solidFill>
                  <a:srgbClr val="000000"/>
                </a:solidFill>
              </a:rPr>
              <a:t>Specify the relevant set of farmer adaptations under future scenarios using a combo of qualitative, historical and experimental data.</a:t>
            </a:r>
          </a:p>
          <a:p>
            <a:pPr marL="457200" indent="-457200" algn="l">
              <a:lnSpc>
                <a:spcPct val="100000"/>
              </a:lnSpc>
              <a:buFont typeface="Arial"/>
              <a:buChar char="•"/>
              <a:defRPr/>
            </a:pPr>
            <a:r>
              <a:rPr lang="en-US" sz="2800" b="1" dirty="0">
                <a:solidFill>
                  <a:srgbClr val="000000"/>
                </a:solidFill>
              </a:rPr>
              <a:t>Outcome: </a:t>
            </a:r>
            <a:r>
              <a:rPr lang="en-US" sz="2800" dirty="0">
                <a:solidFill>
                  <a:srgbClr val="000000"/>
                </a:solidFill>
              </a:rPr>
              <a:t>A model of the likely adaptations of diverse farmers to climate uncertainty under varying market, policy and technological conditions</a:t>
            </a: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424937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4: Develop regional economic model </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b="1" dirty="0">
                <a:solidFill>
                  <a:srgbClr val="000000"/>
                </a:solidFill>
              </a:rPr>
              <a:t>Goal:</a:t>
            </a:r>
            <a:r>
              <a:rPr lang="en-US" sz="2600" dirty="0">
                <a:solidFill>
                  <a:srgbClr val="000000"/>
                </a:solidFill>
              </a:rPr>
              <a:t> To develop a model that accounts for price feedbacks in simulating land use and management adaptations</a:t>
            </a:r>
          </a:p>
          <a:p>
            <a:pPr marL="457200" indent="-457200" algn="l">
              <a:lnSpc>
                <a:spcPct val="100000"/>
              </a:lnSpc>
              <a:buFont typeface="Arial"/>
              <a:buChar char="•"/>
              <a:defRPr/>
            </a:pPr>
            <a:r>
              <a:rPr lang="en-US" sz="2600" b="1" dirty="0">
                <a:solidFill>
                  <a:srgbClr val="000000"/>
                </a:solidFill>
              </a:rPr>
              <a:t>Approach:</a:t>
            </a:r>
            <a:r>
              <a:rPr lang="en-US" sz="2600" dirty="0">
                <a:solidFill>
                  <a:srgbClr val="000000"/>
                </a:solidFill>
              </a:rPr>
              <a:t> Develop the model without explicit uncertainty and simulate it for a baseline climate scenario, then parameterize it to account for uncertainty and heterogeneous farmer behavior</a:t>
            </a:r>
          </a:p>
          <a:p>
            <a:pPr marL="457200" indent="-457200" algn="l">
              <a:lnSpc>
                <a:spcPct val="100000"/>
              </a:lnSpc>
              <a:buFont typeface="Arial"/>
              <a:buChar char="•"/>
              <a:defRPr/>
            </a:pPr>
            <a:r>
              <a:rPr lang="en-US" sz="2600" b="1" dirty="0">
                <a:solidFill>
                  <a:srgbClr val="000000"/>
                </a:solidFill>
              </a:rPr>
              <a:t>Outcome:</a:t>
            </a:r>
            <a:r>
              <a:rPr lang="en-US" sz="2600" dirty="0">
                <a:solidFill>
                  <a:srgbClr val="000000"/>
                </a:solidFill>
              </a:rPr>
              <a:t> A fully specified model of the regional economy that accounts for spatial heterogeneity and uncertainty, and generates predictions in the allocation of land to different uses and management for future climate scenarios.</a:t>
            </a:r>
          </a:p>
          <a:p>
            <a:pPr marL="457200" indent="-457200" algn="l">
              <a:lnSpc>
                <a:spcPct val="100000"/>
              </a:lnSpc>
              <a:buFont typeface="Arial"/>
              <a:buChar char="•"/>
              <a:defRPr/>
            </a:pPr>
            <a:endParaRPr lang="en-US" sz="2600" dirty="0">
              <a:solidFill>
                <a:srgbClr val="000000"/>
              </a:solidFill>
            </a:endParaRPr>
          </a:p>
          <a:p>
            <a:pPr marL="342900" indent="-342900" algn="l">
              <a:lnSpc>
                <a:spcPct val="100000"/>
              </a:lnSpc>
              <a:buFont typeface="Arial"/>
              <a:buChar char="•"/>
              <a:defRPr/>
            </a:pPr>
            <a:endParaRPr lang="en-US" sz="2600" dirty="0">
              <a:solidFill>
                <a:srgbClr val="000000"/>
              </a:solidFill>
            </a:endParaRPr>
          </a:p>
          <a:p>
            <a:pPr marL="800100" lvl="1" indent="-342900" algn="l">
              <a:lnSpc>
                <a:spcPct val="100000"/>
              </a:lnSpc>
              <a:spcBef>
                <a:spcPts val="1000"/>
              </a:spcBef>
              <a:buFont typeface="Arial"/>
              <a:buChar char="•"/>
              <a:defRPr/>
            </a:pPr>
            <a:endParaRPr lang="en-US" sz="2600" dirty="0">
              <a:solidFill>
                <a:srgbClr val="000000"/>
              </a:solidFill>
            </a:endParaRPr>
          </a:p>
        </p:txBody>
      </p:sp>
    </p:spTree>
    <p:extLst>
      <p:ext uri="{BB962C8B-B14F-4D97-AF65-F5344CB8AC3E}">
        <p14:creationId xmlns:p14="http://schemas.microsoft.com/office/powerpoint/2010/main" val="201487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5: Model change in ecosystem services</a:t>
            </a:r>
          </a:p>
        </p:txBody>
      </p:sp>
      <p:sp>
        <p:nvSpPr>
          <p:cNvPr id="12" name="Content Placeholder 2"/>
          <p:cNvSpPr txBox="1">
            <a:spLocks/>
          </p:cNvSpPr>
          <p:nvPr/>
        </p:nvSpPr>
        <p:spPr>
          <a:xfrm>
            <a:off x="758951" y="1789338"/>
            <a:ext cx="10860519"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b="1" dirty="0">
                <a:solidFill>
                  <a:srgbClr val="000000"/>
                </a:solidFill>
              </a:rPr>
              <a:t>Goal: </a:t>
            </a:r>
            <a:r>
              <a:rPr lang="en-US" sz="2600" dirty="0">
                <a:solidFill>
                  <a:srgbClr val="000000"/>
                </a:solidFill>
              </a:rPr>
              <a:t>Determine the extent to which climate variability and changes in farmer land use/</a:t>
            </a:r>
            <a:r>
              <a:rPr lang="en-US" sz="2600" dirty="0" err="1">
                <a:solidFill>
                  <a:srgbClr val="000000"/>
                </a:solidFill>
              </a:rPr>
              <a:t>mgmt</a:t>
            </a:r>
            <a:r>
              <a:rPr lang="en-US" sz="2600" dirty="0">
                <a:solidFill>
                  <a:srgbClr val="000000"/>
                </a:solidFill>
              </a:rPr>
              <a:t> will impact ecosystem services</a:t>
            </a:r>
          </a:p>
          <a:p>
            <a:pPr marL="457200" indent="-457200" algn="l">
              <a:lnSpc>
                <a:spcPct val="100000"/>
              </a:lnSpc>
              <a:buFont typeface="Arial"/>
              <a:buChar char="•"/>
              <a:defRPr/>
            </a:pPr>
            <a:r>
              <a:rPr lang="en-US" sz="2600" b="1" dirty="0">
                <a:solidFill>
                  <a:srgbClr val="000000"/>
                </a:solidFill>
              </a:rPr>
              <a:t>Approach:</a:t>
            </a:r>
            <a:r>
              <a:rPr lang="en-US" sz="2600" dirty="0">
                <a:solidFill>
                  <a:srgbClr val="000000"/>
                </a:solidFill>
              </a:rPr>
              <a:t> Quantify these impacts using spatially explicit models of farmer land use/</a:t>
            </a:r>
            <a:r>
              <a:rPr lang="en-US" sz="2600" dirty="0" err="1">
                <a:solidFill>
                  <a:srgbClr val="000000"/>
                </a:solidFill>
              </a:rPr>
              <a:t>mgmt</a:t>
            </a:r>
            <a:r>
              <a:rPr lang="en-US" sz="2600" dirty="0">
                <a:solidFill>
                  <a:srgbClr val="000000"/>
                </a:solidFill>
              </a:rPr>
              <a:t> decisions and process-based </a:t>
            </a:r>
            <a:r>
              <a:rPr lang="en-US" sz="2600" dirty="0" err="1">
                <a:solidFill>
                  <a:srgbClr val="000000"/>
                </a:solidFill>
              </a:rPr>
              <a:t>agroecosystem</a:t>
            </a:r>
            <a:r>
              <a:rPr lang="en-US" sz="2600" dirty="0">
                <a:solidFill>
                  <a:srgbClr val="000000"/>
                </a:solidFill>
              </a:rPr>
              <a:t> models</a:t>
            </a:r>
          </a:p>
          <a:p>
            <a:pPr marL="457200" indent="-457200" algn="l">
              <a:lnSpc>
                <a:spcPct val="100000"/>
              </a:lnSpc>
              <a:buFont typeface="Arial"/>
              <a:buChar char="•"/>
              <a:defRPr/>
            </a:pPr>
            <a:r>
              <a:rPr lang="en-US" sz="2600" b="1" dirty="0">
                <a:solidFill>
                  <a:srgbClr val="000000"/>
                </a:solidFill>
              </a:rPr>
              <a:t>Outcome: </a:t>
            </a:r>
            <a:r>
              <a:rPr lang="en-US" sz="2600" dirty="0">
                <a:solidFill>
                  <a:srgbClr val="000000"/>
                </a:solidFill>
              </a:rPr>
              <a:t>An improved understanding of the realistic impacts of climate change on crop production, carbon sequestration, water quality and biophysical climate regulation.</a:t>
            </a:r>
          </a:p>
          <a:p>
            <a:pPr marL="457200" indent="-457200" algn="l">
              <a:lnSpc>
                <a:spcPct val="100000"/>
              </a:lnSpc>
              <a:buFont typeface="Arial"/>
              <a:buChar char="•"/>
              <a:defRPr/>
            </a:pPr>
            <a:endParaRPr lang="en-US" sz="2600" dirty="0">
              <a:solidFill>
                <a:srgbClr val="000000"/>
              </a:solidFill>
            </a:endParaRPr>
          </a:p>
          <a:p>
            <a:pPr marL="342900" indent="-342900" algn="l">
              <a:lnSpc>
                <a:spcPct val="100000"/>
              </a:lnSpc>
              <a:buFont typeface="Arial"/>
              <a:buChar char="•"/>
              <a:defRPr/>
            </a:pPr>
            <a:endParaRPr lang="en-US" sz="2600" dirty="0">
              <a:solidFill>
                <a:srgbClr val="000000"/>
              </a:solidFill>
            </a:endParaRPr>
          </a:p>
          <a:p>
            <a:pPr marL="800100" lvl="1" indent="-342900" algn="l">
              <a:lnSpc>
                <a:spcPct val="100000"/>
              </a:lnSpc>
              <a:spcBef>
                <a:spcPts val="1000"/>
              </a:spcBef>
              <a:buFont typeface="Arial"/>
              <a:buChar char="•"/>
              <a:defRPr/>
            </a:pPr>
            <a:endParaRPr lang="en-US" sz="2600" dirty="0">
              <a:solidFill>
                <a:srgbClr val="000000"/>
              </a:solidFill>
            </a:endParaRPr>
          </a:p>
        </p:txBody>
      </p:sp>
    </p:spTree>
    <p:extLst>
      <p:ext uri="{BB962C8B-B14F-4D97-AF65-F5344CB8AC3E}">
        <p14:creationId xmlns:p14="http://schemas.microsoft.com/office/powerpoint/2010/main" val="36652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6: Identify optimal policies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b="1" dirty="0">
                <a:solidFill>
                  <a:srgbClr val="000000"/>
                </a:solidFill>
              </a:rPr>
              <a:t>Goal:</a:t>
            </a:r>
            <a:r>
              <a:rPr lang="en-US" sz="2800" dirty="0">
                <a:solidFill>
                  <a:srgbClr val="000000"/>
                </a:solidFill>
              </a:rPr>
              <a:t> Find the socially optimal agriculture, energy and conservation policies and programs </a:t>
            </a:r>
          </a:p>
          <a:p>
            <a:pPr marL="457200" indent="-457200" algn="l">
              <a:lnSpc>
                <a:spcPct val="100000"/>
              </a:lnSpc>
              <a:buFont typeface="Arial"/>
              <a:buChar char="•"/>
              <a:defRPr/>
            </a:pPr>
            <a:r>
              <a:rPr lang="en-US" sz="2800" b="1" dirty="0">
                <a:solidFill>
                  <a:srgbClr val="000000"/>
                </a:solidFill>
              </a:rPr>
              <a:t>Approach:</a:t>
            </a:r>
            <a:r>
              <a:rPr lang="en-US" sz="2800" dirty="0">
                <a:solidFill>
                  <a:srgbClr val="000000"/>
                </a:solidFill>
              </a:rPr>
              <a:t> Create a principal-agent model in which the government decides on an ensemble of policies, while farmers and firms choose their optimal decisions (land use transitions, crops, investments)</a:t>
            </a:r>
          </a:p>
          <a:p>
            <a:pPr marL="457200" indent="-457200" algn="l">
              <a:lnSpc>
                <a:spcPct val="100000"/>
              </a:lnSpc>
              <a:buFont typeface="Arial"/>
              <a:buChar char="•"/>
              <a:defRPr/>
            </a:pPr>
            <a:r>
              <a:rPr lang="en-US" sz="2800" b="1" dirty="0">
                <a:solidFill>
                  <a:srgbClr val="000000"/>
                </a:solidFill>
              </a:rPr>
              <a:t>Outcome: </a:t>
            </a:r>
            <a:r>
              <a:rPr lang="en-US" sz="2800" dirty="0">
                <a:solidFill>
                  <a:srgbClr val="000000"/>
                </a:solidFill>
              </a:rPr>
              <a:t>A novel framework that embeds behavioral heterogeneity, land and labor markets, and projected changes in agroecological outcomes into a model that determines the optimal policy ensemble for a given future climate scenario and specified level of uncertainty</a:t>
            </a:r>
          </a:p>
        </p:txBody>
      </p:sp>
    </p:spTree>
    <p:extLst>
      <p:ext uri="{BB962C8B-B14F-4D97-AF65-F5344CB8AC3E}">
        <p14:creationId xmlns:p14="http://schemas.microsoft.com/office/powerpoint/2010/main" val="156049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7: Engage farmers &amp; stakeholders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b="1" dirty="0">
                <a:solidFill>
                  <a:srgbClr val="000000"/>
                </a:solidFill>
              </a:rPr>
              <a:t>Goal:</a:t>
            </a:r>
            <a:r>
              <a:rPr lang="en-US" sz="2800" dirty="0">
                <a:solidFill>
                  <a:srgbClr val="000000"/>
                </a:solidFill>
              </a:rPr>
              <a:t> Make climate variability and climate change adaptation strategies relevant for a diverse set of stakeholders</a:t>
            </a:r>
          </a:p>
          <a:p>
            <a:pPr marL="457200" indent="-457200" algn="l">
              <a:lnSpc>
                <a:spcPct val="100000"/>
              </a:lnSpc>
              <a:buFont typeface="Arial"/>
              <a:buChar char="•"/>
              <a:defRPr/>
            </a:pPr>
            <a:r>
              <a:rPr lang="en-US" sz="2800" b="1" dirty="0">
                <a:solidFill>
                  <a:srgbClr val="000000"/>
                </a:solidFill>
              </a:rPr>
              <a:t>Approach:</a:t>
            </a:r>
            <a:r>
              <a:rPr lang="en-US" sz="2800" dirty="0">
                <a:solidFill>
                  <a:srgbClr val="000000"/>
                </a:solidFill>
              </a:rPr>
              <a:t> In-person and online dissemination of products related to four key outputs: </a:t>
            </a:r>
            <a:r>
              <a:rPr lang="en-US" sz="2800" i="1" dirty="0">
                <a:solidFill>
                  <a:srgbClr val="000000"/>
                </a:solidFill>
              </a:rPr>
              <a:t>climate trajectories, farmer profiles, </a:t>
            </a:r>
            <a:r>
              <a:rPr lang="en-US" sz="2800" i="1" dirty="0" err="1">
                <a:solidFill>
                  <a:srgbClr val="000000"/>
                </a:solidFill>
              </a:rPr>
              <a:t>agroecosystem</a:t>
            </a:r>
            <a:r>
              <a:rPr lang="en-US" sz="2800" i="1" dirty="0">
                <a:solidFill>
                  <a:srgbClr val="000000"/>
                </a:solidFill>
              </a:rPr>
              <a:t> impacts and optimal policies</a:t>
            </a:r>
          </a:p>
          <a:p>
            <a:pPr marL="457200" indent="-457200" algn="l">
              <a:lnSpc>
                <a:spcPct val="100000"/>
              </a:lnSpc>
              <a:buFont typeface="Arial"/>
              <a:buChar char="•"/>
              <a:defRPr/>
            </a:pPr>
            <a:r>
              <a:rPr lang="en-US" sz="2800" b="1" dirty="0">
                <a:solidFill>
                  <a:srgbClr val="000000"/>
                </a:solidFill>
              </a:rPr>
              <a:t>Outcome:</a:t>
            </a:r>
            <a:r>
              <a:rPr lang="en-US" sz="2800" dirty="0">
                <a:solidFill>
                  <a:srgbClr val="000000"/>
                </a:solidFill>
              </a:rPr>
              <a:t> Enhanced stakeholder capacity to conduct climate science programming, engage farm clientele, and lobby for more informed policy making</a:t>
            </a: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322622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Project Outcomes (at the end of 3 </a:t>
            </a:r>
            <a:r>
              <a:rPr lang="en-US" sz="4400" dirty="0" err="1">
                <a:solidFill>
                  <a:srgbClr val="000000"/>
                </a:solidFill>
              </a:rPr>
              <a:t>yrs</a:t>
            </a:r>
            <a:r>
              <a:rPr lang="en-US" sz="4400" dirty="0">
                <a:solidFill>
                  <a:srgbClr val="000000"/>
                </a:solidFill>
              </a:rPr>
              <a:t>!)</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spcBef>
                <a:spcPts val="400"/>
              </a:spcBef>
              <a:buFont typeface="Arial"/>
              <a:buChar char="•"/>
              <a:defRPr/>
            </a:pPr>
            <a:r>
              <a:rPr lang="en-US" sz="2800" dirty="0">
                <a:solidFill>
                  <a:srgbClr val="000000"/>
                </a:solidFill>
              </a:rPr>
              <a:t>Innovations in the science and art of integrated systems modeling</a:t>
            </a:r>
          </a:p>
          <a:p>
            <a:pPr marL="457200" indent="-457200" algn="l">
              <a:lnSpc>
                <a:spcPct val="100000"/>
              </a:lnSpc>
              <a:spcBef>
                <a:spcPts val="400"/>
              </a:spcBef>
              <a:buFont typeface="Arial"/>
              <a:buChar char="•"/>
              <a:defRPr/>
            </a:pPr>
            <a:r>
              <a:rPr lang="en-US" sz="2800" dirty="0">
                <a:solidFill>
                  <a:srgbClr val="000000"/>
                </a:solidFill>
              </a:rPr>
              <a:t>Increased understanding of the implications of climate variability on the </a:t>
            </a:r>
            <a:r>
              <a:rPr lang="en-US" sz="2800" dirty="0" err="1">
                <a:solidFill>
                  <a:srgbClr val="000000"/>
                </a:solidFill>
              </a:rPr>
              <a:t>agroecosystem</a:t>
            </a:r>
            <a:endParaRPr lang="en-US" sz="2800" dirty="0">
              <a:solidFill>
                <a:srgbClr val="000000"/>
              </a:solidFill>
            </a:endParaRPr>
          </a:p>
          <a:p>
            <a:pPr marL="457200" indent="-457200" algn="l">
              <a:lnSpc>
                <a:spcPct val="100000"/>
              </a:lnSpc>
              <a:spcBef>
                <a:spcPts val="400"/>
              </a:spcBef>
              <a:buFont typeface="Arial"/>
              <a:buChar char="•"/>
              <a:defRPr/>
            </a:pPr>
            <a:r>
              <a:rPr lang="en-US" sz="2800" dirty="0">
                <a:solidFill>
                  <a:srgbClr val="000000"/>
                </a:solidFill>
              </a:rPr>
              <a:t>Increased ability to identify the policies and programs needed to increase sustainability and resilience</a:t>
            </a:r>
          </a:p>
          <a:p>
            <a:pPr marL="457200" indent="-457200" algn="l">
              <a:lnSpc>
                <a:spcPct val="100000"/>
              </a:lnSpc>
              <a:spcBef>
                <a:spcPts val="400"/>
              </a:spcBef>
              <a:buFont typeface="Arial"/>
              <a:buChar char="•"/>
              <a:defRPr/>
            </a:pPr>
            <a:r>
              <a:rPr lang="en-US" sz="2800" dirty="0">
                <a:solidFill>
                  <a:srgbClr val="000000"/>
                </a:solidFill>
              </a:rPr>
              <a:t>Increased stakeholder confidence in his/her ability to adapt to climate-induced risks</a:t>
            </a:r>
          </a:p>
          <a:p>
            <a:pPr marL="457200" indent="-457200" algn="l">
              <a:lnSpc>
                <a:spcPct val="100000"/>
              </a:lnSpc>
              <a:spcBef>
                <a:spcPts val="400"/>
              </a:spcBef>
              <a:buFont typeface="Arial"/>
              <a:buChar char="•"/>
              <a:defRPr/>
            </a:pPr>
            <a:endParaRPr lang="en-US" sz="2800" dirty="0">
              <a:solidFill>
                <a:srgbClr val="000000"/>
              </a:solidFill>
            </a:endParaRPr>
          </a:p>
          <a:p>
            <a:pPr marL="342900" indent="-342900" algn="l">
              <a:lnSpc>
                <a:spcPct val="100000"/>
              </a:lnSpc>
              <a:spcBef>
                <a:spcPts val="400"/>
              </a:spcBef>
              <a:buFont typeface="Arial"/>
              <a:buChar char="•"/>
              <a:defRPr/>
            </a:pPr>
            <a:endParaRPr lang="en-US" dirty="0">
              <a:solidFill>
                <a:srgbClr val="000000"/>
              </a:solidFill>
            </a:endParaRPr>
          </a:p>
          <a:p>
            <a:pPr marL="800100" lvl="1" indent="-342900" algn="l">
              <a:lnSpc>
                <a:spcPct val="100000"/>
              </a:lnSpc>
              <a:spcBef>
                <a:spcPts val="4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7137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4551" y="2435201"/>
            <a:ext cx="5801588" cy="923330"/>
          </a:xfrm>
          <a:prstGeom prst="rect">
            <a:avLst/>
          </a:prstGeom>
          <a:noFill/>
        </p:spPr>
        <p:txBody>
          <a:bodyPr wrap="none" rtlCol="0">
            <a:spAutoFit/>
          </a:bodyPr>
          <a:lstStyle/>
          <a:p>
            <a:r>
              <a:rPr lang="en-US" sz="5400" b="1" dirty="0">
                <a:latin typeface="Arial"/>
                <a:cs typeface="Arial"/>
              </a:rPr>
              <a:t>Any questions??</a:t>
            </a:r>
          </a:p>
        </p:txBody>
      </p:sp>
      <p:sp>
        <p:nvSpPr>
          <p:cNvPr id="8" name="Rectangle 7"/>
          <p:cNvSpPr/>
          <p:nvPr/>
        </p:nvSpPr>
        <p:spPr>
          <a:xfrm>
            <a:off x="5145335" y="3661146"/>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973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8856" y="3773715"/>
            <a:ext cx="9144000" cy="1250022"/>
          </a:xfrm>
        </p:spPr>
        <p:txBody>
          <a:bodyPr>
            <a:noAutofit/>
          </a:bodyPr>
          <a:lstStyle/>
          <a:p>
            <a:r>
              <a:rPr lang="en-US" dirty="0">
                <a:solidFill>
                  <a:schemeClr val="tx1">
                    <a:lumMod val="85000"/>
                    <a:lumOff val="15000"/>
                  </a:schemeClr>
                </a:solidFill>
              </a:rPr>
              <a:t>Dr. Aaron Wilson</a:t>
            </a:r>
          </a:p>
          <a:p>
            <a:r>
              <a:rPr lang="en-US" dirty="0">
                <a:solidFill>
                  <a:schemeClr val="tx1">
                    <a:lumMod val="85000"/>
                    <a:lumOff val="15000"/>
                  </a:schemeClr>
                </a:solidFill>
              </a:rPr>
              <a:t>Byrd Polar and Climate Research Center</a:t>
            </a:r>
          </a:p>
          <a:p>
            <a:r>
              <a:rPr lang="en-US" dirty="0">
                <a:solidFill>
                  <a:schemeClr val="tx1">
                    <a:lumMod val="85000"/>
                    <a:lumOff val="15000"/>
                  </a:schemeClr>
                </a:solidFill>
              </a:rPr>
              <a:t>Department of Extension</a:t>
            </a:r>
          </a:p>
        </p:txBody>
      </p:sp>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20257" y="966561"/>
            <a:ext cx="10461199" cy="22628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spcAft>
                <a:spcPts val="600"/>
              </a:spcAft>
              <a:defRPr/>
            </a:pPr>
            <a:r>
              <a:rPr lang="en-US" sz="5400" dirty="0">
                <a:solidFill>
                  <a:srgbClr val="000000"/>
                </a:solidFill>
              </a:rPr>
              <a:t>  Climate Projections</a:t>
            </a:r>
            <a:endParaRPr lang="en-US" sz="4800" dirty="0">
              <a:solidFill>
                <a:srgbClr val="000000"/>
              </a:solidFill>
            </a:endParaRPr>
          </a:p>
        </p:txBody>
      </p:sp>
    </p:spTree>
    <p:extLst>
      <p:ext uri="{BB962C8B-B14F-4D97-AF65-F5344CB8AC3E}">
        <p14:creationId xmlns:p14="http://schemas.microsoft.com/office/powerpoint/2010/main" val="1601910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41" y="491398"/>
            <a:ext cx="10779221" cy="660348"/>
          </a:xfrm>
        </p:spPr>
        <p:txBody>
          <a:bodyPr>
            <a:normAutofit fontScale="90000"/>
          </a:bodyPr>
          <a:lstStyle/>
          <a:p>
            <a:r>
              <a:rPr lang="en-US" dirty="0"/>
              <a:t>Weather and Climate</a:t>
            </a:r>
          </a:p>
        </p:txBody>
      </p:sp>
      <p:sp>
        <p:nvSpPr>
          <p:cNvPr id="3" name="Text Placeholder 2"/>
          <p:cNvSpPr>
            <a:spLocks noGrp="1"/>
          </p:cNvSpPr>
          <p:nvPr>
            <p:ph type="body" sz="quarter" idx="11"/>
          </p:nvPr>
        </p:nvSpPr>
        <p:spPr>
          <a:xfrm>
            <a:off x="693641" y="1989138"/>
            <a:ext cx="10808111" cy="3638550"/>
          </a:xfrm>
        </p:spPr>
        <p:txBody>
          <a:bodyPr/>
          <a:lstStyle/>
          <a:p>
            <a:endParaRPr lang="en-US" dirty="0"/>
          </a:p>
        </p:txBody>
      </p:sp>
      <p:sp>
        <p:nvSpPr>
          <p:cNvPr id="6" name="Rectangle 5"/>
          <p:cNvSpPr/>
          <p:nvPr/>
        </p:nvSpPr>
        <p:spPr>
          <a:xfrm>
            <a:off x="344848" y="4772601"/>
            <a:ext cx="5825239"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Weather</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High-frequency; seconds to days variations</a:t>
            </a:r>
          </a:p>
        </p:txBody>
      </p:sp>
      <p:sp>
        <p:nvSpPr>
          <p:cNvPr id="7" name="Rectangle 6"/>
          <p:cNvSpPr/>
          <p:nvPr/>
        </p:nvSpPr>
        <p:spPr>
          <a:xfrm>
            <a:off x="6309787" y="2300837"/>
            <a:ext cx="5590113" cy="107721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Climate</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Slower-varying aspects; Averages over longer periods.  </a:t>
            </a:r>
          </a:p>
        </p:txBody>
      </p:sp>
      <p:pic>
        <p:nvPicPr>
          <p:cNvPr id="9" name="Picture 8">
            <a:extLst>
              <a:ext uri="{FF2B5EF4-FFF2-40B4-BE49-F238E27FC236}">
                <a16:creationId xmlns:a16="http://schemas.microsoft.com/office/drawing/2014/main" id="{26961A2E-5A43-C744-B3FF-01957EBA0A17}"/>
              </a:ext>
            </a:extLst>
          </p:cNvPr>
          <p:cNvPicPr>
            <a:picLocks noChangeAspect="1"/>
          </p:cNvPicPr>
          <p:nvPr/>
        </p:nvPicPr>
        <p:blipFill>
          <a:blip r:embed="rId2"/>
          <a:stretch>
            <a:fillRect/>
          </a:stretch>
        </p:blipFill>
        <p:spPr>
          <a:xfrm>
            <a:off x="344848" y="1384300"/>
            <a:ext cx="5693889" cy="3203742"/>
          </a:xfrm>
          <a:prstGeom prst="rect">
            <a:avLst/>
          </a:prstGeom>
        </p:spPr>
      </p:pic>
      <p:pic>
        <p:nvPicPr>
          <p:cNvPr id="11" name="Picture 10">
            <a:extLst>
              <a:ext uri="{FF2B5EF4-FFF2-40B4-BE49-F238E27FC236}">
                <a16:creationId xmlns:a16="http://schemas.microsoft.com/office/drawing/2014/main" id="{E925398F-F0A3-7849-B59B-5F09DC31EC8E}"/>
              </a:ext>
            </a:extLst>
          </p:cNvPr>
          <p:cNvPicPr>
            <a:picLocks noChangeAspect="1"/>
          </p:cNvPicPr>
          <p:nvPr/>
        </p:nvPicPr>
        <p:blipFill>
          <a:blip r:embed="rId3"/>
          <a:stretch>
            <a:fillRect/>
          </a:stretch>
        </p:blipFill>
        <p:spPr>
          <a:xfrm>
            <a:off x="6206010" y="3411020"/>
            <a:ext cx="5693889" cy="3159838"/>
          </a:xfrm>
          <a:prstGeom prst="rect">
            <a:avLst/>
          </a:prstGeom>
        </p:spPr>
      </p:pic>
    </p:spTree>
    <p:extLst>
      <p:ext uri="{BB962C8B-B14F-4D97-AF65-F5344CB8AC3E}">
        <p14:creationId xmlns:p14="http://schemas.microsoft.com/office/powerpoint/2010/main" val="2325557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9" y="274638"/>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Agenda</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300" dirty="0"/>
              <a:t>9:30 AM	Introductions, Project Overview and Q&amp;A</a:t>
            </a:r>
          </a:p>
          <a:p>
            <a:pPr marL="342900" indent="-342900" algn="l">
              <a:buFont typeface="Arial" panose="020B0604020202020204" pitchFamily="34" charset="0"/>
              <a:buChar char="•"/>
            </a:pPr>
            <a:r>
              <a:rPr lang="en-US" sz="2300" dirty="0"/>
              <a:t>10:00 AM	Climate Projections and Q&amp;A</a:t>
            </a:r>
          </a:p>
          <a:p>
            <a:pPr marL="342900" indent="-342900" algn="l">
              <a:buFont typeface="Arial" panose="020B0604020202020204" pitchFamily="34" charset="0"/>
              <a:buChar char="•"/>
            </a:pPr>
            <a:r>
              <a:rPr lang="en-US" sz="2300" dirty="0"/>
              <a:t>10:50 AM	10 minute break</a:t>
            </a:r>
          </a:p>
          <a:p>
            <a:pPr marL="342900" indent="-342900" algn="l">
              <a:buFont typeface="Arial" panose="020B0604020202020204" pitchFamily="34" charset="0"/>
              <a:buChar char="•"/>
            </a:pPr>
            <a:r>
              <a:rPr lang="en-US" sz="2300" dirty="0"/>
              <a:t>11:00 AM	Climate Projections Discussion </a:t>
            </a:r>
          </a:p>
          <a:p>
            <a:pPr marL="342900" indent="-342900" algn="l">
              <a:buFont typeface="Arial" panose="020B0604020202020204" pitchFamily="34" charset="0"/>
              <a:buChar char="•"/>
            </a:pPr>
            <a:r>
              <a:rPr lang="en-US" sz="2300" dirty="0"/>
              <a:t>12:00 PM	Lunch</a:t>
            </a:r>
          </a:p>
          <a:p>
            <a:pPr marL="342900" indent="-342900" algn="l">
              <a:buFont typeface="Arial" panose="020B0604020202020204" pitchFamily="34" charset="0"/>
              <a:buChar char="•"/>
            </a:pPr>
            <a:r>
              <a:rPr lang="en-US" sz="2300" dirty="0"/>
              <a:t>1:00 PM	Farmer Survey</a:t>
            </a:r>
          </a:p>
          <a:p>
            <a:pPr marL="342900" indent="-342900" algn="l">
              <a:buFont typeface="Arial" panose="020B0604020202020204" pitchFamily="34" charset="0"/>
              <a:buChar char="•"/>
            </a:pPr>
            <a:r>
              <a:rPr lang="en-US" sz="2300" dirty="0"/>
              <a:t>2:00 PM	Ecosystem Services</a:t>
            </a:r>
          </a:p>
          <a:p>
            <a:pPr marL="342900" indent="-342900" algn="l">
              <a:buFont typeface="Arial" panose="020B0604020202020204" pitchFamily="34" charset="0"/>
              <a:buChar char="•"/>
            </a:pPr>
            <a:r>
              <a:rPr lang="en-US" sz="2300" dirty="0"/>
              <a:t>2:30 PM	Dissemination Plan	</a:t>
            </a:r>
          </a:p>
          <a:p>
            <a:pPr marL="342900" indent="-342900" algn="l">
              <a:buFont typeface="Arial" panose="020B0604020202020204" pitchFamily="34" charset="0"/>
              <a:buChar char="•"/>
            </a:pPr>
            <a:r>
              <a:rPr lang="en-US" sz="2300" dirty="0"/>
              <a:t>3:00 PM	Adjourn!!</a:t>
            </a:r>
          </a:p>
          <a:p>
            <a:pPr marL="457200" indent="-457200" algn="l">
              <a:lnSpc>
                <a:spcPct val="100000"/>
              </a:lnSpc>
              <a:buFont typeface="Arial"/>
              <a:buChar char="•"/>
              <a:defRPr/>
            </a:pPr>
            <a:endParaRPr lang="en-US" sz="2300" dirty="0">
              <a:solidFill>
                <a:srgbClr val="000000"/>
              </a:solidFill>
            </a:endParaRPr>
          </a:p>
          <a:p>
            <a:pPr marL="457200" indent="-457200" algn="l">
              <a:lnSpc>
                <a:spcPct val="100000"/>
              </a:lnSpc>
              <a:buFont typeface="Arial"/>
              <a:buChar char="•"/>
              <a:defRPr/>
            </a:pPr>
            <a:endParaRPr lang="en-US" sz="2300" dirty="0">
              <a:solidFill>
                <a:srgbClr val="000000"/>
              </a:solidFill>
            </a:endParaRPr>
          </a:p>
          <a:p>
            <a:pPr marL="342900" indent="-342900" algn="l">
              <a:lnSpc>
                <a:spcPct val="100000"/>
              </a:lnSpc>
              <a:buFont typeface="Arial"/>
              <a:buChar char="•"/>
              <a:defRPr/>
            </a:pPr>
            <a:endParaRPr lang="en-US" sz="2300" dirty="0">
              <a:solidFill>
                <a:srgbClr val="000000"/>
              </a:solidFill>
            </a:endParaRPr>
          </a:p>
          <a:p>
            <a:pPr marL="800100" lvl="1" indent="-342900" algn="l">
              <a:lnSpc>
                <a:spcPct val="100000"/>
              </a:lnSpc>
              <a:spcBef>
                <a:spcPts val="1000"/>
              </a:spcBef>
              <a:buFont typeface="Arial"/>
              <a:buChar char="•"/>
              <a:defRPr/>
            </a:pPr>
            <a:endParaRPr lang="en-US" sz="2300" dirty="0">
              <a:solidFill>
                <a:srgbClr val="000000"/>
              </a:solidFill>
            </a:endParaRPr>
          </a:p>
        </p:txBody>
      </p:sp>
    </p:spTree>
    <p:extLst>
      <p:ext uri="{BB962C8B-B14F-4D97-AF65-F5344CB8AC3E}">
        <p14:creationId xmlns:p14="http://schemas.microsoft.com/office/powerpoint/2010/main" val="2349251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3786" y="380483"/>
            <a:ext cx="11865814"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A1B00"/>
                </a:solidFill>
                <a:effectLst/>
                <a:uLnTx/>
                <a:uFillTx/>
                <a:latin typeface="Arial" charset="0"/>
                <a:cs typeface="Arial" charset="0"/>
              </a:rPr>
              <a:t>Global Temperatures Have Warmed</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8630" y="1211863"/>
            <a:ext cx="9176965" cy="5162043"/>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334" y="4276165"/>
            <a:ext cx="2017291" cy="1299135"/>
          </a:xfrm>
          <a:prstGeom prst="rect">
            <a:avLst/>
          </a:prstGeom>
        </p:spPr>
      </p:pic>
      <p:sp>
        <p:nvSpPr>
          <p:cNvPr id="8" name="Rectangle 7">
            <a:extLst>
              <a:ext uri="{FF2B5EF4-FFF2-40B4-BE49-F238E27FC236}">
                <a16:creationId xmlns:a16="http://schemas.microsoft.com/office/drawing/2014/main" id="{EEB872D9-57E6-DC40-AF17-31D846DFDA96}"/>
              </a:ext>
            </a:extLst>
          </p:cNvPr>
          <p:cNvSpPr/>
          <p:nvPr/>
        </p:nvSpPr>
        <p:spPr>
          <a:xfrm>
            <a:off x="651059" y="162512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021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3786" y="380483"/>
            <a:ext cx="11865814"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A1B00"/>
                </a:solidFill>
                <a:effectLst/>
                <a:uLnTx/>
                <a:uFillTx/>
                <a:latin typeface="Arial" charset="0"/>
                <a:cs typeface="Arial" charset="0"/>
              </a:rPr>
              <a:t>Global Temperatures Have Warmed</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55555" y="1242079"/>
            <a:ext cx="8890000" cy="5334000"/>
          </a:xfrm>
          <a:prstGeom prst="rect">
            <a:avLst/>
          </a:prstGeom>
        </p:spPr>
      </p:pic>
      <p:sp>
        <p:nvSpPr>
          <p:cNvPr id="6" name="Rectangle 5">
            <a:extLst>
              <a:ext uri="{FF2B5EF4-FFF2-40B4-BE49-F238E27FC236}">
                <a16:creationId xmlns:a16="http://schemas.microsoft.com/office/drawing/2014/main" id="{9C569255-D1EA-DB4B-A403-FBAF177EFC17}"/>
              </a:ext>
            </a:extLst>
          </p:cNvPr>
          <p:cNvSpPr/>
          <p:nvPr/>
        </p:nvSpPr>
        <p:spPr>
          <a:xfrm>
            <a:off x="777984" y="162512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972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a:extLst>
              <a:ext uri="{FF2B5EF4-FFF2-40B4-BE49-F238E27FC236}">
                <a16:creationId xmlns:a16="http://schemas.microsoft.com/office/drawing/2014/main" id="{2A9BF741-B6E9-4111-98D8-AE9326850B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364" y="995075"/>
            <a:ext cx="3453389" cy="4754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
            <a:extLst>
              <a:ext uri="{FF2B5EF4-FFF2-40B4-BE49-F238E27FC236}">
                <a16:creationId xmlns:a16="http://schemas.microsoft.com/office/drawing/2014/main" id="{9C910653-2110-416C-8BCE-8A17CDFBBD8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04343" y="995075"/>
            <a:ext cx="3438599" cy="47548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p">
            <a:extLst>
              <a:ext uri="{FF2B5EF4-FFF2-40B4-BE49-F238E27FC236}">
                <a16:creationId xmlns:a16="http://schemas.microsoft.com/office/drawing/2014/main" id="{A6E6BABE-7B9F-42E5-B50E-443E5E5CD9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28372" y="995075"/>
            <a:ext cx="3453389" cy="475488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9">
            <a:extLst>
              <a:ext uri="{FF2B5EF4-FFF2-40B4-BE49-F238E27FC236}">
                <a16:creationId xmlns:a16="http://schemas.microsoft.com/office/drawing/2014/main" id="{CC3F0B48-679C-48A6-BEB2-FA52829E2AB1}"/>
              </a:ext>
            </a:extLst>
          </p:cNvPr>
          <p:cNvSpPr txBox="1">
            <a:spLocks/>
          </p:cNvSpPr>
          <p:nvPr/>
        </p:nvSpPr>
        <p:spPr>
          <a:xfrm>
            <a:off x="283779" y="407215"/>
            <a:ext cx="1163495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2018 Growing Season Overview</a:t>
            </a:r>
          </a:p>
        </p:txBody>
      </p:sp>
    </p:spTree>
    <p:extLst>
      <p:ext uri="{BB962C8B-B14F-4D97-AF65-F5344CB8AC3E}">
        <p14:creationId xmlns:p14="http://schemas.microsoft.com/office/powerpoint/2010/main" val="42634908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32888" y="877392"/>
            <a:ext cx="6336733" cy="4895127"/>
          </a:xfrm>
          <a:prstGeom prst="rect">
            <a:avLst/>
          </a:prstGeom>
        </p:spPr>
      </p:pic>
      <p:sp>
        <p:nvSpPr>
          <p:cNvPr id="4" name="Content Placeholder 9"/>
          <p:cNvSpPr txBox="1">
            <a:spLocks/>
          </p:cNvSpPr>
          <p:nvPr/>
        </p:nvSpPr>
        <p:spPr>
          <a:xfrm>
            <a:off x="283779" y="407215"/>
            <a:ext cx="1163495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Growing Season Overview: Who Ordered the Water?</a:t>
            </a:r>
          </a:p>
        </p:txBody>
      </p:sp>
      <p:sp>
        <p:nvSpPr>
          <p:cNvPr id="6" name="Rectangle 5"/>
          <p:cNvSpPr/>
          <p:nvPr/>
        </p:nvSpPr>
        <p:spPr>
          <a:xfrm>
            <a:off x="3947176" y="5902391"/>
            <a:ext cx="5228355"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https://www.cpc.ncep.noaa.gov/products/Soilmst_Monitoring/US/Soilmst/Soilmst.shtml</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5510" y="5886298"/>
            <a:ext cx="539750" cy="495300"/>
          </a:xfrm>
          <a:prstGeom prst="rect">
            <a:avLst/>
          </a:prstGeom>
        </p:spPr>
      </p:pic>
      <p:sp>
        <p:nvSpPr>
          <p:cNvPr id="8" name="Rectangle 7">
            <a:extLst>
              <a:ext uri="{FF2B5EF4-FFF2-40B4-BE49-F238E27FC236}">
                <a16:creationId xmlns:a16="http://schemas.microsoft.com/office/drawing/2014/main" id="{CF6E0F3D-1352-3840-953B-EE15D3F9F1D3}"/>
              </a:ext>
            </a:extLst>
          </p:cNvPr>
          <p:cNvSpPr/>
          <p:nvPr/>
        </p:nvSpPr>
        <p:spPr>
          <a:xfrm>
            <a:off x="619548" y="1627394"/>
            <a:ext cx="2076355" cy="1698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68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a:xfrm>
            <a:off x="283779" y="407215"/>
            <a:ext cx="1163495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Growing Season Overview: Season Length</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1085" y="996704"/>
            <a:ext cx="2475664" cy="4747699"/>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13197"/>
          <a:stretch/>
        </p:blipFill>
        <p:spPr>
          <a:xfrm>
            <a:off x="2984082" y="1113597"/>
            <a:ext cx="838296" cy="4590954"/>
          </a:xfrm>
          <a:prstGeom prst="rect">
            <a:avLst/>
          </a:prstGeom>
        </p:spPr>
      </p:pic>
      <p:sp>
        <p:nvSpPr>
          <p:cNvPr id="7" name="Text Placeholder 8"/>
          <p:cNvSpPr>
            <a:spLocks noGrp="1"/>
          </p:cNvSpPr>
          <p:nvPr>
            <p:ph type="body" sz="quarter" idx="11"/>
          </p:nvPr>
        </p:nvSpPr>
        <p:spPr>
          <a:xfrm>
            <a:off x="3943821" y="907275"/>
            <a:ext cx="7641574" cy="3145092"/>
          </a:xfrm>
        </p:spPr>
        <p:txBody>
          <a:bodyPr>
            <a:no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Last frost date (32°F): Apr 21 and May 1</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First frost date (32°F):Oct 16 and 25 </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Spatially, the patterns are consistent with the topography and infrastructure of Ohio. </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Growing season length</a:t>
            </a:r>
          </a:p>
        </p:txBody>
      </p:sp>
      <p:sp>
        <p:nvSpPr>
          <p:cNvPr id="8" name="Text Box 2"/>
          <p:cNvSpPr txBox="1"/>
          <p:nvPr/>
        </p:nvSpPr>
        <p:spPr>
          <a:xfrm>
            <a:off x="2812724" y="5880365"/>
            <a:ext cx="3800094" cy="415498"/>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900" b="0" i="1" u="none" strike="noStrike" kern="1200" cap="none" spc="0" normalizeH="0" baseline="0" noProof="0" dirty="0">
                <a:ln>
                  <a:noFill/>
                </a:ln>
                <a:solidFill>
                  <a:srgbClr val="44546A"/>
                </a:solidFill>
                <a:effectLst/>
                <a:uLnTx/>
                <a:uFillTx/>
                <a:latin typeface="Arial"/>
                <a:ea typeface="Calibri"/>
                <a:cs typeface="Times New Roman"/>
              </a:rPr>
              <a:t>Growing season length defined by the number of days between minimum temperature observations of a) 28°F and b) 32°F. Black dots represent station locations used to spatially interpolate across the state. </a:t>
            </a:r>
            <a:endParaRPr kumimoji="0" lang="en-US" sz="900" b="0" i="1" u="none" strike="noStrike" kern="1200" cap="none" spc="0" normalizeH="0" baseline="0" noProof="0" dirty="0">
              <a:ln>
                <a:noFill/>
              </a:ln>
              <a:solidFill>
                <a:srgbClr val="44546A"/>
              </a:solidFill>
              <a:effectLst/>
              <a:uLnTx/>
              <a:uFillTx/>
              <a:latin typeface="Calibri"/>
              <a:ea typeface="Calibri"/>
              <a:cs typeface="Times New Roman"/>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0448" y="3568698"/>
            <a:ext cx="4038966" cy="2727165"/>
          </a:xfrm>
          <a:prstGeom prst="rect">
            <a:avLst/>
          </a:prstGeom>
        </p:spPr>
      </p:pic>
      <p:sp>
        <p:nvSpPr>
          <p:cNvPr id="10" name="Text Placeholder 8"/>
          <p:cNvSpPr txBox="1">
            <a:spLocks/>
          </p:cNvSpPr>
          <p:nvPr/>
        </p:nvSpPr>
        <p:spPr>
          <a:xfrm>
            <a:off x="4277157" y="3856547"/>
            <a:ext cx="3269270" cy="31450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 Placeholder 8"/>
          <p:cNvSpPr txBox="1">
            <a:spLocks/>
          </p:cNvSpPr>
          <p:nvPr/>
        </p:nvSpPr>
        <p:spPr>
          <a:xfrm>
            <a:off x="4277157" y="3877567"/>
            <a:ext cx="3205252" cy="31450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approximately 10 days longer than the long-term median and is consistent with the climate trends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367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80283" y="3301942"/>
            <a:ext cx="679228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Coney Island flooding in Cincinnati on February 24, 2018.  - Brian Lewis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8981" y="1111598"/>
            <a:ext cx="3821681" cy="2146549"/>
          </a:xfrm>
          <a:prstGeom prst="rect">
            <a:avLst/>
          </a:prstGeom>
        </p:spPr>
      </p:pic>
      <p:sp>
        <p:nvSpPr>
          <p:cNvPr id="8" name="Content Placeholder 9"/>
          <p:cNvSpPr txBox="1">
            <a:spLocks/>
          </p:cNvSpPr>
          <p:nvPr/>
        </p:nvSpPr>
        <p:spPr>
          <a:xfrm>
            <a:off x="273269" y="407215"/>
            <a:ext cx="11624441"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A Very Wet and Warm February</a:t>
            </a:r>
          </a:p>
        </p:txBody>
      </p:sp>
      <p:pic>
        <p:nvPicPr>
          <p:cNvPr id="2050" name="Picture 2" descr="https://www.ncdc.noaa.gov/monitoring-content/sotc/national/statewidetavgrank/statewidetavgrank-201802.gif">
            <a:extLst>
              <a:ext uri="{FF2B5EF4-FFF2-40B4-BE49-F238E27FC236}">
                <a16:creationId xmlns:a16="http://schemas.microsoft.com/office/drawing/2014/main" id="{146A25F8-1D8E-48AF-A1FC-45C5A66B304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8981" y="3657264"/>
            <a:ext cx="3821681" cy="27927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77A82E-3758-41A1-9712-B55800C5EA73}"/>
              </a:ext>
            </a:extLst>
          </p:cNvPr>
          <p:cNvSpPr/>
          <p:nvPr/>
        </p:nvSpPr>
        <p:spPr>
          <a:xfrm>
            <a:off x="9650897" y="4574565"/>
            <a:ext cx="745434" cy="546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7517DA-EC45-134F-8234-E1017063E2C5}"/>
              </a:ext>
            </a:extLst>
          </p:cNvPr>
          <p:cNvSpPr/>
          <p:nvPr/>
        </p:nvSpPr>
        <p:spPr>
          <a:xfrm>
            <a:off x="771338" y="1611629"/>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1"/>
          </p:nvPr>
        </p:nvSpPr>
        <p:spPr>
          <a:xfrm>
            <a:off x="428267" y="1482667"/>
            <a:ext cx="6959475" cy="3638550"/>
          </a:xfrm>
        </p:spPr>
        <p:txBody>
          <a:bodyPr>
            <a:no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Winter of extreme variability: Cold January/Warm February</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Cincinnati eclipsed its daily and all-time February record temperature on the 20th at 79°F (other cities as well Akron, Cleveland, Toledo, Youngstown, Mansfield, Columbus, Dayton, Zanesville)</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2nd wettest February on record for Ohio: The Ohio River at Cincinnati crested at 60.53 ft. on February 26, 2018 – the highest since 1997</a:t>
            </a:r>
          </a:p>
          <a:p>
            <a:pPr marL="342900"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378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9"/>
          <p:cNvSpPr txBox="1">
            <a:spLocks/>
          </p:cNvSpPr>
          <p:nvPr/>
        </p:nvSpPr>
        <p:spPr>
          <a:xfrm>
            <a:off x="283779" y="407215"/>
            <a:ext cx="6716461"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A Wild Spring</a:t>
            </a:r>
          </a:p>
        </p:txBody>
      </p:sp>
      <p:pic>
        <p:nvPicPr>
          <p:cNvPr id="3074" name="Picture 2" descr="map">
            <a:extLst>
              <a:ext uri="{FF2B5EF4-FFF2-40B4-BE49-F238E27FC236}">
                <a16:creationId xmlns:a16="http://schemas.microsoft.com/office/drawing/2014/main" id="{F96EBEFF-2FF4-4C56-BB76-ACEC949331F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1941" y="1325880"/>
            <a:ext cx="3054921" cy="4206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cdc.noaa.gov/monitoring-content/sotc/national/statewidetavgrank/statewidetavgrank-201804.gif">
            <a:extLst>
              <a:ext uri="{FF2B5EF4-FFF2-40B4-BE49-F238E27FC236}">
                <a16:creationId xmlns:a16="http://schemas.microsoft.com/office/drawing/2014/main" id="{F7AB11A2-79E8-47BE-8B7E-DB3D978BD2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5711" y="460922"/>
            <a:ext cx="4504623" cy="32918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p">
            <a:extLst>
              <a:ext uri="{FF2B5EF4-FFF2-40B4-BE49-F238E27FC236}">
                <a16:creationId xmlns:a16="http://schemas.microsoft.com/office/drawing/2014/main" id="{D126A9A9-7B2A-4680-9094-D40FCA8AB27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45319" y="2024204"/>
            <a:ext cx="3054921" cy="420624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ncdc.noaa.gov/monitoring-content/sotc/national/statewidetavgrank/statewidetavgrank-201805.gif">
            <a:extLst>
              <a:ext uri="{FF2B5EF4-FFF2-40B4-BE49-F238E27FC236}">
                <a16:creationId xmlns:a16="http://schemas.microsoft.com/office/drawing/2014/main" id="{3C790A13-9B46-4545-A8E2-7A31BC4EB2A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25711" y="3286883"/>
            <a:ext cx="4504622"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76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847" y="2093602"/>
            <a:ext cx="2195376" cy="2366127"/>
          </a:xfrm>
          <a:prstGeom prst="rect">
            <a:avLst/>
          </a:prstGeom>
        </p:spPr>
      </p:pic>
      <p:grpSp>
        <p:nvGrpSpPr>
          <p:cNvPr id="15" name="Group 14"/>
          <p:cNvGrpSpPr>
            <a:grpSpLocks noChangeAspect="1"/>
          </p:cNvGrpSpPr>
          <p:nvPr/>
        </p:nvGrpSpPr>
        <p:grpSpPr>
          <a:xfrm>
            <a:off x="1008993" y="2732690"/>
            <a:ext cx="9279950" cy="3212454"/>
            <a:chOff x="-445615" y="1479547"/>
            <a:chExt cx="9279950" cy="3212454"/>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3689" y="1479547"/>
              <a:ext cx="5700646" cy="3212454"/>
            </a:xfrm>
            <a:prstGeom prst="rect">
              <a:avLst/>
            </a:prstGeom>
          </p:spPr>
        </p:pic>
        <p:cxnSp>
          <p:nvCxnSpPr>
            <p:cNvPr id="17" name="Straight Connector 16"/>
            <p:cNvCxnSpPr>
              <a:stCxn id="16" idx="1"/>
            </p:cNvCxnSpPr>
            <p:nvPr/>
          </p:nvCxnSpPr>
          <p:spPr>
            <a:xfrm flipH="1" flipV="1">
              <a:off x="-445615" y="1931491"/>
              <a:ext cx="3579304" cy="1154283"/>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25" name="Content Placeholder 2"/>
          <p:cNvSpPr txBox="1">
            <a:spLocks noChangeAspect="1"/>
          </p:cNvSpPr>
          <p:nvPr/>
        </p:nvSpPr>
        <p:spPr>
          <a:xfrm>
            <a:off x="358624" y="4658614"/>
            <a:ext cx="3022493" cy="482574"/>
          </a:xfrm>
          <a:prstGeom prst="rect">
            <a:avLst/>
          </a:prstGeom>
        </p:spPr>
        <p:txBody>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Thanks to Jim </a:t>
            </a:r>
            <a:r>
              <a:rPr kumimoji="0" lang="en-US" sz="1400" b="1" i="0" u="none" strike="noStrike" kern="1200" cap="none" spc="0" normalizeH="0" baseline="0" noProof="0" dirty="0" err="1">
                <a:ln>
                  <a:noFill/>
                </a:ln>
                <a:solidFill>
                  <a:srgbClr val="C00000"/>
                </a:solidFill>
                <a:effectLst/>
                <a:uLnTx/>
                <a:uFillTx/>
                <a:latin typeface="Calibri" panose="020F0502020204030204"/>
                <a:ea typeface="+mn-ea"/>
                <a:cs typeface="+mn-cs"/>
              </a:rPr>
              <a:t>DeGrand</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6" name="TextBox 25"/>
          <p:cNvSpPr txBox="1">
            <a:spLocks noChangeAspect="1"/>
          </p:cNvSpPr>
          <p:nvPr/>
        </p:nvSpPr>
        <p:spPr>
          <a:xfrm>
            <a:off x="6844694" y="873383"/>
            <a:ext cx="57066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U2U@MRCC: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mrcc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/illinois.edu/U2U/</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gdd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7" name="Content Placeholder 9"/>
          <p:cNvSpPr txBox="1">
            <a:spLocks noChangeAspect="1"/>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GDDs like Whoa!</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3200" b="1" i="0" u="none" strike="noStrike" kern="1200" cap="none" spc="0" normalizeH="0" baseline="0" noProof="0" dirty="0">
              <a:ln>
                <a:noFill/>
              </a:ln>
              <a:solidFill>
                <a:srgbClr val="C00000"/>
              </a:solidFill>
              <a:effectLst/>
              <a:uLnTx/>
              <a:uFillTx/>
              <a:latin typeface="Arial" charset="0"/>
              <a:cs typeface="Arial" charset="0"/>
            </a:endParaRPr>
          </a:p>
        </p:txBody>
      </p:sp>
      <p:grpSp>
        <p:nvGrpSpPr>
          <p:cNvPr id="18" name="Group 17"/>
          <p:cNvGrpSpPr/>
          <p:nvPr/>
        </p:nvGrpSpPr>
        <p:grpSpPr>
          <a:xfrm>
            <a:off x="1008993" y="1247275"/>
            <a:ext cx="7653424" cy="3212454"/>
            <a:chOff x="1180911" y="1479547"/>
            <a:chExt cx="7653424" cy="3212454"/>
          </a:xfrm>
        </p:grpSpPr>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689" y="1479547"/>
              <a:ext cx="5700646" cy="3212454"/>
            </a:xfrm>
            <a:prstGeom prst="rect">
              <a:avLst/>
            </a:prstGeom>
          </p:spPr>
        </p:pic>
        <p:cxnSp>
          <p:nvCxnSpPr>
            <p:cNvPr id="20" name="Straight Connector 19"/>
            <p:cNvCxnSpPr>
              <a:endCxn id="19" idx="1"/>
            </p:cNvCxnSpPr>
            <p:nvPr/>
          </p:nvCxnSpPr>
          <p:spPr>
            <a:xfrm>
              <a:off x="1180911" y="2964962"/>
              <a:ext cx="1952778" cy="120812"/>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CF28AA0E-8AEF-8E43-ACB8-1971CE10A90B}"/>
              </a:ext>
            </a:extLst>
          </p:cNvPr>
          <p:cNvSpPr/>
          <p:nvPr/>
        </p:nvSpPr>
        <p:spPr>
          <a:xfrm>
            <a:off x="621847" y="1590782"/>
            <a:ext cx="2074056" cy="1716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9"/>
          <p:cNvSpPr txBox="1">
            <a:spLocks/>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Those Warm Summer Nights</a:t>
            </a:r>
          </a:p>
        </p:txBody>
      </p:sp>
      <p:pic>
        <p:nvPicPr>
          <p:cNvPr id="4098" name="Picture 2" descr="https://www.ncdc.noaa.gov/monitoring-content/sotc/national/regionaltminrank/regionaltminrank-201806-201808.png">
            <a:extLst>
              <a:ext uri="{FF2B5EF4-FFF2-40B4-BE49-F238E27FC236}">
                <a16:creationId xmlns:a16="http://schemas.microsoft.com/office/drawing/2014/main" id="{A266EA12-3E31-4A3A-AA0E-EA3E6F165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27595" y="1252604"/>
            <a:ext cx="4507574" cy="32939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p">
            <a:extLst>
              <a:ext uri="{FF2B5EF4-FFF2-40B4-BE49-F238E27FC236}">
                <a16:creationId xmlns:a16="http://schemas.microsoft.com/office/drawing/2014/main" id="{00BB8A0B-8AF9-4DB1-86AB-5AD5F473B2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025" y="1082134"/>
            <a:ext cx="3558623" cy="4206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p">
            <a:extLst>
              <a:ext uri="{FF2B5EF4-FFF2-40B4-BE49-F238E27FC236}">
                <a16:creationId xmlns:a16="http://schemas.microsoft.com/office/drawing/2014/main" id="{38F8A802-E14E-47CE-9300-E1370E2426F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80072" y="2244545"/>
            <a:ext cx="3532457"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487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ctr"/>
            <a:r>
              <a:rPr lang="en-US" dirty="0"/>
              <a:t>Long-term Temperature Trends</a:t>
            </a:r>
          </a:p>
        </p:txBody>
      </p:sp>
      <p:sp>
        <p:nvSpPr>
          <p:cNvPr id="11" name="Rectangle 10"/>
          <p:cNvSpPr/>
          <p:nvPr/>
        </p:nvSpPr>
        <p:spPr>
          <a:xfrm>
            <a:off x="2716268" y="5774790"/>
            <a:ext cx="8351126"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Annual average temperature over the contiguous United States has increased by 1.2°F (0.7°C) for the period 1986–2016 relative to 1901–1960 and by 1.8°F (1.0°C) based on a linear regression for the period 1895–2016: National Climate Assessment CCSR: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hlinkClick r:id="rId2"/>
              </a:rPr>
              <a:t>https://science2017.globalchange.gov/</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6421714" y="1523662"/>
            <a:ext cx="5072993" cy="3785652"/>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More than 95% of the land surface demonstrated an increase in annual average temperature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Paleoclimate records suggest recent period the warmest in at least the past 1,500 years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Greatest and most widespread in winter</a:t>
            </a:r>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904" y="1520979"/>
            <a:ext cx="5450657" cy="3969716"/>
          </a:xfrm>
          <a:prstGeom prst="rect">
            <a:avLst/>
          </a:prstGeom>
        </p:spPr>
      </p:pic>
    </p:spTree>
    <p:extLst>
      <p:ext uri="{BB962C8B-B14F-4D97-AF65-F5344CB8AC3E}">
        <p14:creationId xmlns:p14="http://schemas.microsoft.com/office/powerpoint/2010/main" val="209895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9" y="274638"/>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Introductions</a:t>
            </a:r>
          </a:p>
        </p:txBody>
      </p:sp>
      <p:sp>
        <p:nvSpPr>
          <p:cNvPr id="12" name="Content Placeholder 2"/>
          <p:cNvSpPr txBox="1">
            <a:spLocks/>
          </p:cNvSpPr>
          <p:nvPr/>
        </p:nvSpPr>
        <p:spPr>
          <a:xfrm>
            <a:off x="5583382" y="1475051"/>
            <a:ext cx="6439199" cy="470503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000" dirty="0">
                <a:solidFill>
                  <a:srgbClr val="000000"/>
                </a:solidFill>
              </a:rPr>
              <a:t>Stakeholder Advisory Team</a:t>
            </a:r>
          </a:p>
          <a:p>
            <a:pPr marL="914400" lvl="1" indent="-457200" algn="l">
              <a:lnSpc>
                <a:spcPct val="100000"/>
              </a:lnSpc>
              <a:buFont typeface="Arial"/>
              <a:buChar char="•"/>
              <a:defRPr/>
            </a:pPr>
            <a:r>
              <a:rPr lang="en-US" sz="1900" dirty="0">
                <a:solidFill>
                  <a:srgbClr val="000000"/>
                </a:solidFill>
              </a:rPr>
              <a:t>Kirk Merritt </a:t>
            </a:r>
            <a:r>
              <a:rPr lang="mr-IN" sz="1900" dirty="0">
                <a:solidFill>
                  <a:srgbClr val="000000"/>
                </a:solidFill>
              </a:rPr>
              <a:t>–</a:t>
            </a:r>
            <a:r>
              <a:rPr lang="en-US" sz="1900" dirty="0">
                <a:solidFill>
                  <a:srgbClr val="000000"/>
                </a:solidFill>
              </a:rPr>
              <a:t> Ohio Soybean Council</a:t>
            </a:r>
          </a:p>
          <a:p>
            <a:pPr marL="914400" lvl="1" indent="-457200" algn="l">
              <a:lnSpc>
                <a:spcPct val="100000"/>
              </a:lnSpc>
              <a:buFont typeface="Arial"/>
              <a:buChar char="•"/>
              <a:defRPr/>
            </a:pPr>
            <a:r>
              <a:rPr lang="en-US" sz="1900" dirty="0">
                <a:solidFill>
                  <a:srgbClr val="000000"/>
                </a:solidFill>
              </a:rPr>
              <a:t>Dr. Larry </a:t>
            </a:r>
            <a:r>
              <a:rPr lang="en-US" sz="1900" dirty="0" err="1">
                <a:solidFill>
                  <a:srgbClr val="000000"/>
                </a:solidFill>
              </a:rPr>
              <a:t>Antosch</a:t>
            </a:r>
            <a:r>
              <a:rPr lang="en-US" sz="1900" dirty="0">
                <a:solidFill>
                  <a:srgbClr val="000000"/>
                </a:solidFill>
              </a:rPr>
              <a:t> </a:t>
            </a:r>
            <a:r>
              <a:rPr lang="mr-IN" sz="1900" dirty="0">
                <a:solidFill>
                  <a:srgbClr val="000000"/>
                </a:solidFill>
              </a:rPr>
              <a:t>–</a:t>
            </a:r>
            <a:r>
              <a:rPr lang="en-US" sz="1900" dirty="0">
                <a:solidFill>
                  <a:srgbClr val="000000"/>
                </a:solidFill>
              </a:rPr>
              <a:t> Ohio Farm Bureau</a:t>
            </a:r>
          </a:p>
          <a:p>
            <a:pPr marL="914400" lvl="1" indent="-457200" algn="l">
              <a:lnSpc>
                <a:spcPct val="100000"/>
              </a:lnSpc>
              <a:buFont typeface="Arial"/>
              <a:buChar char="•"/>
              <a:defRPr/>
            </a:pPr>
            <a:r>
              <a:rPr lang="en-US" sz="1900" dirty="0">
                <a:solidFill>
                  <a:srgbClr val="000000"/>
                </a:solidFill>
              </a:rPr>
              <a:t>Dr. Dennis </a:t>
            </a:r>
            <a:r>
              <a:rPr lang="en-US" sz="1900" dirty="0" err="1">
                <a:solidFill>
                  <a:srgbClr val="000000"/>
                </a:solidFill>
              </a:rPr>
              <a:t>Todey</a:t>
            </a:r>
            <a:r>
              <a:rPr lang="en-US" sz="1900" dirty="0">
                <a:solidFill>
                  <a:srgbClr val="000000"/>
                </a:solidFill>
              </a:rPr>
              <a:t> </a:t>
            </a:r>
            <a:r>
              <a:rPr lang="mr-IN" sz="1900" dirty="0">
                <a:solidFill>
                  <a:srgbClr val="000000"/>
                </a:solidFill>
              </a:rPr>
              <a:t>–</a:t>
            </a:r>
            <a:r>
              <a:rPr lang="en-US" sz="1900" dirty="0">
                <a:solidFill>
                  <a:srgbClr val="000000"/>
                </a:solidFill>
              </a:rPr>
              <a:t> USDA Midwest Climate Hub</a:t>
            </a:r>
          </a:p>
          <a:p>
            <a:pPr marL="914400" lvl="1" indent="-457200" algn="l">
              <a:lnSpc>
                <a:spcPct val="100000"/>
              </a:lnSpc>
              <a:buFont typeface="Arial"/>
              <a:buChar char="•"/>
              <a:defRPr/>
            </a:pPr>
            <a:r>
              <a:rPr lang="en-US" sz="1900" dirty="0">
                <a:solidFill>
                  <a:srgbClr val="000000"/>
                </a:solidFill>
              </a:rPr>
              <a:t>Dr. Carl </a:t>
            </a:r>
            <a:r>
              <a:rPr lang="en-US" sz="1900" dirty="0" err="1">
                <a:solidFill>
                  <a:srgbClr val="000000"/>
                </a:solidFill>
              </a:rPr>
              <a:t>Zulauf</a:t>
            </a:r>
            <a:r>
              <a:rPr lang="en-US" sz="1900" dirty="0">
                <a:solidFill>
                  <a:srgbClr val="000000"/>
                </a:solidFill>
              </a:rPr>
              <a:t> </a:t>
            </a:r>
            <a:r>
              <a:rPr lang="mr-IN" sz="1900" dirty="0">
                <a:solidFill>
                  <a:srgbClr val="000000"/>
                </a:solidFill>
              </a:rPr>
              <a:t>–</a:t>
            </a:r>
            <a:r>
              <a:rPr lang="en-US" sz="1900" dirty="0">
                <a:solidFill>
                  <a:srgbClr val="000000"/>
                </a:solidFill>
              </a:rPr>
              <a:t> OSU Emeritus Ag Policy</a:t>
            </a:r>
          </a:p>
          <a:p>
            <a:pPr marL="914400" lvl="1" indent="-457200" algn="l">
              <a:lnSpc>
                <a:spcPct val="100000"/>
              </a:lnSpc>
              <a:buFont typeface="Arial"/>
              <a:buChar char="•"/>
              <a:defRPr/>
            </a:pPr>
            <a:r>
              <a:rPr lang="en-US" sz="1900" dirty="0">
                <a:solidFill>
                  <a:srgbClr val="000000"/>
                </a:solidFill>
              </a:rPr>
              <a:t>Steve Emery </a:t>
            </a:r>
            <a:r>
              <a:rPr lang="mr-IN" sz="1900" dirty="0">
                <a:solidFill>
                  <a:srgbClr val="000000"/>
                </a:solidFill>
              </a:rPr>
              <a:t>–</a:t>
            </a:r>
            <a:r>
              <a:rPr lang="en-US" sz="1900" dirty="0">
                <a:solidFill>
                  <a:srgbClr val="000000"/>
                </a:solidFill>
              </a:rPr>
              <a:t> </a:t>
            </a:r>
            <a:r>
              <a:rPr lang="en-US" sz="1900" dirty="0" err="1">
                <a:solidFill>
                  <a:srgbClr val="000000"/>
                </a:solidFill>
              </a:rPr>
              <a:t>Nutrien</a:t>
            </a:r>
            <a:r>
              <a:rPr lang="en-US" sz="1900" dirty="0">
                <a:solidFill>
                  <a:srgbClr val="000000"/>
                </a:solidFill>
              </a:rPr>
              <a:t> Ag Solutions</a:t>
            </a:r>
          </a:p>
          <a:p>
            <a:pPr marL="914400" lvl="1" indent="-457200" algn="l">
              <a:lnSpc>
                <a:spcPct val="100000"/>
              </a:lnSpc>
              <a:buFont typeface="Arial"/>
              <a:buChar char="•"/>
              <a:defRPr/>
            </a:pPr>
            <a:r>
              <a:rPr lang="en-US" sz="1900" dirty="0">
                <a:solidFill>
                  <a:srgbClr val="000000"/>
                </a:solidFill>
              </a:rPr>
              <a:t>Mark </a:t>
            </a:r>
            <a:r>
              <a:rPr lang="en-US" sz="1900" dirty="0" err="1">
                <a:solidFill>
                  <a:srgbClr val="000000"/>
                </a:solidFill>
              </a:rPr>
              <a:t>Apelt</a:t>
            </a:r>
            <a:r>
              <a:rPr lang="en-US" sz="1900" dirty="0">
                <a:solidFill>
                  <a:srgbClr val="000000"/>
                </a:solidFill>
              </a:rPr>
              <a:t> </a:t>
            </a:r>
            <a:r>
              <a:rPr lang="mr-IN" sz="1900" dirty="0">
                <a:solidFill>
                  <a:srgbClr val="000000"/>
                </a:solidFill>
              </a:rPr>
              <a:t>–</a:t>
            </a:r>
            <a:r>
              <a:rPr lang="en-US" sz="1900" dirty="0">
                <a:solidFill>
                  <a:srgbClr val="000000"/>
                </a:solidFill>
              </a:rPr>
              <a:t> Becks Hybrid</a:t>
            </a:r>
          </a:p>
          <a:p>
            <a:pPr marL="914400" lvl="1" indent="-457200" algn="l">
              <a:lnSpc>
                <a:spcPct val="100000"/>
              </a:lnSpc>
              <a:buFont typeface="Arial"/>
              <a:buChar char="•"/>
              <a:defRPr/>
            </a:pPr>
            <a:r>
              <a:rPr lang="en-US" sz="1900" dirty="0">
                <a:solidFill>
                  <a:srgbClr val="000000"/>
                </a:solidFill>
              </a:rPr>
              <a:t>John Stark </a:t>
            </a:r>
            <a:r>
              <a:rPr lang="mr-IN" sz="1900" dirty="0">
                <a:solidFill>
                  <a:srgbClr val="000000"/>
                </a:solidFill>
              </a:rPr>
              <a:t>–</a:t>
            </a:r>
            <a:r>
              <a:rPr lang="en-US" sz="1900" dirty="0">
                <a:solidFill>
                  <a:srgbClr val="000000"/>
                </a:solidFill>
              </a:rPr>
              <a:t> The Nature Conservancy</a:t>
            </a:r>
          </a:p>
          <a:p>
            <a:pPr marL="914400" lvl="1" indent="-457200" algn="l">
              <a:lnSpc>
                <a:spcPct val="100000"/>
              </a:lnSpc>
              <a:buFont typeface="Arial"/>
              <a:buChar char="•"/>
              <a:defRPr/>
            </a:pPr>
            <a:r>
              <a:rPr lang="en-US" sz="1900" dirty="0">
                <a:solidFill>
                  <a:srgbClr val="000000"/>
                </a:solidFill>
              </a:rPr>
              <a:t>Nate Andre </a:t>
            </a:r>
            <a:r>
              <a:rPr lang="mr-IN" sz="1900" dirty="0">
                <a:solidFill>
                  <a:srgbClr val="000000"/>
                </a:solidFill>
              </a:rPr>
              <a:t>–</a:t>
            </a:r>
            <a:r>
              <a:rPr lang="en-US" sz="1900" dirty="0">
                <a:solidFill>
                  <a:srgbClr val="000000"/>
                </a:solidFill>
              </a:rPr>
              <a:t> Andre Farms</a:t>
            </a:r>
          </a:p>
          <a:p>
            <a:pPr marL="914400" lvl="1" indent="-457200" algn="l">
              <a:lnSpc>
                <a:spcPct val="100000"/>
              </a:lnSpc>
              <a:buFont typeface="Arial"/>
              <a:buChar char="•"/>
              <a:defRPr/>
            </a:pPr>
            <a:r>
              <a:rPr lang="en-US" sz="1900" dirty="0">
                <a:solidFill>
                  <a:srgbClr val="000000"/>
                </a:solidFill>
              </a:rPr>
              <a:t>Tadd Nicholson </a:t>
            </a:r>
            <a:r>
              <a:rPr lang="mr-IN" sz="1900" dirty="0">
                <a:solidFill>
                  <a:srgbClr val="000000"/>
                </a:solidFill>
              </a:rPr>
              <a:t>–</a:t>
            </a:r>
            <a:r>
              <a:rPr lang="en-US" sz="1900" dirty="0">
                <a:solidFill>
                  <a:srgbClr val="000000"/>
                </a:solidFill>
              </a:rPr>
              <a:t> Ohio Corn &amp; Wheat Growers</a:t>
            </a:r>
          </a:p>
          <a:p>
            <a:pPr marL="914400" lvl="1" indent="-457200" algn="l">
              <a:lnSpc>
                <a:spcPct val="100000"/>
              </a:lnSpc>
              <a:buFont typeface="Arial"/>
              <a:buChar char="•"/>
              <a:defRPr/>
            </a:pPr>
            <a:r>
              <a:rPr lang="en-US" sz="1900" dirty="0">
                <a:solidFill>
                  <a:srgbClr val="000000"/>
                </a:solidFill>
              </a:rPr>
              <a:t>Jeff Goetz </a:t>
            </a:r>
            <a:r>
              <a:rPr lang="mr-IN" sz="1900" dirty="0">
                <a:solidFill>
                  <a:srgbClr val="000000"/>
                </a:solidFill>
              </a:rPr>
              <a:t>–</a:t>
            </a:r>
            <a:r>
              <a:rPr lang="en-US" sz="1900" dirty="0">
                <a:solidFill>
                  <a:srgbClr val="000000"/>
                </a:solidFill>
              </a:rPr>
              <a:t> The Andersons</a:t>
            </a:r>
          </a:p>
          <a:p>
            <a:pPr marL="914400" lvl="1" indent="-457200" algn="l">
              <a:lnSpc>
                <a:spcPct val="100000"/>
              </a:lnSpc>
              <a:buFont typeface="Arial"/>
              <a:buChar char="•"/>
              <a:defRPr/>
            </a:pPr>
            <a:r>
              <a:rPr lang="en-US" sz="1900" dirty="0">
                <a:solidFill>
                  <a:srgbClr val="000000"/>
                </a:solidFill>
              </a:rPr>
              <a:t>Rod Mobley </a:t>
            </a:r>
            <a:r>
              <a:rPr lang="mr-IN" sz="1900" dirty="0">
                <a:solidFill>
                  <a:srgbClr val="000000"/>
                </a:solidFill>
              </a:rPr>
              <a:t>–</a:t>
            </a:r>
            <a:r>
              <a:rPr lang="en-US" sz="1900" dirty="0">
                <a:solidFill>
                  <a:srgbClr val="000000"/>
                </a:solidFill>
              </a:rPr>
              <a:t> Ag Credit</a:t>
            </a:r>
          </a:p>
          <a:p>
            <a:pPr marL="914400" lvl="1" indent="-457200" algn="l">
              <a:lnSpc>
                <a:spcPct val="100000"/>
              </a:lnSpc>
              <a:buFont typeface="Arial"/>
              <a:buChar char="•"/>
              <a:defRPr/>
            </a:pPr>
            <a:r>
              <a:rPr lang="en-US" sz="1900" dirty="0">
                <a:solidFill>
                  <a:srgbClr val="000000"/>
                </a:solidFill>
              </a:rPr>
              <a:t>Gail </a:t>
            </a:r>
            <a:r>
              <a:rPr lang="en-US" sz="1900" dirty="0" err="1">
                <a:solidFill>
                  <a:srgbClr val="000000"/>
                </a:solidFill>
              </a:rPr>
              <a:t>Hesse</a:t>
            </a:r>
            <a:r>
              <a:rPr lang="en-US" sz="1900" dirty="0">
                <a:solidFill>
                  <a:srgbClr val="000000"/>
                </a:solidFill>
              </a:rPr>
              <a:t> </a:t>
            </a:r>
            <a:r>
              <a:rPr lang="mr-IN" sz="1900" dirty="0">
                <a:solidFill>
                  <a:srgbClr val="000000"/>
                </a:solidFill>
              </a:rPr>
              <a:t>–</a:t>
            </a:r>
            <a:r>
              <a:rPr lang="en-US" sz="1900" dirty="0">
                <a:solidFill>
                  <a:srgbClr val="000000"/>
                </a:solidFill>
              </a:rPr>
              <a:t>National Wildlife Federation</a:t>
            </a:r>
          </a:p>
          <a:p>
            <a:pPr marL="914400" lvl="1" indent="-457200" algn="l">
              <a:lnSpc>
                <a:spcPct val="100000"/>
              </a:lnSpc>
              <a:buFont typeface="Arial"/>
              <a:buChar char="•"/>
              <a:defRPr/>
            </a:pPr>
            <a:r>
              <a:rPr lang="en-US" sz="1900" dirty="0">
                <a:solidFill>
                  <a:srgbClr val="000000"/>
                </a:solidFill>
              </a:rPr>
              <a:t>Kevin Elder </a:t>
            </a:r>
            <a:r>
              <a:rPr lang="en-US" sz="1900">
                <a:solidFill>
                  <a:srgbClr val="000000"/>
                </a:solidFill>
              </a:rPr>
              <a:t>– Farmer</a:t>
            </a:r>
            <a:endParaRPr lang="en-US" sz="1900" dirty="0">
              <a:solidFill>
                <a:srgbClr val="000000"/>
              </a:solidFill>
            </a:endParaRPr>
          </a:p>
          <a:p>
            <a:pPr marL="457200" indent="-457200" algn="l">
              <a:lnSpc>
                <a:spcPct val="100000"/>
              </a:lnSpc>
              <a:buFont typeface="Arial"/>
              <a:buChar char="•"/>
              <a:defRPr/>
            </a:pPr>
            <a:endParaRPr lang="en-US" sz="2000" dirty="0">
              <a:solidFill>
                <a:srgbClr val="000000"/>
              </a:solidFill>
            </a:endParaRPr>
          </a:p>
          <a:p>
            <a:pPr algn="l">
              <a:lnSpc>
                <a:spcPct val="100000"/>
              </a:lnSpc>
              <a:defRPr/>
            </a:pPr>
            <a:endParaRPr lang="en-US" sz="1800" dirty="0">
              <a:solidFill>
                <a:srgbClr val="000000"/>
              </a:solidFill>
            </a:endParaRPr>
          </a:p>
          <a:p>
            <a:pPr marL="800100" lvl="1" indent="-342900" algn="l">
              <a:lnSpc>
                <a:spcPct val="100000"/>
              </a:lnSpc>
              <a:spcBef>
                <a:spcPts val="1000"/>
              </a:spcBef>
              <a:buFont typeface="Arial"/>
              <a:buChar char="•"/>
              <a:defRPr/>
            </a:pPr>
            <a:endParaRPr lang="en-US" sz="1600" dirty="0">
              <a:solidFill>
                <a:srgbClr val="000000"/>
              </a:solidFill>
            </a:endParaRPr>
          </a:p>
        </p:txBody>
      </p:sp>
      <p:sp>
        <p:nvSpPr>
          <p:cNvPr id="8" name="Content Placeholder 2"/>
          <p:cNvSpPr txBox="1">
            <a:spLocks/>
          </p:cNvSpPr>
          <p:nvPr/>
        </p:nvSpPr>
        <p:spPr>
          <a:xfrm>
            <a:off x="280889" y="1491505"/>
            <a:ext cx="5541482" cy="447980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000" dirty="0">
                <a:solidFill>
                  <a:srgbClr val="000000"/>
                </a:solidFill>
              </a:rPr>
              <a:t>Research Team</a:t>
            </a:r>
          </a:p>
          <a:p>
            <a:pPr marL="914400" lvl="1" indent="-457200" algn="l">
              <a:lnSpc>
                <a:spcPct val="100000"/>
              </a:lnSpc>
              <a:buFont typeface="Arial"/>
              <a:buChar char="•"/>
              <a:defRPr/>
            </a:pPr>
            <a:r>
              <a:rPr lang="en-US" sz="1800" dirty="0">
                <a:solidFill>
                  <a:srgbClr val="000000"/>
                </a:solidFill>
              </a:rPr>
              <a:t>Dr. Robyn Wilson </a:t>
            </a:r>
            <a:r>
              <a:rPr lang="mr-IN" sz="1800" dirty="0">
                <a:solidFill>
                  <a:srgbClr val="000000"/>
                </a:solidFill>
              </a:rPr>
              <a:t>–</a:t>
            </a:r>
            <a:r>
              <a:rPr lang="en-US" sz="1800" dirty="0">
                <a:solidFill>
                  <a:srgbClr val="000000"/>
                </a:solidFill>
              </a:rPr>
              <a:t> project director</a:t>
            </a:r>
          </a:p>
          <a:p>
            <a:pPr marL="914400" lvl="1" indent="-457200" algn="l">
              <a:lnSpc>
                <a:spcPct val="100000"/>
              </a:lnSpc>
              <a:buFont typeface="Arial"/>
              <a:buChar char="•"/>
              <a:defRPr/>
            </a:pPr>
            <a:r>
              <a:rPr lang="en-US" sz="1800" dirty="0">
                <a:solidFill>
                  <a:srgbClr val="000000"/>
                </a:solidFill>
              </a:rPr>
              <a:t>Dr. Elena Irwin </a:t>
            </a:r>
            <a:r>
              <a:rPr lang="mr-IN" sz="1800" dirty="0">
                <a:solidFill>
                  <a:srgbClr val="000000"/>
                </a:solidFill>
              </a:rPr>
              <a:t>–</a:t>
            </a:r>
            <a:r>
              <a:rPr lang="en-US" sz="1800" dirty="0">
                <a:solidFill>
                  <a:srgbClr val="000000"/>
                </a:solidFill>
              </a:rPr>
              <a:t> land use modeling</a:t>
            </a:r>
          </a:p>
          <a:p>
            <a:pPr marL="914400" lvl="1" indent="-457200" algn="l">
              <a:lnSpc>
                <a:spcPct val="100000"/>
              </a:lnSpc>
              <a:buFont typeface="Arial"/>
              <a:buChar char="•"/>
              <a:defRPr/>
            </a:pPr>
            <a:r>
              <a:rPr lang="en-US" sz="1800" dirty="0">
                <a:solidFill>
                  <a:srgbClr val="000000"/>
                </a:solidFill>
              </a:rPr>
              <a:t>Dr. Aaron Wilson </a:t>
            </a:r>
            <a:r>
              <a:rPr lang="mr-IN" sz="1800" dirty="0">
                <a:solidFill>
                  <a:srgbClr val="000000"/>
                </a:solidFill>
              </a:rPr>
              <a:t>–</a:t>
            </a:r>
            <a:r>
              <a:rPr lang="en-US" sz="1800" dirty="0">
                <a:solidFill>
                  <a:srgbClr val="000000"/>
                </a:solidFill>
              </a:rPr>
              <a:t> climate modeling</a:t>
            </a:r>
          </a:p>
          <a:p>
            <a:pPr marL="914400" lvl="1" indent="-457200" algn="l">
              <a:lnSpc>
                <a:spcPct val="100000"/>
              </a:lnSpc>
              <a:buFont typeface="Arial"/>
              <a:buChar char="•"/>
              <a:defRPr/>
            </a:pPr>
            <a:r>
              <a:rPr lang="en-US" sz="1800" dirty="0">
                <a:solidFill>
                  <a:srgbClr val="000000"/>
                </a:solidFill>
              </a:rPr>
              <a:t>Dr. </a:t>
            </a:r>
            <a:r>
              <a:rPr lang="en-US" sz="1800" dirty="0" err="1">
                <a:solidFill>
                  <a:srgbClr val="000000"/>
                </a:solidFill>
              </a:rPr>
              <a:t>Kaiguang</a:t>
            </a:r>
            <a:r>
              <a:rPr lang="en-US" sz="1800" dirty="0">
                <a:solidFill>
                  <a:srgbClr val="000000"/>
                </a:solidFill>
              </a:rPr>
              <a:t> Zhao </a:t>
            </a:r>
            <a:r>
              <a:rPr lang="mr-IN" sz="1800" dirty="0">
                <a:solidFill>
                  <a:srgbClr val="000000"/>
                </a:solidFill>
              </a:rPr>
              <a:t>–</a:t>
            </a:r>
            <a:r>
              <a:rPr lang="en-US" sz="1800" dirty="0">
                <a:solidFill>
                  <a:srgbClr val="000000"/>
                </a:solidFill>
              </a:rPr>
              <a:t> services modeling</a:t>
            </a:r>
          </a:p>
          <a:p>
            <a:pPr marL="914400" lvl="1" indent="-457200" algn="l">
              <a:lnSpc>
                <a:spcPct val="100000"/>
              </a:lnSpc>
              <a:buFont typeface="Arial"/>
              <a:buChar char="•"/>
              <a:defRPr/>
            </a:pPr>
            <a:r>
              <a:rPr lang="en-US" sz="1800" dirty="0">
                <a:solidFill>
                  <a:srgbClr val="000000"/>
                </a:solidFill>
              </a:rPr>
              <a:t>Dr. </a:t>
            </a:r>
            <a:r>
              <a:rPr lang="en-US" sz="1800" dirty="0" err="1">
                <a:solidFill>
                  <a:srgbClr val="000000"/>
                </a:solidFill>
              </a:rPr>
              <a:t>Yongyang</a:t>
            </a:r>
            <a:r>
              <a:rPr lang="en-US" sz="1800" dirty="0">
                <a:solidFill>
                  <a:srgbClr val="000000"/>
                </a:solidFill>
              </a:rPr>
              <a:t> Cai </a:t>
            </a:r>
            <a:r>
              <a:rPr lang="mr-IN" sz="1800" dirty="0">
                <a:solidFill>
                  <a:srgbClr val="000000"/>
                </a:solidFill>
              </a:rPr>
              <a:t>–</a:t>
            </a:r>
            <a:r>
              <a:rPr lang="en-US" sz="1800" dirty="0">
                <a:solidFill>
                  <a:srgbClr val="000000"/>
                </a:solidFill>
              </a:rPr>
              <a:t> economic modeling</a:t>
            </a:r>
          </a:p>
          <a:p>
            <a:pPr marL="914400" lvl="1" indent="-457200" algn="l">
              <a:lnSpc>
                <a:spcPct val="100000"/>
              </a:lnSpc>
              <a:buFont typeface="Arial"/>
              <a:buChar char="•"/>
              <a:defRPr/>
            </a:pPr>
            <a:r>
              <a:rPr lang="en-US" sz="1800" dirty="0">
                <a:solidFill>
                  <a:srgbClr val="000000"/>
                </a:solidFill>
              </a:rPr>
              <a:t>Greg </a:t>
            </a:r>
            <a:r>
              <a:rPr lang="en-US" sz="1800" dirty="0" err="1">
                <a:solidFill>
                  <a:srgbClr val="000000"/>
                </a:solidFill>
              </a:rPr>
              <a:t>LaBarge</a:t>
            </a:r>
            <a:r>
              <a:rPr lang="en-US" sz="1800" dirty="0">
                <a:solidFill>
                  <a:srgbClr val="000000"/>
                </a:solidFill>
              </a:rPr>
              <a:t> - extension</a:t>
            </a:r>
          </a:p>
          <a:p>
            <a:pPr marL="914400" lvl="1" indent="-457200" algn="l">
              <a:lnSpc>
                <a:spcPct val="100000"/>
              </a:lnSpc>
              <a:buFont typeface="Arial"/>
              <a:buChar char="•"/>
              <a:defRPr/>
            </a:pPr>
            <a:r>
              <a:rPr lang="en-US" sz="1800" dirty="0">
                <a:solidFill>
                  <a:srgbClr val="000000"/>
                </a:solidFill>
              </a:rPr>
              <a:t>Dr. Bryan Mark </a:t>
            </a:r>
            <a:r>
              <a:rPr lang="mr-IN" sz="1800" dirty="0">
                <a:solidFill>
                  <a:srgbClr val="000000"/>
                </a:solidFill>
              </a:rPr>
              <a:t>–</a:t>
            </a:r>
            <a:r>
              <a:rPr lang="en-US" sz="1800" dirty="0">
                <a:solidFill>
                  <a:srgbClr val="000000"/>
                </a:solidFill>
              </a:rPr>
              <a:t> State Climatologist</a:t>
            </a:r>
          </a:p>
          <a:p>
            <a:pPr marL="914400" lvl="1" indent="-457200" algn="l">
              <a:lnSpc>
                <a:spcPct val="100000"/>
              </a:lnSpc>
              <a:buFont typeface="Arial"/>
              <a:buChar char="•"/>
              <a:defRPr/>
            </a:pPr>
            <a:r>
              <a:rPr lang="en-US" sz="1800" dirty="0">
                <a:solidFill>
                  <a:srgbClr val="000000"/>
                </a:solidFill>
              </a:rPr>
              <a:t>Dr. Alan Randall </a:t>
            </a:r>
            <a:r>
              <a:rPr lang="mr-IN" sz="1800" dirty="0">
                <a:solidFill>
                  <a:srgbClr val="000000"/>
                </a:solidFill>
              </a:rPr>
              <a:t>–</a:t>
            </a:r>
            <a:r>
              <a:rPr lang="en-US" sz="1800" dirty="0">
                <a:solidFill>
                  <a:srgbClr val="000000"/>
                </a:solidFill>
              </a:rPr>
              <a:t> economic modeling</a:t>
            </a:r>
          </a:p>
          <a:p>
            <a:pPr marL="914400" lvl="1" indent="-457200" algn="l">
              <a:lnSpc>
                <a:spcPct val="100000"/>
              </a:lnSpc>
              <a:buFont typeface="Arial"/>
              <a:buChar char="•"/>
              <a:defRPr/>
            </a:pPr>
            <a:r>
              <a:rPr lang="en-US" sz="1800" dirty="0">
                <a:solidFill>
                  <a:srgbClr val="000000"/>
                </a:solidFill>
              </a:rPr>
              <a:t>Jason </a:t>
            </a:r>
            <a:r>
              <a:rPr lang="en-US" sz="1800" dirty="0" err="1">
                <a:solidFill>
                  <a:srgbClr val="000000"/>
                </a:solidFill>
              </a:rPr>
              <a:t>Cervenec</a:t>
            </a:r>
            <a:r>
              <a:rPr lang="en-US" sz="1800" dirty="0">
                <a:solidFill>
                  <a:srgbClr val="000000"/>
                </a:solidFill>
              </a:rPr>
              <a:t> </a:t>
            </a:r>
            <a:r>
              <a:rPr lang="mr-IN" sz="1800" dirty="0">
                <a:solidFill>
                  <a:srgbClr val="000000"/>
                </a:solidFill>
              </a:rPr>
              <a:t>–</a:t>
            </a:r>
            <a:r>
              <a:rPr lang="en-US" sz="1800" dirty="0">
                <a:solidFill>
                  <a:srgbClr val="000000"/>
                </a:solidFill>
              </a:rPr>
              <a:t> </a:t>
            </a:r>
            <a:r>
              <a:rPr lang="en-US" sz="1800" dirty="0" err="1">
                <a:solidFill>
                  <a:srgbClr val="000000"/>
                </a:solidFill>
              </a:rPr>
              <a:t>educ</a:t>
            </a:r>
            <a:r>
              <a:rPr lang="en-US" sz="1800" dirty="0">
                <a:solidFill>
                  <a:srgbClr val="000000"/>
                </a:solidFill>
              </a:rPr>
              <a:t> &amp; outreach</a:t>
            </a:r>
          </a:p>
          <a:p>
            <a:pPr marL="914400" lvl="1" indent="-457200" algn="l">
              <a:lnSpc>
                <a:spcPct val="100000"/>
              </a:lnSpc>
              <a:buFont typeface="Arial"/>
              <a:buChar char="•"/>
              <a:defRPr/>
            </a:pPr>
            <a:r>
              <a:rPr lang="en-US" sz="1800" dirty="0">
                <a:solidFill>
                  <a:srgbClr val="000000"/>
                </a:solidFill>
              </a:rPr>
              <a:t>Dr. Kristi </a:t>
            </a:r>
            <a:r>
              <a:rPr lang="en-US" sz="1800" dirty="0" err="1">
                <a:solidFill>
                  <a:srgbClr val="000000"/>
                </a:solidFill>
              </a:rPr>
              <a:t>Lekies</a:t>
            </a:r>
            <a:r>
              <a:rPr lang="en-US" sz="1800" dirty="0">
                <a:solidFill>
                  <a:srgbClr val="000000"/>
                </a:solidFill>
              </a:rPr>
              <a:t> (evaluator)</a:t>
            </a:r>
          </a:p>
          <a:p>
            <a:pPr marL="914400" lvl="1" indent="-457200" algn="l">
              <a:lnSpc>
                <a:spcPct val="100000"/>
              </a:lnSpc>
              <a:buFont typeface="Arial"/>
              <a:buChar char="•"/>
              <a:defRPr/>
            </a:pPr>
            <a:r>
              <a:rPr lang="en-US" sz="1800" dirty="0">
                <a:solidFill>
                  <a:srgbClr val="000000"/>
                </a:solidFill>
              </a:rPr>
              <a:t>Post-docs/GRAs: Emily </a:t>
            </a:r>
            <a:r>
              <a:rPr lang="en-US" sz="1800" dirty="0" err="1">
                <a:solidFill>
                  <a:srgbClr val="000000"/>
                </a:solidFill>
              </a:rPr>
              <a:t>Sambuco</a:t>
            </a:r>
            <a:r>
              <a:rPr lang="en-US" sz="1800" dirty="0">
                <a:solidFill>
                  <a:srgbClr val="000000"/>
                </a:solidFill>
              </a:rPr>
              <a:t>,                Mary Doidge, Maggie </a:t>
            </a:r>
            <a:r>
              <a:rPr lang="en-US" sz="1800" dirty="0" err="1">
                <a:solidFill>
                  <a:srgbClr val="000000"/>
                </a:solidFill>
              </a:rPr>
              <a:t>Beetstra</a:t>
            </a:r>
            <a:r>
              <a:rPr lang="en-US" sz="1800" dirty="0">
                <a:solidFill>
                  <a:srgbClr val="000000"/>
                </a:solidFill>
              </a:rPr>
              <a:t>, </a:t>
            </a:r>
            <a:r>
              <a:rPr lang="en-US" sz="1800" dirty="0" err="1">
                <a:solidFill>
                  <a:srgbClr val="000000"/>
                </a:solidFill>
              </a:rPr>
              <a:t>Ziqian</a:t>
            </a:r>
            <a:r>
              <a:rPr lang="en-US" sz="1800" dirty="0">
                <a:solidFill>
                  <a:srgbClr val="000000"/>
                </a:solidFill>
              </a:rPr>
              <a:t> Gong, Brian </a:t>
            </a:r>
            <a:r>
              <a:rPr lang="en-US" sz="1800" dirty="0" err="1">
                <a:solidFill>
                  <a:srgbClr val="000000"/>
                </a:solidFill>
              </a:rPr>
              <a:t>Cultice</a:t>
            </a:r>
            <a:r>
              <a:rPr lang="en-US" sz="1800" dirty="0">
                <a:solidFill>
                  <a:srgbClr val="000000"/>
                </a:solidFill>
              </a:rPr>
              <a:t>, </a:t>
            </a:r>
            <a:r>
              <a:rPr lang="en-US" sz="1800" dirty="0" err="1">
                <a:solidFill>
                  <a:srgbClr val="000000"/>
                </a:solidFill>
              </a:rPr>
              <a:t>Ziyu</a:t>
            </a:r>
            <a:r>
              <a:rPr lang="en-US" sz="1800" dirty="0">
                <a:solidFill>
                  <a:srgbClr val="000000"/>
                </a:solidFill>
              </a:rPr>
              <a:t> Guo</a:t>
            </a:r>
          </a:p>
          <a:p>
            <a:pPr marL="457200" indent="-457200" algn="l">
              <a:lnSpc>
                <a:spcPct val="100000"/>
              </a:lnSpc>
              <a:buFont typeface="Arial"/>
              <a:buChar char="•"/>
              <a:defRPr/>
            </a:pPr>
            <a:endParaRPr lang="en-US" sz="2000" dirty="0">
              <a:solidFill>
                <a:srgbClr val="000000"/>
              </a:solidFill>
            </a:endParaRPr>
          </a:p>
          <a:p>
            <a:pPr marL="342900" indent="-342900" algn="l">
              <a:lnSpc>
                <a:spcPct val="100000"/>
              </a:lnSpc>
              <a:buFont typeface="Arial"/>
              <a:buChar char="•"/>
              <a:defRPr/>
            </a:pPr>
            <a:endParaRPr lang="en-US" sz="1800" dirty="0">
              <a:solidFill>
                <a:srgbClr val="000000"/>
              </a:solidFill>
            </a:endParaRPr>
          </a:p>
          <a:p>
            <a:pPr marL="800100" lvl="1" indent="-342900" algn="l">
              <a:lnSpc>
                <a:spcPct val="100000"/>
              </a:lnSpc>
              <a:spcBef>
                <a:spcPts val="1000"/>
              </a:spcBef>
              <a:buFont typeface="Arial"/>
              <a:buChar char="•"/>
              <a:defRPr/>
            </a:pPr>
            <a:endParaRPr lang="en-US" sz="1600" dirty="0">
              <a:solidFill>
                <a:srgbClr val="000000"/>
              </a:solidFill>
            </a:endParaRPr>
          </a:p>
        </p:txBody>
      </p:sp>
    </p:spTree>
    <p:extLst>
      <p:ext uri="{BB962C8B-B14F-4D97-AF65-F5344CB8AC3E}">
        <p14:creationId xmlns:p14="http://schemas.microsoft.com/office/powerpoint/2010/main" val="131803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302" y="1545347"/>
            <a:ext cx="3527012" cy="3354765"/>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1930s Dust Bowl era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Agricultural intensification may have suppressed the hottest extremes in the Midwest.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(Muller et al, 2016: Nature Climate Change; Science http://www.sciencemag.org/news/2018/02/america-s-corn-belt-making-its-own-weather)</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9907" y="1178323"/>
            <a:ext cx="7622386" cy="2152562"/>
          </a:xfrm>
          <a:prstGeom prst="rect">
            <a:avLst/>
          </a:prstGeom>
        </p:spPr>
      </p:pic>
      <p:sp>
        <p:nvSpPr>
          <p:cNvPr id="8" name="Content Placeholder 9"/>
          <p:cNvSpPr txBox="1">
            <a:spLocks/>
          </p:cNvSpPr>
          <p:nvPr/>
        </p:nvSpPr>
        <p:spPr>
          <a:xfrm>
            <a:off x="273269" y="407215"/>
            <a:ext cx="1163495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Fitting the Temperature Trends</a:t>
            </a:r>
          </a:p>
        </p:txBody>
      </p:sp>
      <p:graphicFrame>
        <p:nvGraphicFramePr>
          <p:cNvPr id="9" name="Content Placeholder 4"/>
          <p:cNvGraphicFramePr>
            <a:graphicFrameLocks/>
          </p:cNvGraphicFramePr>
          <p:nvPr/>
        </p:nvGraphicFramePr>
        <p:xfrm>
          <a:off x="3969907" y="3439040"/>
          <a:ext cx="7657537" cy="2785821"/>
        </p:xfrm>
        <a:graphic>
          <a:graphicData uri="http://schemas.openxmlformats.org/drawingml/2006/table">
            <a:tbl>
              <a:tblPr/>
              <a:tblGrid>
                <a:gridCol w="1316681">
                  <a:extLst>
                    <a:ext uri="{9D8B030D-6E8A-4147-A177-3AD203B41FA5}">
                      <a16:colId xmlns:a16="http://schemas.microsoft.com/office/drawing/2014/main" val="3978836929"/>
                    </a:ext>
                  </a:extLst>
                </a:gridCol>
                <a:gridCol w="1091458">
                  <a:extLst>
                    <a:ext uri="{9D8B030D-6E8A-4147-A177-3AD203B41FA5}">
                      <a16:colId xmlns:a16="http://schemas.microsoft.com/office/drawing/2014/main" val="726802688"/>
                    </a:ext>
                  </a:extLst>
                </a:gridCol>
                <a:gridCol w="1039484">
                  <a:extLst>
                    <a:ext uri="{9D8B030D-6E8A-4147-A177-3AD203B41FA5}">
                      <a16:colId xmlns:a16="http://schemas.microsoft.com/office/drawing/2014/main" val="1355110518"/>
                    </a:ext>
                  </a:extLst>
                </a:gridCol>
                <a:gridCol w="1039484">
                  <a:extLst>
                    <a:ext uri="{9D8B030D-6E8A-4147-A177-3AD203B41FA5}">
                      <a16:colId xmlns:a16="http://schemas.microsoft.com/office/drawing/2014/main" val="3095117554"/>
                    </a:ext>
                  </a:extLst>
                </a:gridCol>
                <a:gridCol w="1056810">
                  <a:extLst>
                    <a:ext uri="{9D8B030D-6E8A-4147-A177-3AD203B41FA5}">
                      <a16:colId xmlns:a16="http://schemas.microsoft.com/office/drawing/2014/main" val="4002496493"/>
                    </a:ext>
                  </a:extLst>
                </a:gridCol>
                <a:gridCol w="1056810">
                  <a:extLst>
                    <a:ext uri="{9D8B030D-6E8A-4147-A177-3AD203B41FA5}">
                      <a16:colId xmlns:a16="http://schemas.microsoft.com/office/drawing/2014/main" val="860328674"/>
                    </a:ext>
                  </a:extLst>
                </a:gridCol>
                <a:gridCol w="1056810">
                  <a:extLst>
                    <a:ext uri="{9D8B030D-6E8A-4147-A177-3AD203B41FA5}">
                      <a16:colId xmlns:a16="http://schemas.microsoft.com/office/drawing/2014/main" val="3660927660"/>
                    </a:ext>
                  </a:extLst>
                </a:gridCol>
              </a:tblGrid>
              <a:tr h="317043">
                <a:tc gridSpan="7">
                  <a:txBody>
                    <a:bodyPr/>
                    <a:lstStyle/>
                    <a:p>
                      <a:pPr algn="ctr" fontAlgn="b"/>
                      <a:r>
                        <a:rPr lang="en-US" sz="2000" b="1" i="0" u="none" strike="noStrike" dirty="0">
                          <a:solidFill>
                            <a:srgbClr val="000000"/>
                          </a:solidFill>
                          <a:effectLst/>
                          <a:latin typeface="Calibri" panose="020F0502020204030204" pitchFamily="34" charset="0"/>
                        </a:rPr>
                        <a:t>Maximum (</a:t>
                      </a:r>
                      <a:r>
                        <a:rPr lang="en-US" sz="2000" b="1" i="0" u="none" strike="noStrike" dirty="0" err="1">
                          <a:solidFill>
                            <a:srgbClr val="000000"/>
                          </a:solidFill>
                          <a:effectLst/>
                          <a:latin typeface="Calibri" panose="020F0502020204030204" pitchFamily="34" charset="0"/>
                        </a:rPr>
                        <a:t>maxT</a:t>
                      </a:r>
                      <a:r>
                        <a:rPr lang="en-US" sz="2000" b="1" i="0" u="none" strike="noStrike" dirty="0">
                          <a:solidFill>
                            <a:srgbClr val="000000"/>
                          </a:solidFill>
                          <a:effectLst/>
                          <a:latin typeface="Calibri" panose="020F0502020204030204" pitchFamily="34" charset="0"/>
                        </a:rPr>
                        <a:t>) and minimum (</a:t>
                      </a:r>
                      <a:r>
                        <a:rPr lang="en-US" sz="2000" b="1" i="0" u="none" strike="noStrike" dirty="0" err="1">
                          <a:solidFill>
                            <a:srgbClr val="000000"/>
                          </a:solidFill>
                          <a:effectLst/>
                          <a:latin typeface="Calibri" panose="020F0502020204030204" pitchFamily="34" charset="0"/>
                        </a:rPr>
                        <a:t>minT</a:t>
                      </a:r>
                      <a:r>
                        <a:rPr lang="en-US" sz="2000" b="1" i="0" u="none" strike="noStrike" dirty="0">
                          <a:solidFill>
                            <a:srgbClr val="000000"/>
                          </a:solidFill>
                          <a:effectLst/>
                          <a:latin typeface="Calibri" panose="020F0502020204030204" pitchFamily="34" charset="0"/>
                        </a:rPr>
                        <a:t>) temperature records set in 2018</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61353334"/>
                  </a:ext>
                </a:extLst>
              </a:tr>
              <a:tr h="249476">
                <a:tc gridSpan="7">
                  <a:txBody>
                    <a:bodyPr/>
                    <a:lstStyle/>
                    <a:p>
                      <a:pPr algn="ctr" fontAlgn="b"/>
                      <a:r>
                        <a:rPr lang="en-US" sz="1400" b="0" i="0" u="none" strike="noStrike">
                          <a:solidFill>
                            <a:srgbClr val="000000"/>
                          </a:solidFill>
                          <a:effectLst/>
                          <a:latin typeface="Calibri" panose="020F0502020204030204" pitchFamily="34" charset="0"/>
                        </a:rPr>
                        <a:t> </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5945396"/>
                  </a:ext>
                </a:extLst>
              </a:tr>
              <a:tr h="634087">
                <a:tc>
                  <a:txBody>
                    <a:bodyPr/>
                    <a:lstStyle/>
                    <a:p>
                      <a:pPr algn="l" fontAlgn="b"/>
                      <a:r>
                        <a:rPr lang="en-US" sz="2000" b="1" i="0" u="none" strike="noStrike">
                          <a:solidFill>
                            <a:srgbClr val="000000"/>
                          </a:solidFill>
                          <a:effectLst/>
                          <a:latin typeface="Calibri" panose="020F0502020204030204" pitchFamily="34" charset="0"/>
                        </a:rPr>
                        <a:t>Location</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000000"/>
                          </a:solidFill>
                          <a:effectLst/>
                          <a:latin typeface="Calibri" panose="020F0502020204030204" pitchFamily="34" charset="0"/>
                        </a:rPr>
                        <a:t>highest </a:t>
                      </a:r>
                      <a:r>
                        <a:rPr lang="en-US" sz="2000" b="1" i="0" u="none" strike="noStrike" dirty="0" err="1">
                          <a:solidFill>
                            <a:srgbClr val="000000"/>
                          </a:solidFill>
                          <a:effectLst/>
                          <a:latin typeface="Calibri" panose="020F0502020204030204" pitchFamily="34" charset="0"/>
                        </a:rPr>
                        <a:t>maxT</a:t>
                      </a:r>
                      <a:endParaRPr lang="en-US" sz="2000" b="1" i="0" u="none" strike="noStrike" dirty="0">
                        <a:solidFill>
                          <a:srgbClr val="000000"/>
                        </a:solidFill>
                        <a:effectLst/>
                        <a:latin typeface="Calibri" panose="020F0502020204030204" pitchFamily="34" charset="0"/>
                      </a:endParaRP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lowest maxT</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Ratio</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highest minT</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lowest  minT</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a:solidFill>
                            <a:srgbClr val="000000"/>
                          </a:solidFill>
                          <a:effectLst/>
                          <a:latin typeface="Calibri" panose="020F0502020204030204" pitchFamily="34" charset="0"/>
                        </a:rPr>
                        <a:t>Ratio</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017599"/>
                  </a:ext>
                </a:extLst>
              </a:tr>
              <a:tr h="317043">
                <a:tc>
                  <a:txBody>
                    <a:bodyPr/>
                    <a:lstStyle/>
                    <a:p>
                      <a:pPr algn="l" fontAlgn="b"/>
                      <a:r>
                        <a:rPr lang="en-US" sz="2000" b="1" i="0" u="none" strike="noStrike">
                          <a:solidFill>
                            <a:srgbClr val="000000"/>
                          </a:solidFill>
                          <a:effectLst/>
                          <a:latin typeface="Calibri" panose="020F0502020204030204" pitchFamily="34" charset="0"/>
                        </a:rPr>
                        <a:t>Cincinnati</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4</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2</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2.00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6</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2</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3.00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9953406"/>
                  </a:ext>
                </a:extLst>
              </a:tr>
              <a:tr h="317043">
                <a:tc>
                  <a:txBody>
                    <a:bodyPr/>
                    <a:lstStyle/>
                    <a:p>
                      <a:pPr algn="l" fontAlgn="b"/>
                      <a:r>
                        <a:rPr lang="en-US" sz="2000" b="1" i="0" u="none" strike="noStrike">
                          <a:solidFill>
                            <a:srgbClr val="000000"/>
                          </a:solidFill>
                          <a:effectLst/>
                          <a:latin typeface="Calibri" panose="020F0502020204030204" pitchFamily="34" charset="0"/>
                        </a:rPr>
                        <a:t>Cleveland</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6</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&gt; 6.00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11</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&gt; 11.00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249381"/>
                  </a:ext>
                </a:extLst>
              </a:tr>
              <a:tr h="317043">
                <a:tc>
                  <a:txBody>
                    <a:bodyPr/>
                    <a:lstStyle/>
                    <a:p>
                      <a:pPr algn="l" fontAlgn="b"/>
                      <a:r>
                        <a:rPr lang="en-US" sz="2000" b="1" i="0" u="none" strike="noStrike">
                          <a:solidFill>
                            <a:srgbClr val="000000"/>
                          </a:solidFill>
                          <a:effectLst/>
                          <a:latin typeface="Calibri" panose="020F0502020204030204" pitchFamily="34" charset="0"/>
                        </a:rPr>
                        <a:t>Columbus</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1</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3</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0.33</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12</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&gt; 12.00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859177"/>
                  </a:ext>
                </a:extLst>
              </a:tr>
              <a:tr h="317043">
                <a:tc>
                  <a:txBody>
                    <a:bodyPr/>
                    <a:lstStyle/>
                    <a:p>
                      <a:pPr algn="l" fontAlgn="b"/>
                      <a:r>
                        <a:rPr lang="en-US" sz="2000" b="1" i="0" u="none" strike="noStrike">
                          <a:solidFill>
                            <a:srgbClr val="000000"/>
                          </a:solidFill>
                          <a:effectLst/>
                          <a:latin typeface="Calibri" panose="020F0502020204030204" pitchFamily="34" charset="0"/>
                        </a:rPr>
                        <a:t>Toledo</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5</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1</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5.00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a:solidFill>
                            <a:srgbClr val="000000"/>
                          </a:solidFill>
                          <a:effectLst/>
                          <a:latin typeface="Calibri" panose="020F0502020204030204" pitchFamily="34" charset="0"/>
                        </a:rPr>
                        <a:t>7</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&gt; 7.00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82895"/>
                  </a:ext>
                </a:extLst>
              </a:tr>
              <a:tr h="317043">
                <a:tc>
                  <a:txBody>
                    <a:bodyPr/>
                    <a:lstStyle/>
                    <a:p>
                      <a:pPr algn="l" fontAlgn="b"/>
                      <a:r>
                        <a:rPr lang="en-US" sz="2000" b="1" i="0" u="none" strike="noStrike" dirty="0">
                          <a:solidFill>
                            <a:srgbClr val="000000"/>
                          </a:solidFill>
                          <a:effectLst/>
                          <a:latin typeface="Calibri" panose="020F0502020204030204" pitchFamily="34" charset="0"/>
                        </a:rPr>
                        <a:t>Youngstown</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6</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a:solidFill>
                            <a:srgbClr val="000000"/>
                          </a:solidFill>
                          <a:effectLst/>
                          <a:latin typeface="Calibri" panose="020F0502020204030204" pitchFamily="34" charset="0"/>
                        </a:rPr>
                        <a:t>4</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1.50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a:solidFill>
                            <a:srgbClr val="000000"/>
                          </a:solidFill>
                          <a:effectLst/>
                          <a:latin typeface="Calibri" panose="020F0502020204030204" pitchFamily="34" charset="0"/>
                        </a:rPr>
                        <a:t>9</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a:solidFill>
                            <a:srgbClr val="000000"/>
                          </a:solidFill>
                          <a:effectLst/>
                          <a:latin typeface="Calibri" panose="020F0502020204030204" pitchFamily="34" charset="0"/>
                        </a:rPr>
                        <a:t>2</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a:solidFill>
                            <a:srgbClr val="000000"/>
                          </a:solidFill>
                          <a:effectLst/>
                          <a:latin typeface="Calibri" panose="020F0502020204030204" pitchFamily="34" charset="0"/>
                        </a:rPr>
                        <a:t>4.50</a:t>
                      </a:r>
                    </a:p>
                  </a:txBody>
                  <a:tcPr marL="5198" marR="5198" marT="51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147245"/>
                  </a:ext>
                </a:extLst>
              </a:tr>
            </a:tbl>
          </a:graphicData>
        </a:graphic>
      </p:graphicFrame>
      <p:sp>
        <p:nvSpPr>
          <p:cNvPr id="10" name="Content Placeholder 2"/>
          <p:cNvSpPr txBox="1">
            <a:spLocks/>
          </p:cNvSpPr>
          <p:nvPr/>
        </p:nvSpPr>
        <p:spPr>
          <a:xfrm>
            <a:off x="9740000" y="6279488"/>
            <a:ext cx="1887444" cy="482574"/>
          </a:xfrm>
          <a:prstGeom prst="rect">
            <a:avLst/>
          </a:prstGeom>
        </p:spPr>
        <p:txBody>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0" indent="-228600" algn="l" defTabSz="457200" rtl="0" eaLnBrk="1" latinLnBrk="0" hangingPunct="1">
              <a:spcBef>
                <a:spcPts val="500"/>
              </a:spcBef>
              <a:buFont typeface="Arial"/>
              <a:buChar char="•"/>
              <a:defRPr sz="2400" kern="1200">
                <a:solidFill>
                  <a:schemeClr val="tx1"/>
                </a:solidFill>
                <a:latin typeface="+mn-lt"/>
                <a:ea typeface="+mn-ea"/>
                <a:cs typeface="+mn-cs"/>
              </a:defRPr>
            </a:lvl3pPr>
            <a:lvl4pPr marL="548640" indent="0" algn="l" defTabSz="457200" rtl="0" eaLnBrk="1" latinLnBrk="0" hangingPunct="1">
              <a:spcBef>
                <a:spcPts val="0"/>
              </a:spcBef>
              <a:buFont typeface="Arial"/>
              <a:buNone/>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rPr>
              <a:t>Thanks to Jim </a:t>
            </a:r>
            <a:r>
              <a:rPr kumimoji="0" lang="en-US" sz="1400" b="1" i="0" u="none" strike="noStrike" kern="1200" cap="none" spc="0" normalizeH="0" baseline="0" noProof="0" dirty="0" err="1">
                <a:ln>
                  <a:noFill/>
                </a:ln>
                <a:solidFill>
                  <a:srgbClr val="C00000"/>
                </a:solidFill>
                <a:effectLst/>
                <a:uLnTx/>
                <a:uFillTx/>
                <a:latin typeface="Calibri" panose="020F0502020204030204"/>
                <a:ea typeface="+mn-ea"/>
                <a:cs typeface="+mn-cs"/>
              </a:rPr>
              <a:t>DeGrand</a:t>
            </a:r>
            <a:endParaRPr kumimoji="0" lang="en-US" sz="1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6" name="Rectangle 5"/>
          <p:cNvSpPr/>
          <p:nvPr/>
        </p:nvSpPr>
        <p:spPr>
          <a:xfrm>
            <a:off x="3875314" y="3152290"/>
            <a:ext cx="34756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Calibri" panose="020F0502020204030204"/>
                <a:ea typeface="+mn-ea"/>
                <a:cs typeface="+mn-cs"/>
              </a:rPr>
              <a:t>https://science2017.globalchange.gov/chapter/6/</a:t>
            </a:r>
          </a:p>
        </p:txBody>
      </p:sp>
      <p:grpSp>
        <p:nvGrpSpPr>
          <p:cNvPr id="11" name="Group 10"/>
          <p:cNvGrpSpPr/>
          <p:nvPr/>
        </p:nvGrpSpPr>
        <p:grpSpPr>
          <a:xfrm>
            <a:off x="7421420" y="3982968"/>
            <a:ext cx="4185792" cy="2230650"/>
            <a:chOff x="4299061" y="2188028"/>
            <a:chExt cx="4185792" cy="2230650"/>
          </a:xfrm>
        </p:grpSpPr>
        <p:sp>
          <p:nvSpPr>
            <p:cNvPr id="12" name="Rectangle 11"/>
            <p:cNvSpPr/>
            <p:nvPr/>
          </p:nvSpPr>
          <p:spPr>
            <a:xfrm>
              <a:off x="4299061" y="2188029"/>
              <a:ext cx="1024053" cy="2230649"/>
            </a:xfrm>
            <a:prstGeom prst="rect">
              <a:avLst/>
            </a:prstGeom>
            <a:solidFill>
              <a:srgbClr val="FF00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7460800" y="2188028"/>
              <a:ext cx="1024053" cy="2230649"/>
            </a:xfrm>
            <a:prstGeom prst="rect">
              <a:avLst/>
            </a:prstGeom>
            <a:solidFill>
              <a:srgbClr val="FF0000">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6646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83FFF3-BC62-2D4E-94AC-598820A78625}"/>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9"/>
          <p:cNvSpPr txBox="1">
            <a:spLocks/>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Rain Makes Grain</a:t>
            </a:r>
          </a:p>
        </p:txBody>
      </p:sp>
      <p:pic>
        <p:nvPicPr>
          <p:cNvPr id="5122" name="Picture 2" descr="https://www.ncdc.noaa.gov/monitoring-content/sotc/national/statewidepcpnrank/statewidepcpnrank-201806-201808.png">
            <a:extLst>
              <a:ext uri="{FF2B5EF4-FFF2-40B4-BE49-F238E27FC236}">
                <a16:creationId xmlns:a16="http://schemas.microsoft.com/office/drawing/2014/main" id="{49B9B01D-C22D-4FA7-BC75-2065469C31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46850" y="1494696"/>
            <a:ext cx="5899784" cy="431138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ap">
            <a:extLst>
              <a:ext uri="{FF2B5EF4-FFF2-40B4-BE49-F238E27FC236}">
                <a16:creationId xmlns:a16="http://schemas.microsoft.com/office/drawing/2014/main" id="{8833D5B9-ACE2-4CCE-9B8F-B57FAAA176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7286" y="1022622"/>
            <a:ext cx="3459264" cy="478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599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rought Monitor for ch_midwest">
            <a:extLst>
              <a:ext uri="{FF2B5EF4-FFF2-40B4-BE49-F238E27FC236}">
                <a16:creationId xmlns:a16="http://schemas.microsoft.com/office/drawing/2014/main" id="{839E0B01-0065-4E58-8C52-466765E563B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8300" y="1482467"/>
            <a:ext cx="6258243" cy="48355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Summer Dryness Extent</a:t>
            </a:r>
          </a:p>
        </p:txBody>
      </p:sp>
      <p:sp>
        <p:nvSpPr>
          <p:cNvPr id="5" name="Text Box 6"/>
          <p:cNvSpPr txBox="1"/>
          <p:nvPr/>
        </p:nvSpPr>
        <p:spPr>
          <a:xfrm>
            <a:off x="5337528" y="6185180"/>
            <a:ext cx="4074923" cy="276999"/>
          </a:xfrm>
          <a:prstGeom prst="rect">
            <a:avLst/>
          </a:prstGeom>
          <a:solidFill>
            <a:prstClr val="white"/>
          </a:solid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900" b="0" i="1" u="none" strike="noStrike" kern="1200" cap="none" spc="0" normalizeH="0" baseline="0" noProof="0" dirty="0">
                <a:ln>
                  <a:noFill/>
                </a:ln>
                <a:solidFill>
                  <a:srgbClr val="44546A"/>
                </a:solidFill>
                <a:effectLst/>
                <a:uLnTx/>
                <a:uFillTx/>
                <a:latin typeface="Calibri"/>
                <a:ea typeface="Calibri"/>
                <a:cs typeface="Times New Roman"/>
              </a:rPr>
              <a:t>Figure: Maximum extent of drought conditions as depicted by the U.S. Drought Monitor on August 7, 2018.</a:t>
            </a:r>
          </a:p>
        </p:txBody>
      </p:sp>
      <p:sp>
        <p:nvSpPr>
          <p:cNvPr id="6" name="Content Placeholder 2"/>
          <p:cNvSpPr txBox="1">
            <a:spLocks/>
          </p:cNvSpPr>
          <p:nvPr/>
        </p:nvSpPr>
        <p:spPr>
          <a:xfrm>
            <a:off x="103378" y="1093014"/>
            <a:ext cx="4074922" cy="3165342"/>
          </a:xfrm>
          <a:prstGeom prst="rect">
            <a:avLst/>
          </a:prstGeom>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B9BD5"/>
              </a:solidFill>
              <a:effectLst/>
              <a:uLnTx/>
              <a:uFillTx/>
              <a:latin typeface="Arial" charset="0"/>
              <a:cs typeface="Arial" charset="0"/>
            </a:endParaRPr>
          </a:p>
        </p:txBody>
      </p:sp>
      <p:sp>
        <p:nvSpPr>
          <p:cNvPr id="7" name="Rectangle 6">
            <a:extLst>
              <a:ext uri="{FF2B5EF4-FFF2-40B4-BE49-F238E27FC236}">
                <a16:creationId xmlns:a16="http://schemas.microsoft.com/office/drawing/2014/main" id="{1C91640A-FEAC-0A4C-81A0-91C52DF09BE5}"/>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9563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9"/>
          <p:cNvSpPr txBox="1">
            <a:spLocks/>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Perfect for Harvest?</a:t>
            </a:r>
          </a:p>
        </p:txBody>
      </p:sp>
      <p:sp>
        <p:nvSpPr>
          <p:cNvPr id="8" name="Text Placeholder 8"/>
          <p:cNvSpPr>
            <a:spLocks noGrp="1"/>
          </p:cNvSpPr>
          <p:nvPr>
            <p:ph type="body" sz="quarter" idx="11"/>
          </p:nvPr>
        </p:nvSpPr>
        <p:spPr>
          <a:xfrm>
            <a:off x="8048963" y="1584564"/>
            <a:ext cx="3712113" cy="3638550"/>
          </a:xfrm>
        </p:spPr>
        <p:txBody>
          <a:bodyPr>
            <a:no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Extreme monthly variability!</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Warm Sep-Oct, with warm overnight lows and high humidity throughout Oct.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Cold, wet November delayed harvest (still many fields across Ohio with crops in the field)</a:t>
            </a:r>
          </a:p>
        </p:txBody>
      </p:sp>
      <p:pic>
        <p:nvPicPr>
          <p:cNvPr id="7170" name="Picture 2" descr="map">
            <a:extLst>
              <a:ext uri="{FF2B5EF4-FFF2-40B4-BE49-F238E27FC236}">
                <a16:creationId xmlns:a16="http://schemas.microsoft.com/office/drawing/2014/main" id="{ACFCCE39-E0E5-467F-BF4A-7715D06ACA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9272" y="996633"/>
            <a:ext cx="3453389" cy="475488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p">
            <a:extLst>
              <a:ext uri="{FF2B5EF4-FFF2-40B4-BE49-F238E27FC236}">
                <a16:creationId xmlns:a16="http://schemas.microsoft.com/office/drawing/2014/main" id="{E6A3EB05-623D-4D6E-8D07-628002DA3F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5420" y="1584564"/>
            <a:ext cx="3460783"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217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p:cNvSpPr txBox="1">
            <a:spLocks/>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Highlights: Too Much Rainfall</a:t>
            </a:r>
          </a:p>
        </p:txBody>
      </p:sp>
      <p:pic>
        <p:nvPicPr>
          <p:cNvPr id="8194" name="Picture 2" descr="https://www.ncdc.noaa.gov/monitoring-content/sotc/national/statewidepcpnrank/statewidepcpnrank-201809-201811.png">
            <a:extLst>
              <a:ext uri="{FF2B5EF4-FFF2-40B4-BE49-F238E27FC236}">
                <a16:creationId xmlns:a16="http://schemas.microsoft.com/office/drawing/2014/main" id="{5D0037C2-4C3D-44E0-A400-C92E2D3B65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0240" y="1584439"/>
            <a:ext cx="5939535" cy="43404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p">
            <a:extLst>
              <a:ext uri="{FF2B5EF4-FFF2-40B4-BE49-F238E27FC236}">
                <a16:creationId xmlns:a16="http://schemas.microsoft.com/office/drawing/2014/main" id="{9E5B9AD4-F799-479A-971D-41BC434028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425" y="1067207"/>
            <a:ext cx="3687776" cy="47235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86F5F6-13AE-084C-97F7-B4ABAE631CA8}"/>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221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81217" y="831750"/>
            <a:ext cx="6288663" cy="3642350"/>
          </a:xfrm>
          <a:prstGeom prst="rect">
            <a:avLst/>
          </a:prstGeom>
        </p:spPr>
      </p:pic>
      <p:sp>
        <p:nvSpPr>
          <p:cNvPr id="4" name="Content Placeholder 9"/>
          <p:cNvSpPr txBox="1">
            <a:spLocks/>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 Precipitation Trends: Annual and Seasonal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7354" y="1021839"/>
            <a:ext cx="4896725" cy="2256510"/>
          </a:xfrm>
          <a:prstGeom prst="rect">
            <a:avLst/>
          </a:prstGeom>
        </p:spPr>
      </p:pic>
      <p:sp>
        <p:nvSpPr>
          <p:cNvPr id="6" name="Rectangle 5"/>
          <p:cNvSpPr/>
          <p:nvPr/>
        </p:nvSpPr>
        <p:spPr>
          <a:xfrm>
            <a:off x="357354" y="3068142"/>
            <a:ext cx="5471541" cy="8925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aramond" panose="02020404030301010803" pitchFamily="18" charset="0"/>
                <a:ea typeface="+mn-ea"/>
                <a:cs typeface="Times New Roman" panose="02020603050405020304" pitchFamily="18" charset="0"/>
              </a:rPr>
              <a:t>National Climate Assessment CCSR: </a:t>
            </a:r>
            <a:r>
              <a:rPr kumimoji="0" lang="en-US" sz="1800" b="0" i="0" u="none" strike="noStrike" kern="1200" cap="none" spc="0" normalizeH="0" baseline="0" noProof="0" dirty="0">
                <a:ln>
                  <a:noFill/>
                </a:ln>
                <a:solidFill>
                  <a:srgbClr val="C00000"/>
                </a:solidFill>
                <a:effectLst/>
                <a:uLnTx/>
                <a:uFillTx/>
                <a:latin typeface="Garamond" panose="02020404030301010803" pitchFamily="18" charset="0"/>
                <a:ea typeface="+mn-ea"/>
                <a:cs typeface="Times New Roman" panose="02020603050405020304" pitchFamily="18" charset="0"/>
                <a:hlinkClick r:id="rId4"/>
              </a:rPr>
              <a:t>https://science2017.globalchange.gov/</a:t>
            </a:r>
            <a:endParaRPr kumimoji="0" lang="en-US" sz="2000" b="0" i="0" u="none" strike="noStrike" kern="1200" cap="none" spc="0" normalizeH="0" baseline="0" noProof="0" dirty="0">
              <a:ln>
                <a:noFill/>
              </a:ln>
              <a:solidFill>
                <a:srgbClr val="C00000"/>
              </a:solidFill>
              <a:effectLst/>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 Placeholder 8"/>
          <p:cNvSpPr>
            <a:spLocks noGrp="1"/>
          </p:cNvSpPr>
          <p:nvPr>
            <p:ph type="body" sz="quarter" idx="11"/>
          </p:nvPr>
        </p:nvSpPr>
        <p:spPr>
          <a:xfrm>
            <a:off x="613874" y="4474100"/>
            <a:ext cx="10964251" cy="3277750"/>
          </a:xfrm>
        </p:spPr>
        <p:txBody>
          <a:bodyPr>
            <a:noAutofit/>
          </a:bodyP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National average increase of 4% in annual precipitation since 1901: Ohio: 5-15%</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Driven strongly by fall trends (10-15% in some locations)</a:t>
            </a:r>
          </a:p>
          <a:p>
            <a:pPr marL="27432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Regional Spring, Summer, and Fall Trends across Ohio</a:t>
            </a:r>
          </a:p>
          <a:p>
            <a:pPr marL="27432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Increased Intensity of rainfall events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349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3214" y="373243"/>
            <a:ext cx="6042274" cy="6189790"/>
          </a:xfrm>
          <a:prstGeom prst="rect">
            <a:avLst/>
          </a:prstGeom>
        </p:spPr>
      </p:pic>
      <p:sp>
        <p:nvSpPr>
          <p:cNvPr id="3" name="Title 1"/>
          <p:cNvSpPr txBox="1">
            <a:spLocks/>
          </p:cNvSpPr>
          <p:nvPr/>
        </p:nvSpPr>
        <p:spPr>
          <a:xfrm>
            <a:off x="0" y="234572"/>
            <a:ext cx="591901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A1B00"/>
                </a:solidFill>
                <a:effectLst/>
                <a:uLnTx/>
                <a:uFillTx/>
                <a:latin typeface="Arial" charset="0"/>
                <a:cs typeface="Arial" charset="0"/>
              </a:rPr>
              <a:t>Observed changes in extreme precipitation</a:t>
            </a:r>
          </a:p>
        </p:txBody>
      </p:sp>
      <p:sp>
        <p:nvSpPr>
          <p:cNvPr id="4" name="TextBox 3"/>
          <p:cNvSpPr txBox="1"/>
          <p:nvPr/>
        </p:nvSpPr>
        <p:spPr>
          <a:xfrm>
            <a:off x="427699" y="1944644"/>
            <a:ext cx="524551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Extreme precipitation events are generally observed to increase in intensity by about 6% to 7% for each degree Celsius of temperature increase.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 in seasonal maximum 1-day precipitation (1948-2015)</a:t>
            </a:r>
          </a:p>
        </p:txBody>
      </p:sp>
      <p:sp>
        <p:nvSpPr>
          <p:cNvPr id="5" name="Rectangle 4">
            <a:extLst>
              <a:ext uri="{FF2B5EF4-FFF2-40B4-BE49-F238E27FC236}">
                <a16:creationId xmlns:a16="http://schemas.microsoft.com/office/drawing/2014/main" id="{AF4AD8AF-22F4-5547-9D8B-3D6E77B9F54A}"/>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7978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138221" y="431217"/>
            <a:ext cx="4837472"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A1B00"/>
                </a:solidFill>
                <a:effectLst/>
                <a:uLnTx/>
                <a:uFillTx/>
                <a:latin typeface="Arial" charset="0"/>
                <a:cs typeface="Arial" charset="0"/>
              </a:rPr>
              <a:t>Multiday Events</a:t>
            </a:r>
          </a:p>
        </p:txBody>
      </p:sp>
      <p:sp>
        <p:nvSpPr>
          <p:cNvPr id="4" name="TextBox 3"/>
          <p:cNvSpPr txBox="1"/>
          <p:nvPr/>
        </p:nvSpPr>
        <p:spPr>
          <a:xfrm>
            <a:off x="7384026" y="1300090"/>
            <a:ext cx="4591667" cy="60016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2-day precipitation events exceeding the threshold for a 5-year recurrence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Well above average for the last 3 decades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2012 Drought Impact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Index value for 2015 was 80% above the 1901–1960 reference period average (3</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highest value after 1998 and 2008).</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16D71E7A-117C-5B4D-88A1-28B129498F9C}"/>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120" y="540774"/>
            <a:ext cx="6823739" cy="5530645"/>
          </a:xfrm>
          <a:prstGeom prst="rect">
            <a:avLst/>
          </a:prstGeom>
        </p:spPr>
      </p:pic>
    </p:spTree>
    <p:extLst>
      <p:ext uri="{BB962C8B-B14F-4D97-AF65-F5344CB8AC3E}">
        <p14:creationId xmlns:p14="http://schemas.microsoft.com/office/powerpoint/2010/main" val="286501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9524" y="428218"/>
            <a:ext cx="5673212" cy="5908672"/>
          </a:xfrm>
          <a:prstGeom prst="rect">
            <a:avLst/>
          </a:prstGeom>
        </p:spPr>
      </p:pic>
      <p:sp>
        <p:nvSpPr>
          <p:cNvPr id="3" name="TextBox 2"/>
          <p:cNvSpPr txBox="1"/>
          <p:nvPr/>
        </p:nvSpPr>
        <p:spPr>
          <a:xfrm>
            <a:off x="427699" y="1944644"/>
            <a:ext cx="5245515"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Maximum daily precipitation totals were calculated for consecutive 5-year blocks from 1901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total precipitation falling in the top 1% of all days with precipitation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itle 1"/>
          <p:cNvSpPr txBox="1">
            <a:spLocks/>
          </p:cNvSpPr>
          <p:nvPr/>
        </p:nvSpPr>
        <p:spPr>
          <a:xfrm>
            <a:off x="265472" y="466145"/>
            <a:ext cx="5624052"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A1B00"/>
                </a:solidFill>
                <a:effectLst/>
                <a:uLnTx/>
                <a:uFillTx/>
                <a:latin typeface="Arial" charset="0"/>
                <a:cs typeface="Arial" charset="0"/>
              </a:rPr>
              <a:t>Other Heavy Precipitation Metrics</a:t>
            </a:r>
          </a:p>
        </p:txBody>
      </p:sp>
      <p:sp>
        <p:nvSpPr>
          <p:cNvPr id="5" name="Rectangle 4">
            <a:extLst>
              <a:ext uri="{FF2B5EF4-FFF2-40B4-BE49-F238E27FC236}">
                <a16:creationId xmlns:a16="http://schemas.microsoft.com/office/drawing/2014/main" id="{66999813-808F-E149-917C-81E91573E643}"/>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9774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5A3319-F733-47B6-A114-378FBF3B5FCE}"/>
              </a:ext>
            </a:extLst>
          </p:cNvPr>
          <p:cNvSpPr/>
          <p:nvPr/>
        </p:nvSpPr>
        <p:spPr>
          <a:xfrm>
            <a:off x="538480" y="1333791"/>
            <a:ext cx="329184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E49559-49AB-498D-A950-A496F5F333E4}"/>
              </a:ext>
            </a:extLst>
          </p:cNvPr>
          <p:cNvSpPr>
            <a:spLocks noGrp="1"/>
          </p:cNvSpPr>
          <p:nvPr>
            <p:ph type="title"/>
          </p:nvPr>
        </p:nvSpPr>
        <p:spPr/>
        <p:txBody>
          <a:bodyPr>
            <a:normAutofit fontScale="90000"/>
          </a:bodyPr>
          <a:lstStyle/>
          <a:p>
            <a:r>
              <a:rPr lang="en-US" dirty="0"/>
              <a:t>Extreme Precipitation </a:t>
            </a:r>
          </a:p>
        </p:txBody>
      </p:sp>
      <p:pic>
        <p:nvPicPr>
          <p:cNvPr id="9218" name="Picture 2" descr="https://nca2018.globalchange.gov/img/figure/figure10_4.png">
            <a:extLst>
              <a:ext uri="{FF2B5EF4-FFF2-40B4-BE49-F238E27FC236}">
                <a16:creationId xmlns:a16="http://schemas.microsoft.com/office/drawing/2014/main" id="{BE9B8471-906A-4179-83A1-31B1DC3D8C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77662" y="1480810"/>
            <a:ext cx="6370065" cy="40950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7A4E419-4939-406E-90F2-A1502F61300C}"/>
              </a:ext>
            </a:extLst>
          </p:cNvPr>
          <p:cNvSpPr/>
          <p:nvPr/>
        </p:nvSpPr>
        <p:spPr>
          <a:xfrm>
            <a:off x="538480" y="1759993"/>
            <a:ext cx="4739182" cy="2308324"/>
          </a:xfrm>
          <a:prstGeom prst="rect">
            <a:avLst/>
          </a:prstGeom>
        </p:spPr>
        <p:txBody>
          <a:bodyPr wrap="square">
            <a:spAutoFit/>
          </a:bodyPr>
          <a:lstStyle/>
          <a:p>
            <a:r>
              <a:rPr lang="en-US" dirty="0">
                <a:solidFill>
                  <a:srgbClr val="333333"/>
                </a:solidFill>
                <a:latin typeface="Lora"/>
              </a:rPr>
              <a:t>The figure shows the percent of land area in the contiguous 48 states experiencing extreme one-day precipitation events between 1910 and 2017. These extreme events pose erosion and water quality risks that have increased in recent decades. The bars represent individual years, and the orange line is a nine-year weighted average. Source: adapted from EPA 2016.</a:t>
            </a:r>
            <a:endParaRPr lang="en-US" dirty="0"/>
          </a:p>
        </p:txBody>
      </p:sp>
      <p:sp>
        <p:nvSpPr>
          <p:cNvPr id="4" name="Rectangle 3">
            <a:extLst>
              <a:ext uri="{FF2B5EF4-FFF2-40B4-BE49-F238E27FC236}">
                <a16:creationId xmlns:a16="http://schemas.microsoft.com/office/drawing/2014/main" id="{D51F8DE7-B1AB-4FDA-B47C-5058DF24B54E}"/>
              </a:ext>
            </a:extLst>
          </p:cNvPr>
          <p:cNvSpPr/>
          <p:nvPr/>
        </p:nvSpPr>
        <p:spPr>
          <a:xfrm>
            <a:off x="538480" y="4309853"/>
            <a:ext cx="4620496" cy="369332"/>
          </a:xfrm>
          <a:prstGeom prst="rect">
            <a:avLst/>
          </a:prstGeom>
        </p:spPr>
        <p:txBody>
          <a:bodyPr wrap="none">
            <a:spAutoFit/>
          </a:bodyPr>
          <a:lstStyle/>
          <a:p>
            <a:r>
              <a:rPr lang="en-US" dirty="0">
                <a:hlinkClick r:id="rId3"/>
              </a:rPr>
              <a:t>https://nca2018.globalchange.gov/chapter/10/</a:t>
            </a:r>
            <a:endParaRPr lang="en-US" dirty="0"/>
          </a:p>
        </p:txBody>
      </p:sp>
    </p:spTree>
    <p:extLst>
      <p:ext uri="{BB962C8B-B14F-4D97-AF65-F5344CB8AC3E}">
        <p14:creationId xmlns:p14="http://schemas.microsoft.com/office/powerpoint/2010/main" val="3737210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9" y="274638"/>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Background and Rationale</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dirty="0">
                <a:solidFill>
                  <a:srgbClr val="000000"/>
                </a:solidFill>
              </a:rPr>
              <a:t>Climate change in the eastern Corn Belt is projected to bring:</a:t>
            </a:r>
          </a:p>
          <a:p>
            <a:pPr marL="914400" lvl="1" indent="-457200" algn="l">
              <a:lnSpc>
                <a:spcPct val="100000"/>
              </a:lnSpc>
              <a:spcBef>
                <a:spcPts val="400"/>
              </a:spcBef>
              <a:buFont typeface="Arial"/>
              <a:buChar char="•"/>
              <a:defRPr/>
            </a:pPr>
            <a:r>
              <a:rPr lang="en-US" dirty="0">
                <a:solidFill>
                  <a:srgbClr val="000000"/>
                </a:solidFill>
              </a:rPr>
              <a:t>Higher temperatures</a:t>
            </a:r>
          </a:p>
          <a:p>
            <a:pPr marL="914400" lvl="1" indent="-457200" algn="l">
              <a:lnSpc>
                <a:spcPct val="100000"/>
              </a:lnSpc>
              <a:spcBef>
                <a:spcPts val="400"/>
              </a:spcBef>
              <a:buFont typeface="Arial"/>
              <a:buChar char="•"/>
              <a:defRPr/>
            </a:pPr>
            <a:r>
              <a:rPr lang="en-US" dirty="0">
                <a:solidFill>
                  <a:srgbClr val="000000"/>
                </a:solidFill>
              </a:rPr>
              <a:t>More variable and extreme levels of precipitation</a:t>
            </a:r>
          </a:p>
          <a:p>
            <a:pPr marL="914400" lvl="1" indent="-457200" algn="l">
              <a:lnSpc>
                <a:spcPct val="100000"/>
              </a:lnSpc>
              <a:spcBef>
                <a:spcPts val="400"/>
              </a:spcBef>
              <a:buFont typeface="Arial"/>
              <a:buChar char="•"/>
              <a:defRPr/>
            </a:pPr>
            <a:r>
              <a:rPr lang="en-US" dirty="0">
                <a:solidFill>
                  <a:srgbClr val="000000"/>
                </a:solidFill>
              </a:rPr>
              <a:t>Longer growing seasons</a:t>
            </a:r>
          </a:p>
          <a:p>
            <a:pPr marL="457200" indent="-457200" algn="l">
              <a:lnSpc>
                <a:spcPct val="100000"/>
              </a:lnSpc>
              <a:buFont typeface="Arial"/>
              <a:buChar char="•"/>
              <a:defRPr/>
            </a:pPr>
            <a:r>
              <a:rPr lang="en-US" dirty="0">
                <a:solidFill>
                  <a:srgbClr val="000000"/>
                </a:solidFill>
              </a:rPr>
              <a:t>This will induce agricultural land use and management adaptations</a:t>
            </a:r>
          </a:p>
          <a:p>
            <a:pPr marL="457200" indent="-457200" algn="l">
              <a:lnSpc>
                <a:spcPct val="100000"/>
              </a:lnSpc>
              <a:buFont typeface="Arial"/>
              <a:buChar char="•"/>
              <a:defRPr/>
            </a:pPr>
            <a:r>
              <a:rPr lang="en-US" dirty="0">
                <a:solidFill>
                  <a:srgbClr val="000000"/>
                </a:solidFill>
              </a:rPr>
              <a:t>These changes will depend on both the values and goals of the individual farmer as well as the conditions imposed by society at-large</a:t>
            </a:r>
          </a:p>
          <a:p>
            <a:pPr marL="457200" indent="-457200" algn="l">
              <a:lnSpc>
                <a:spcPct val="100000"/>
              </a:lnSpc>
              <a:buFont typeface="Arial"/>
              <a:buChar char="•"/>
              <a:defRPr/>
            </a:pPr>
            <a:r>
              <a:rPr lang="en-US" dirty="0">
                <a:solidFill>
                  <a:srgbClr val="000000"/>
                </a:solidFill>
              </a:rPr>
              <a:t>Adaptations at both the individual and the societal level will generate multiple trade-offs, the effects of which are largely unknown</a:t>
            </a: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spTree>
    <p:extLst>
      <p:ext uri="{BB962C8B-B14F-4D97-AF65-F5344CB8AC3E}">
        <p14:creationId xmlns:p14="http://schemas.microsoft.com/office/powerpoint/2010/main" val="7851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5A3319-F733-47B6-A114-378FBF3B5FCE}"/>
              </a:ext>
            </a:extLst>
          </p:cNvPr>
          <p:cNvSpPr/>
          <p:nvPr/>
        </p:nvSpPr>
        <p:spPr>
          <a:xfrm>
            <a:off x="538480" y="1168400"/>
            <a:ext cx="329184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E49559-49AB-498D-A950-A496F5F333E4}"/>
              </a:ext>
            </a:extLst>
          </p:cNvPr>
          <p:cNvSpPr>
            <a:spLocks noGrp="1"/>
          </p:cNvSpPr>
          <p:nvPr>
            <p:ph type="title"/>
          </p:nvPr>
        </p:nvSpPr>
        <p:spPr/>
        <p:txBody>
          <a:bodyPr>
            <a:normAutofit fontScale="90000"/>
          </a:bodyPr>
          <a:lstStyle/>
          <a:p>
            <a:r>
              <a:rPr lang="en-US" dirty="0"/>
              <a:t>Long-term Precipitation Trends</a:t>
            </a:r>
          </a:p>
        </p:txBody>
      </p:sp>
      <p:pic>
        <p:nvPicPr>
          <p:cNvPr id="5" name="Content Placeholder 3">
            <a:extLst>
              <a:ext uri="{FF2B5EF4-FFF2-40B4-BE49-F238E27FC236}">
                <a16:creationId xmlns:a16="http://schemas.microsoft.com/office/drawing/2014/main" id="{0B996136-3487-4350-9B97-97ADEB36E5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94365" y="1906994"/>
            <a:ext cx="5618785" cy="3997349"/>
          </a:xfrm>
          <a:prstGeom prst="rect">
            <a:avLst/>
          </a:prstGeom>
        </p:spPr>
      </p:pic>
      <p:sp>
        <p:nvSpPr>
          <p:cNvPr id="6" name="Oval 5">
            <a:extLst>
              <a:ext uri="{FF2B5EF4-FFF2-40B4-BE49-F238E27FC236}">
                <a16:creationId xmlns:a16="http://schemas.microsoft.com/office/drawing/2014/main" id="{FF709AD4-D2F3-488E-A844-22F6268FEBFD}"/>
              </a:ext>
            </a:extLst>
          </p:cNvPr>
          <p:cNvSpPr/>
          <p:nvPr/>
        </p:nvSpPr>
        <p:spPr>
          <a:xfrm>
            <a:off x="9824952" y="2167499"/>
            <a:ext cx="1960648" cy="2028581"/>
          </a:xfrm>
          <a:prstGeom prst="ellipse">
            <a:avLst/>
          </a:prstGeom>
          <a:noFill/>
          <a:ln w="25400">
            <a:solidFill>
              <a:srgbClr val="315D5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C620F79-AB54-4582-921D-9ED68034FCBE}"/>
              </a:ext>
            </a:extLst>
          </p:cNvPr>
          <p:cNvSpPr txBox="1"/>
          <p:nvPr/>
        </p:nvSpPr>
        <p:spPr>
          <a:xfrm>
            <a:off x="7300230" y="2258636"/>
            <a:ext cx="9532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15D56"/>
                </a:solidFill>
                <a:effectLst/>
                <a:uLnTx/>
                <a:uFillTx/>
                <a:latin typeface="Calibri" panose="020F0502020204030204"/>
                <a:ea typeface="+mn-ea"/>
                <a:cs typeface="+mn-cs"/>
              </a:rPr>
              <a:t>1913</a:t>
            </a:r>
          </a:p>
        </p:txBody>
      </p:sp>
      <p:sp>
        <p:nvSpPr>
          <p:cNvPr id="8" name="TextBox 7">
            <a:extLst>
              <a:ext uri="{FF2B5EF4-FFF2-40B4-BE49-F238E27FC236}">
                <a16:creationId xmlns:a16="http://schemas.microsoft.com/office/drawing/2014/main" id="{E529739C-36CE-4CAD-95EB-6110EB743226}"/>
              </a:ext>
            </a:extLst>
          </p:cNvPr>
          <p:cNvSpPr txBox="1"/>
          <p:nvPr/>
        </p:nvSpPr>
        <p:spPr>
          <a:xfrm>
            <a:off x="8253444" y="2680149"/>
            <a:ext cx="1009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15D56"/>
                </a:solidFill>
                <a:effectLst/>
                <a:uLnTx/>
                <a:uFillTx/>
                <a:latin typeface="Calibri" panose="020F0502020204030204"/>
                <a:ea typeface="+mn-ea"/>
                <a:cs typeface="+mn-cs"/>
              </a:rPr>
              <a:t>1937</a:t>
            </a:r>
          </a:p>
        </p:txBody>
      </p:sp>
      <p:sp>
        <p:nvSpPr>
          <p:cNvPr id="9" name="TextBox 8">
            <a:extLst>
              <a:ext uri="{FF2B5EF4-FFF2-40B4-BE49-F238E27FC236}">
                <a16:creationId xmlns:a16="http://schemas.microsoft.com/office/drawing/2014/main" id="{88EDB654-DEBC-47D1-96D8-BCDFA5769704}"/>
              </a:ext>
            </a:extLst>
          </p:cNvPr>
          <p:cNvSpPr txBox="1"/>
          <p:nvPr/>
        </p:nvSpPr>
        <p:spPr>
          <a:xfrm>
            <a:off x="9044158" y="2895853"/>
            <a:ext cx="986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15D56"/>
                </a:solidFill>
                <a:effectLst/>
                <a:uLnTx/>
                <a:uFillTx/>
                <a:latin typeface="Calibri" panose="020F0502020204030204"/>
                <a:ea typeface="+mn-ea"/>
                <a:cs typeface="+mn-cs"/>
              </a:rPr>
              <a:t>1959</a:t>
            </a:r>
          </a:p>
        </p:txBody>
      </p:sp>
      <p:pic>
        <p:nvPicPr>
          <p:cNvPr id="10" name="Content Placeholder 2">
            <a:extLst>
              <a:ext uri="{FF2B5EF4-FFF2-40B4-BE49-F238E27FC236}">
                <a16:creationId xmlns:a16="http://schemas.microsoft.com/office/drawing/2014/main" id="{5D25197B-E2BC-4433-8AB9-D9B52C3643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687" y="1907677"/>
            <a:ext cx="4903650" cy="3720011"/>
          </a:xfrm>
          <a:prstGeom prst="rect">
            <a:avLst/>
          </a:prstGeom>
          <a:solidFill>
            <a:schemeClr val="bg1"/>
          </a:solidFill>
        </p:spPr>
      </p:pic>
      <p:sp>
        <p:nvSpPr>
          <p:cNvPr id="11" name="Rectangle 10">
            <a:extLst>
              <a:ext uri="{FF2B5EF4-FFF2-40B4-BE49-F238E27FC236}">
                <a16:creationId xmlns:a16="http://schemas.microsoft.com/office/drawing/2014/main" id="{1FA741F8-E523-4409-88FD-0FAB1BC304C8}"/>
              </a:ext>
            </a:extLst>
          </p:cNvPr>
          <p:cNvSpPr/>
          <p:nvPr/>
        </p:nvSpPr>
        <p:spPr>
          <a:xfrm>
            <a:off x="2757688" y="6161488"/>
            <a:ext cx="3612849"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https://statesummaries.ncics.org/oh</a:t>
            </a:r>
          </a:p>
        </p:txBody>
      </p:sp>
      <p:pic>
        <p:nvPicPr>
          <p:cNvPr id="12" name="Picture 11">
            <a:extLst>
              <a:ext uri="{FF2B5EF4-FFF2-40B4-BE49-F238E27FC236}">
                <a16:creationId xmlns:a16="http://schemas.microsoft.com/office/drawing/2014/main" id="{2A16AA14-4B9C-4697-ADDA-6C20B3F30C2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57688" y="5756363"/>
            <a:ext cx="1460907" cy="405125"/>
          </a:xfrm>
          <a:prstGeom prst="rect">
            <a:avLst/>
          </a:prstGeom>
          <a:solidFill>
            <a:schemeClr val="bg1"/>
          </a:solidFill>
        </p:spPr>
      </p:pic>
    </p:spTree>
    <p:extLst>
      <p:ext uri="{BB962C8B-B14F-4D97-AF65-F5344CB8AC3E}">
        <p14:creationId xmlns:p14="http://schemas.microsoft.com/office/powerpoint/2010/main" val="364851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7131" y="1066696"/>
            <a:ext cx="8458200" cy="5093110"/>
          </a:xfrm>
          <a:prstGeom prst="rect">
            <a:avLst/>
          </a:prstGeom>
        </p:spPr>
      </p:pic>
      <p:sp>
        <p:nvSpPr>
          <p:cNvPr id="10" name="Title 1"/>
          <p:cNvSpPr txBox="1">
            <a:spLocks/>
          </p:cNvSpPr>
          <p:nvPr/>
        </p:nvSpPr>
        <p:spPr>
          <a:xfrm>
            <a:off x="363557" y="444375"/>
            <a:ext cx="819654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A1B00"/>
                </a:solidFill>
                <a:effectLst/>
                <a:uLnTx/>
                <a:uFillTx/>
                <a:latin typeface="Arial" charset="0"/>
                <a:cs typeface="Arial" charset="0"/>
              </a:rPr>
              <a:t>Lake Erie Basin Rainfall (1950-2014)</a:t>
            </a:r>
          </a:p>
        </p:txBody>
      </p:sp>
      <p:sp>
        <p:nvSpPr>
          <p:cNvPr id="4" name="Rectangle 3">
            <a:extLst>
              <a:ext uri="{FF2B5EF4-FFF2-40B4-BE49-F238E27FC236}">
                <a16:creationId xmlns:a16="http://schemas.microsoft.com/office/drawing/2014/main" id="{0F5E859F-453D-F145-A9F1-944329BC581A}"/>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735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63557" y="444375"/>
            <a:ext cx="819654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A1B00"/>
                </a:solidFill>
                <a:effectLst/>
                <a:uLnTx/>
                <a:uFillTx/>
                <a:latin typeface="Arial" charset="0"/>
                <a:cs typeface="Arial" charset="0"/>
              </a:rPr>
              <a:t>Daily Rainfall Frequencies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91399" y="1126475"/>
            <a:ext cx="890242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95971" y="1126475"/>
            <a:ext cx="890242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95971" y="1126475"/>
            <a:ext cx="890242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95971" y="1126475"/>
            <a:ext cx="890242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95971" y="1126475"/>
            <a:ext cx="890242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1445741" y="3264813"/>
            <a:ext cx="3179804" cy="30777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Total Number of Events</a:t>
            </a:r>
          </a:p>
        </p:txBody>
      </p:sp>
      <p:sp>
        <p:nvSpPr>
          <p:cNvPr id="11" name="TextBox 10">
            <a:extLst>
              <a:ext uri="{FF2B5EF4-FFF2-40B4-BE49-F238E27FC236}">
                <a16:creationId xmlns:a16="http://schemas.microsoft.com/office/drawing/2014/main" id="{2DC6ECF0-48F4-4DE8-AC8B-2D88A8E45660}"/>
              </a:ext>
            </a:extLst>
          </p:cNvPr>
          <p:cNvSpPr txBox="1"/>
          <p:nvPr/>
        </p:nvSpPr>
        <p:spPr>
          <a:xfrm>
            <a:off x="8455068" y="5786343"/>
            <a:ext cx="2906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Source: NCEI</a:t>
            </a:r>
          </a:p>
        </p:txBody>
      </p:sp>
      <p:sp>
        <p:nvSpPr>
          <p:cNvPr id="12" name="Rectangle 11">
            <a:extLst>
              <a:ext uri="{FF2B5EF4-FFF2-40B4-BE49-F238E27FC236}">
                <a16:creationId xmlns:a16="http://schemas.microsoft.com/office/drawing/2014/main" id="{5B311091-DFC3-DE4A-9D22-47D28ABB414D}"/>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14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3786" y="380483"/>
            <a:ext cx="11865814"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A1B00"/>
              </a:solidFill>
              <a:effectLst/>
              <a:uLnTx/>
              <a:uFillTx/>
              <a:latin typeface="Arial" charset="0"/>
              <a:cs typeface="Arial" charset="0"/>
            </a:endParaRPr>
          </a:p>
        </p:txBody>
      </p:sp>
      <p:sp>
        <p:nvSpPr>
          <p:cNvPr id="14" name="Title 1"/>
          <p:cNvSpPr txBox="1">
            <a:spLocks/>
          </p:cNvSpPr>
          <p:nvPr/>
        </p:nvSpPr>
        <p:spPr>
          <a:xfrm>
            <a:off x="1" y="241316"/>
            <a:ext cx="12039600"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A1B00"/>
                </a:solidFill>
                <a:effectLst/>
                <a:uLnTx/>
                <a:uFillTx/>
                <a:latin typeface="Arial" charset="0"/>
                <a:cs typeface="Arial" charset="0"/>
              </a:rPr>
              <a:t>Future Climate</a:t>
            </a:r>
          </a:p>
        </p:txBody>
      </p:sp>
      <p:pic>
        <p:nvPicPr>
          <p:cNvPr id="6" name="Content Placeholder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373" y="1485957"/>
            <a:ext cx="5257800" cy="4206240"/>
          </a:xfrm>
          <a:prstGeom prst="rect">
            <a:avLst/>
          </a:prstGeom>
        </p:spPr>
      </p:pic>
      <p:pic>
        <p:nvPicPr>
          <p:cNvPr id="8"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06693" y="1485957"/>
            <a:ext cx="5257801" cy="4206240"/>
          </a:xfrm>
          <a:prstGeom prst="rect">
            <a:avLst/>
          </a:prstGeom>
        </p:spPr>
      </p:pic>
    </p:spTree>
    <p:extLst>
      <p:ext uri="{BB962C8B-B14F-4D97-AF65-F5344CB8AC3E}">
        <p14:creationId xmlns:p14="http://schemas.microsoft.com/office/powerpoint/2010/main" val="22213165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41316"/>
            <a:ext cx="1219199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algn="ctr"/>
            <a:r>
              <a:rPr lang="en-US" dirty="0"/>
              <a:t>Change in Annual Number of Days &gt; 90°F</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2483" y="1485957"/>
            <a:ext cx="5484608" cy="4206240"/>
          </a:xfrm>
          <a:prstGeom prst="rect">
            <a:avLst/>
          </a:prstGeom>
        </p:spPr>
      </p:pic>
      <p:sp>
        <p:nvSpPr>
          <p:cNvPr id="5" name="TextBox 4"/>
          <p:cNvSpPr txBox="1"/>
          <p:nvPr/>
        </p:nvSpPr>
        <p:spPr>
          <a:xfrm>
            <a:off x="1760544" y="1100138"/>
            <a:ext cx="2771775" cy="369332"/>
          </a:xfrm>
          <a:prstGeom prst="rect">
            <a:avLst/>
          </a:prstGeom>
          <a:noFill/>
        </p:spPr>
        <p:txBody>
          <a:bodyPr wrap="square" rtlCol="0">
            <a:spAutoFit/>
          </a:bodyPr>
          <a:lstStyle/>
          <a:p>
            <a:pPr algn="ctr"/>
            <a:r>
              <a:rPr lang="en-US" b="1" dirty="0"/>
              <a:t>Lower Emissions</a:t>
            </a:r>
          </a:p>
        </p:txBody>
      </p:sp>
      <p:sp>
        <p:nvSpPr>
          <p:cNvPr id="6" name="TextBox 5"/>
          <p:cNvSpPr txBox="1"/>
          <p:nvPr/>
        </p:nvSpPr>
        <p:spPr>
          <a:xfrm>
            <a:off x="7688900" y="1100138"/>
            <a:ext cx="2771775" cy="369332"/>
          </a:xfrm>
          <a:prstGeom prst="rect">
            <a:avLst/>
          </a:prstGeom>
          <a:noFill/>
        </p:spPr>
        <p:txBody>
          <a:bodyPr wrap="square" rtlCol="0">
            <a:spAutoFit/>
          </a:bodyPr>
          <a:lstStyle/>
          <a:p>
            <a:pPr algn="ctr"/>
            <a:r>
              <a:rPr lang="en-US" b="1" dirty="0"/>
              <a:t>Higher Emissions</a:t>
            </a:r>
          </a:p>
        </p:txBody>
      </p:sp>
      <p:sp>
        <p:nvSpPr>
          <p:cNvPr id="7" name="TextBox 6"/>
          <p:cNvSpPr txBox="1"/>
          <p:nvPr/>
        </p:nvSpPr>
        <p:spPr>
          <a:xfrm>
            <a:off x="2762249" y="5796201"/>
            <a:ext cx="925354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(1976-2005): 20-40 days per year</a:t>
            </a:r>
          </a:p>
        </p:txBody>
      </p:sp>
      <p:sp>
        <p:nvSpPr>
          <p:cNvPr id="8" name="Rectangle 7"/>
          <p:cNvSpPr/>
          <p:nvPr/>
        </p:nvSpPr>
        <p:spPr>
          <a:xfrm>
            <a:off x="6445033" y="6273315"/>
            <a:ext cx="5570756"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https://scenarios.globalchange.gov/loca-viewer/</a:t>
            </a:r>
          </a:p>
        </p:txBody>
      </p:sp>
      <p:sp>
        <p:nvSpPr>
          <p:cNvPr id="9" name="Rectangle 8">
            <a:extLst>
              <a:ext uri="{FF2B5EF4-FFF2-40B4-BE49-F238E27FC236}">
                <a16:creationId xmlns:a16="http://schemas.microsoft.com/office/drawing/2014/main" id="{4C2CABF9-AB8D-7347-BD31-725EE8DE8AC9}"/>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653" y="1485957"/>
            <a:ext cx="5489556" cy="4210035"/>
          </a:xfrm>
          <a:prstGeom prst="rect">
            <a:avLst/>
          </a:prstGeom>
        </p:spPr>
      </p:pic>
    </p:spTree>
    <p:extLst>
      <p:ext uri="{BB962C8B-B14F-4D97-AF65-F5344CB8AC3E}">
        <p14:creationId xmlns:p14="http://schemas.microsoft.com/office/powerpoint/2010/main" val="1785610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41316"/>
            <a:ext cx="1219199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algn="ctr"/>
            <a:r>
              <a:rPr lang="en-US" dirty="0"/>
              <a:t>Change in Annual Number of Nights &gt; 75°F</a:t>
            </a:r>
          </a:p>
        </p:txBody>
      </p:sp>
      <p:sp>
        <p:nvSpPr>
          <p:cNvPr id="5" name="TextBox 4"/>
          <p:cNvSpPr txBox="1"/>
          <p:nvPr/>
        </p:nvSpPr>
        <p:spPr>
          <a:xfrm>
            <a:off x="1760544" y="1100138"/>
            <a:ext cx="2771775" cy="369332"/>
          </a:xfrm>
          <a:prstGeom prst="rect">
            <a:avLst/>
          </a:prstGeom>
          <a:noFill/>
        </p:spPr>
        <p:txBody>
          <a:bodyPr wrap="square" rtlCol="0">
            <a:spAutoFit/>
          </a:bodyPr>
          <a:lstStyle/>
          <a:p>
            <a:pPr algn="ctr"/>
            <a:r>
              <a:rPr lang="en-US" b="1" dirty="0"/>
              <a:t>Lower Emissions</a:t>
            </a:r>
          </a:p>
        </p:txBody>
      </p:sp>
      <p:sp>
        <p:nvSpPr>
          <p:cNvPr id="6" name="TextBox 5"/>
          <p:cNvSpPr txBox="1"/>
          <p:nvPr/>
        </p:nvSpPr>
        <p:spPr>
          <a:xfrm>
            <a:off x="7688900" y="1100138"/>
            <a:ext cx="2771775" cy="369332"/>
          </a:xfrm>
          <a:prstGeom prst="rect">
            <a:avLst/>
          </a:prstGeom>
          <a:noFill/>
        </p:spPr>
        <p:txBody>
          <a:bodyPr wrap="square" rtlCol="0">
            <a:spAutoFit/>
          </a:bodyPr>
          <a:lstStyle/>
          <a:p>
            <a:pPr algn="ctr"/>
            <a:r>
              <a:rPr lang="en-US" b="1" dirty="0"/>
              <a:t>Higher Emissions</a:t>
            </a:r>
          </a:p>
        </p:txBody>
      </p:sp>
      <p:sp>
        <p:nvSpPr>
          <p:cNvPr id="7" name="TextBox 6"/>
          <p:cNvSpPr txBox="1"/>
          <p:nvPr/>
        </p:nvSpPr>
        <p:spPr>
          <a:xfrm>
            <a:off x="2762249" y="5796201"/>
            <a:ext cx="925354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(1976-2005): &lt;10 days per year</a:t>
            </a:r>
          </a:p>
        </p:txBody>
      </p:sp>
      <p:sp>
        <p:nvSpPr>
          <p:cNvPr id="8" name="Rectangle 7"/>
          <p:cNvSpPr/>
          <p:nvPr/>
        </p:nvSpPr>
        <p:spPr>
          <a:xfrm>
            <a:off x="6445033" y="6273315"/>
            <a:ext cx="5570756"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https://scenarios.globalchange.gov/loca-viewer/</a:t>
            </a:r>
          </a:p>
        </p:txBody>
      </p:sp>
      <p:pic>
        <p:nvPicPr>
          <p:cNvPr id="12" name="Picture 11">
            <a:extLst>
              <a:ext uri="{FF2B5EF4-FFF2-40B4-BE49-F238E27FC236}">
                <a16:creationId xmlns:a16="http://schemas.microsoft.com/office/drawing/2014/main" id="{A8BBD71F-1C00-4088-A766-479FFA646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792" y="1490472"/>
            <a:ext cx="5484608" cy="4206240"/>
          </a:xfrm>
          <a:prstGeom prst="rect">
            <a:avLst/>
          </a:prstGeom>
        </p:spPr>
      </p:pic>
      <p:sp>
        <p:nvSpPr>
          <p:cNvPr id="9" name="Rectangle 8">
            <a:extLst>
              <a:ext uri="{FF2B5EF4-FFF2-40B4-BE49-F238E27FC236}">
                <a16:creationId xmlns:a16="http://schemas.microsoft.com/office/drawing/2014/main" id="{09555F18-8AB9-0F4B-893B-1AD26360415F}"/>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86910F6-A7A1-4C20-A5A1-8BA610FFF4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336" y="1490472"/>
            <a:ext cx="5484608" cy="4206240"/>
          </a:xfrm>
          <a:prstGeom prst="rect">
            <a:avLst/>
          </a:prstGeom>
        </p:spPr>
      </p:pic>
    </p:spTree>
    <p:extLst>
      <p:ext uri="{BB962C8B-B14F-4D97-AF65-F5344CB8AC3E}">
        <p14:creationId xmlns:p14="http://schemas.microsoft.com/office/powerpoint/2010/main" val="1067533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41316"/>
            <a:ext cx="1219199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algn="ctr"/>
            <a:r>
              <a:rPr lang="en-US" dirty="0"/>
              <a:t>Change in Annual Number of Days &lt; 32°F</a:t>
            </a:r>
          </a:p>
        </p:txBody>
      </p:sp>
      <p:sp>
        <p:nvSpPr>
          <p:cNvPr id="5" name="TextBox 4"/>
          <p:cNvSpPr txBox="1"/>
          <p:nvPr/>
        </p:nvSpPr>
        <p:spPr>
          <a:xfrm>
            <a:off x="1760544" y="1100138"/>
            <a:ext cx="2771775" cy="369332"/>
          </a:xfrm>
          <a:prstGeom prst="rect">
            <a:avLst/>
          </a:prstGeom>
          <a:noFill/>
        </p:spPr>
        <p:txBody>
          <a:bodyPr wrap="square" rtlCol="0">
            <a:spAutoFit/>
          </a:bodyPr>
          <a:lstStyle/>
          <a:p>
            <a:pPr algn="ctr"/>
            <a:r>
              <a:rPr lang="en-US" b="1" dirty="0"/>
              <a:t>Lower Emissions</a:t>
            </a:r>
          </a:p>
        </p:txBody>
      </p:sp>
      <p:sp>
        <p:nvSpPr>
          <p:cNvPr id="6" name="TextBox 5"/>
          <p:cNvSpPr txBox="1"/>
          <p:nvPr/>
        </p:nvSpPr>
        <p:spPr>
          <a:xfrm>
            <a:off x="7688900" y="1100138"/>
            <a:ext cx="2771775" cy="369332"/>
          </a:xfrm>
          <a:prstGeom prst="rect">
            <a:avLst/>
          </a:prstGeom>
          <a:noFill/>
        </p:spPr>
        <p:txBody>
          <a:bodyPr wrap="square" rtlCol="0">
            <a:spAutoFit/>
          </a:bodyPr>
          <a:lstStyle/>
          <a:p>
            <a:pPr algn="ctr"/>
            <a:r>
              <a:rPr lang="en-US" b="1" dirty="0"/>
              <a:t>Higher Emissions</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792" y="1490472"/>
            <a:ext cx="5484607" cy="4206240"/>
          </a:xfrm>
          <a:prstGeom prst="rect">
            <a:avLst/>
          </a:prstGeom>
        </p:spPr>
      </p:pic>
      <p:sp>
        <p:nvSpPr>
          <p:cNvPr id="10" name="TextBox 9"/>
          <p:cNvSpPr txBox="1"/>
          <p:nvPr/>
        </p:nvSpPr>
        <p:spPr>
          <a:xfrm>
            <a:off x="2762249" y="5796201"/>
            <a:ext cx="925354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Ohio (1976-2005): 80-160 days per year</a:t>
            </a:r>
          </a:p>
        </p:txBody>
      </p:sp>
      <p:sp>
        <p:nvSpPr>
          <p:cNvPr id="11" name="Rectangle 10"/>
          <p:cNvSpPr/>
          <p:nvPr/>
        </p:nvSpPr>
        <p:spPr>
          <a:xfrm>
            <a:off x="6445033" y="6273315"/>
            <a:ext cx="5570756"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https://scenarios.globalchange.gov/loca-viewer/</a:t>
            </a:r>
          </a:p>
        </p:txBody>
      </p:sp>
      <p:sp>
        <p:nvSpPr>
          <p:cNvPr id="9" name="Rectangle 8">
            <a:extLst>
              <a:ext uri="{FF2B5EF4-FFF2-40B4-BE49-F238E27FC236}">
                <a16:creationId xmlns:a16="http://schemas.microsoft.com/office/drawing/2014/main" id="{2315D386-32F0-2047-BA9A-2B2815FBD8B2}"/>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336" y="1490472"/>
            <a:ext cx="5484607" cy="4206240"/>
          </a:xfrm>
          <a:prstGeom prst="rect">
            <a:avLst/>
          </a:prstGeom>
        </p:spPr>
      </p:pic>
    </p:spTree>
    <p:extLst>
      <p:ext uri="{BB962C8B-B14F-4D97-AF65-F5344CB8AC3E}">
        <p14:creationId xmlns:p14="http://schemas.microsoft.com/office/powerpoint/2010/main" val="1146940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A73E2E-76C3-45B4-A887-569126D21A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792" y="1490472"/>
            <a:ext cx="5484608" cy="4206240"/>
          </a:xfrm>
          <a:prstGeom prst="rect">
            <a:avLst/>
          </a:prstGeom>
        </p:spPr>
      </p:pic>
      <p:sp>
        <p:nvSpPr>
          <p:cNvPr id="10" name="Title 1">
            <a:extLst>
              <a:ext uri="{FF2B5EF4-FFF2-40B4-BE49-F238E27FC236}">
                <a16:creationId xmlns:a16="http://schemas.microsoft.com/office/drawing/2014/main" id="{42206718-C7F4-41F6-A4CE-D13086C060E5}"/>
              </a:ext>
            </a:extLst>
          </p:cNvPr>
          <p:cNvSpPr txBox="1">
            <a:spLocks/>
          </p:cNvSpPr>
          <p:nvPr/>
        </p:nvSpPr>
        <p:spPr>
          <a:xfrm>
            <a:off x="0" y="241316"/>
            <a:ext cx="1219199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algn="ctr"/>
            <a:r>
              <a:rPr lang="en-US" dirty="0"/>
              <a:t>Change in Growing Degree Days (Base 50)</a:t>
            </a:r>
          </a:p>
        </p:txBody>
      </p:sp>
      <p:sp>
        <p:nvSpPr>
          <p:cNvPr id="11" name="TextBox 10">
            <a:extLst>
              <a:ext uri="{FF2B5EF4-FFF2-40B4-BE49-F238E27FC236}">
                <a16:creationId xmlns:a16="http://schemas.microsoft.com/office/drawing/2014/main" id="{02F73E12-B4FB-4022-A50C-DDDF8D38443B}"/>
              </a:ext>
            </a:extLst>
          </p:cNvPr>
          <p:cNvSpPr txBox="1"/>
          <p:nvPr/>
        </p:nvSpPr>
        <p:spPr>
          <a:xfrm>
            <a:off x="2762249" y="5796201"/>
            <a:ext cx="925354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(1976-2005): 2500-4500</a:t>
            </a:r>
          </a:p>
        </p:txBody>
      </p:sp>
      <p:sp>
        <p:nvSpPr>
          <p:cNvPr id="12" name="Rectangle 11">
            <a:extLst>
              <a:ext uri="{FF2B5EF4-FFF2-40B4-BE49-F238E27FC236}">
                <a16:creationId xmlns:a16="http://schemas.microsoft.com/office/drawing/2014/main" id="{03F9FF0C-6706-4771-B7D6-71B34AB5C3E0}"/>
              </a:ext>
            </a:extLst>
          </p:cNvPr>
          <p:cNvSpPr/>
          <p:nvPr/>
        </p:nvSpPr>
        <p:spPr>
          <a:xfrm>
            <a:off x="6445033" y="6273315"/>
            <a:ext cx="5570756"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https://scenarios.globalchange.gov/loca-viewer/</a:t>
            </a:r>
          </a:p>
        </p:txBody>
      </p:sp>
      <p:sp>
        <p:nvSpPr>
          <p:cNvPr id="8" name="Rectangle 7">
            <a:extLst>
              <a:ext uri="{FF2B5EF4-FFF2-40B4-BE49-F238E27FC236}">
                <a16:creationId xmlns:a16="http://schemas.microsoft.com/office/drawing/2014/main" id="{C7A14D16-0301-7F4C-96B5-BBC92FD721D5}"/>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FCBB75-9316-4325-86D0-48CB11CF7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336" y="1490472"/>
            <a:ext cx="5484607" cy="4206240"/>
          </a:xfrm>
          <a:prstGeom prst="rect">
            <a:avLst/>
          </a:prstGeom>
        </p:spPr>
      </p:pic>
    </p:spTree>
    <p:extLst>
      <p:ext uri="{BB962C8B-B14F-4D97-AF65-F5344CB8AC3E}">
        <p14:creationId xmlns:p14="http://schemas.microsoft.com/office/powerpoint/2010/main" val="1660055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70A8449-890D-CE4B-9D29-A42CE8FCAF52}"/>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0" y="241316"/>
            <a:ext cx="12191999"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algn="ctr"/>
            <a:r>
              <a:rPr lang="en-US" sz="3600" dirty="0"/>
              <a:t>Change in Mean Annual Days with Precipitation &gt; 2”</a:t>
            </a:r>
          </a:p>
        </p:txBody>
      </p:sp>
      <p:sp>
        <p:nvSpPr>
          <p:cNvPr id="5" name="TextBox 4"/>
          <p:cNvSpPr txBox="1"/>
          <p:nvPr/>
        </p:nvSpPr>
        <p:spPr>
          <a:xfrm>
            <a:off x="1760544" y="1100138"/>
            <a:ext cx="2771775" cy="369332"/>
          </a:xfrm>
          <a:prstGeom prst="rect">
            <a:avLst/>
          </a:prstGeom>
          <a:noFill/>
        </p:spPr>
        <p:txBody>
          <a:bodyPr wrap="square" rtlCol="0">
            <a:spAutoFit/>
          </a:bodyPr>
          <a:lstStyle/>
          <a:p>
            <a:pPr algn="ctr"/>
            <a:r>
              <a:rPr lang="en-US" b="1" dirty="0"/>
              <a:t>Lower Emissions</a:t>
            </a:r>
          </a:p>
        </p:txBody>
      </p:sp>
      <p:sp>
        <p:nvSpPr>
          <p:cNvPr id="6" name="TextBox 5"/>
          <p:cNvSpPr txBox="1"/>
          <p:nvPr/>
        </p:nvSpPr>
        <p:spPr>
          <a:xfrm>
            <a:off x="7688900" y="1100138"/>
            <a:ext cx="2771775" cy="369332"/>
          </a:xfrm>
          <a:prstGeom prst="rect">
            <a:avLst/>
          </a:prstGeom>
          <a:noFill/>
        </p:spPr>
        <p:txBody>
          <a:bodyPr wrap="square" rtlCol="0">
            <a:spAutoFit/>
          </a:bodyPr>
          <a:lstStyle/>
          <a:p>
            <a:pPr algn="ctr"/>
            <a:r>
              <a:rPr lang="en-US" b="1" dirty="0"/>
              <a:t>Higher Emissions</a:t>
            </a:r>
          </a:p>
        </p:txBody>
      </p:sp>
      <p:sp>
        <p:nvSpPr>
          <p:cNvPr id="11" name="TextBox 10"/>
          <p:cNvSpPr txBox="1"/>
          <p:nvPr/>
        </p:nvSpPr>
        <p:spPr>
          <a:xfrm>
            <a:off x="2762249" y="5796201"/>
            <a:ext cx="9253540" cy="461665"/>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(1976-2005): &lt; 1 day</a:t>
            </a:r>
          </a:p>
        </p:txBody>
      </p:sp>
      <p:sp>
        <p:nvSpPr>
          <p:cNvPr id="12" name="Rectangle 11"/>
          <p:cNvSpPr/>
          <p:nvPr/>
        </p:nvSpPr>
        <p:spPr>
          <a:xfrm>
            <a:off x="6445033" y="6273315"/>
            <a:ext cx="5570756"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https://scenarios.globalchange.gov/loca-viewer/</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336" y="1490472"/>
            <a:ext cx="5484608" cy="420624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6792" y="1490472"/>
            <a:ext cx="5484608" cy="4206240"/>
          </a:xfrm>
          <a:prstGeom prst="rect">
            <a:avLst/>
          </a:prstGeom>
        </p:spPr>
      </p:pic>
      <p:sp>
        <p:nvSpPr>
          <p:cNvPr id="7" name="Title 6">
            <a:extLst>
              <a:ext uri="{FF2B5EF4-FFF2-40B4-BE49-F238E27FC236}">
                <a16:creationId xmlns:a16="http://schemas.microsoft.com/office/drawing/2014/main" id="{FCD23B50-E59B-4DF1-AB8C-F2C616E452E5}"/>
              </a:ext>
            </a:extLst>
          </p:cNvPr>
          <p:cNvSpPr>
            <a:spLocks noGrp="1"/>
          </p:cNvSpPr>
          <p:nvPr>
            <p:ph type="title"/>
          </p:nvPr>
        </p:nvSpPr>
        <p:spPr/>
        <p:txBody>
          <a:bodyPr>
            <a:normAutofit fontScale="90000"/>
          </a:bodyPr>
          <a:lstStyle/>
          <a:p>
            <a:endParaRPr lang="en-US"/>
          </a:p>
        </p:txBody>
      </p:sp>
      <p:sp>
        <p:nvSpPr>
          <p:cNvPr id="8" name="Text Placeholder 7">
            <a:extLst>
              <a:ext uri="{FF2B5EF4-FFF2-40B4-BE49-F238E27FC236}">
                <a16:creationId xmlns:a16="http://schemas.microsoft.com/office/drawing/2014/main" id="{E6882098-AC2C-437E-A5A7-E0D24BDF31DE}"/>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959786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p:cNvSpPr txBox="1">
            <a:spLocks/>
          </p:cNvSpPr>
          <p:nvPr/>
        </p:nvSpPr>
        <p:spPr>
          <a:xfrm>
            <a:off x="283779" y="407215"/>
            <a:ext cx="11624442" cy="477089"/>
          </a:xfrm>
          <a:prstGeom prst="rect">
            <a:avLst/>
          </a:prstGeom>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srgbClr val="C00000"/>
                </a:solidFill>
                <a:effectLst/>
                <a:uLnTx/>
                <a:uFillTx/>
                <a:latin typeface="Arial" charset="0"/>
                <a:cs typeface="Arial" charset="0"/>
              </a:rPr>
              <a:t>So what if I told you 2018 is our new normal?</a:t>
            </a: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0288" y="976259"/>
            <a:ext cx="4351283" cy="5284682"/>
          </a:xfrm>
          <a:prstGeom prst="rect">
            <a:avLst/>
          </a:prstGeom>
        </p:spPr>
      </p:pic>
      <p:sp>
        <p:nvSpPr>
          <p:cNvPr id="16" name="TextBox 15"/>
          <p:cNvSpPr txBox="1"/>
          <p:nvPr/>
        </p:nvSpPr>
        <p:spPr>
          <a:xfrm>
            <a:off x="725214" y="1723696"/>
            <a:ext cx="5507420" cy="310854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Longer Growing Season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Warmer Temperatures (Winter and at Night)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Higher Humidity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More Rainfall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More Intense Rainfall Events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More Autumn Precipitation</a:t>
            </a:r>
          </a:p>
        </p:txBody>
      </p:sp>
      <p:sp>
        <p:nvSpPr>
          <p:cNvPr id="5" name="Rectangle 4">
            <a:extLst>
              <a:ext uri="{FF2B5EF4-FFF2-40B4-BE49-F238E27FC236}">
                <a16:creationId xmlns:a16="http://schemas.microsoft.com/office/drawing/2014/main" id="{B5E883F9-2C83-DD4C-966B-342760300905}"/>
              </a:ext>
            </a:extLst>
          </p:cNvPr>
          <p:cNvSpPr/>
          <p:nvPr/>
        </p:nvSpPr>
        <p:spPr>
          <a:xfrm>
            <a:off x="719347" y="1627394"/>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24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 calcmode="lin" valueType="num">
                                      <p:cBhvr additive="base">
                                        <p:cTn id="31" dur="500" fill="hold"/>
                                        <p:tgtEl>
                                          <p:spTgt spid="1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 calcmode="lin" valueType="num">
                                      <p:cBhvr additive="base">
                                        <p:cTn id="37" dur="500" fill="hold"/>
                                        <p:tgtEl>
                                          <p:spTgt spid="1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9" y="274638"/>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Our Research Questions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dirty="0">
                <a:solidFill>
                  <a:srgbClr val="000000"/>
                </a:solidFill>
              </a:rPr>
              <a:t>How are farmers likely to adapt to these climate-induced risks and uncertainties?</a:t>
            </a:r>
          </a:p>
          <a:p>
            <a:pPr marL="457200" indent="-457200" algn="l">
              <a:lnSpc>
                <a:spcPct val="100000"/>
              </a:lnSpc>
              <a:buFont typeface="Arial"/>
              <a:buChar char="•"/>
              <a:defRPr/>
            </a:pPr>
            <a:r>
              <a:rPr lang="en-US" sz="2800" dirty="0">
                <a:solidFill>
                  <a:srgbClr val="000000"/>
                </a:solidFill>
              </a:rPr>
              <a:t>How will these changes in land use and management influence the sustainability and resilience of the </a:t>
            </a:r>
            <a:r>
              <a:rPr lang="en-US" sz="2800" dirty="0" err="1">
                <a:solidFill>
                  <a:srgbClr val="000000"/>
                </a:solidFill>
              </a:rPr>
              <a:t>agroecosystem</a:t>
            </a:r>
            <a:r>
              <a:rPr lang="en-US" sz="2800" dirty="0">
                <a:solidFill>
                  <a:srgbClr val="000000"/>
                </a:solidFill>
              </a:rPr>
              <a:t>?</a:t>
            </a:r>
          </a:p>
          <a:p>
            <a:pPr marL="457200" indent="-457200" algn="l">
              <a:lnSpc>
                <a:spcPct val="100000"/>
              </a:lnSpc>
              <a:buFont typeface="Arial"/>
              <a:buChar char="•"/>
              <a:defRPr/>
            </a:pPr>
            <a:r>
              <a:rPr lang="en-US" sz="2800" dirty="0">
                <a:solidFill>
                  <a:srgbClr val="000000"/>
                </a:solidFill>
              </a:rPr>
              <a:t>What policies and programs best balance agricultural production with protection of critical ecosystem services?</a:t>
            </a: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2861751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Climate Discussion</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What can we learn from last year’s weather?</a:t>
            </a:r>
          </a:p>
          <a:p>
            <a:pPr marL="914400" lvl="1" indent="-457200" algn="l">
              <a:lnSpc>
                <a:spcPct val="100000"/>
              </a:lnSpc>
              <a:buFont typeface="Arial"/>
              <a:buChar char="•"/>
              <a:defRPr/>
            </a:pPr>
            <a:r>
              <a:rPr lang="en-US" sz="2400" dirty="0">
                <a:solidFill>
                  <a:srgbClr val="000000"/>
                </a:solidFill>
              </a:rPr>
              <a:t>Key challenges?</a:t>
            </a:r>
          </a:p>
          <a:p>
            <a:pPr marL="914400" lvl="1" indent="-457200" algn="l">
              <a:lnSpc>
                <a:spcPct val="100000"/>
              </a:lnSpc>
              <a:buFont typeface="Arial"/>
              <a:buChar char="•"/>
              <a:defRPr/>
            </a:pPr>
            <a:r>
              <a:rPr lang="en-US" sz="2400" dirty="0">
                <a:solidFill>
                  <a:srgbClr val="000000"/>
                </a:solidFill>
              </a:rPr>
              <a:t>Who struggled the most to deal with the conditions?</a:t>
            </a:r>
          </a:p>
          <a:p>
            <a:pPr marL="914400" lvl="1" indent="-457200" algn="l">
              <a:lnSpc>
                <a:spcPct val="100000"/>
              </a:lnSpc>
              <a:buFont typeface="Arial"/>
              <a:buChar char="•"/>
              <a:defRPr/>
            </a:pPr>
            <a:r>
              <a:rPr lang="en-US" sz="2400" dirty="0">
                <a:solidFill>
                  <a:srgbClr val="000000"/>
                </a:solidFill>
              </a:rPr>
              <a:t>What would you have done differently this past year had you known this was the new norm?</a:t>
            </a:r>
          </a:p>
          <a:p>
            <a:pPr marL="457200" indent="-457200" algn="l">
              <a:lnSpc>
                <a:spcPct val="100000"/>
              </a:lnSpc>
              <a:buFont typeface="Arial"/>
              <a:buChar char="•"/>
              <a:defRPr/>
            </a:pPr>
            <a:r>
              <a:rPr lang="en-US" sz="2600" dirty="0">
                <a:solidFill>
                  <a:srgbClr val="000000"/>
                </a:solidFill>
              </a:rPr>
              <a:t>Generally, what challenges have emerged (or may emerge) as a result of a changing climate?</a:t>
            </a:r>
          </a:p>
          <a:p>
            <a:pPr marL="457200" indent="-457200" algn="l">
              <a:lnSpc>
                <a:spcPct val="100000"/>
              </a:lnSpc>
              <a:buFont typeface="Arial"/>
              <a:buChar char="•"/>
              <a:defRPr/>
            </a:pPr>
            <a:r>
              <a:rPr lang="en-US" sz="2600" dirty="0">
                <a:solidFill>
                  <a:srgbClr val="000000"/>
                </a:solidFill>
              </a:rPr>
              <a:t>What steps might you take moving forward? </a:t>
            </a:r>
          </a:p>
          <a:p>
            <a:pPr marL="914400" lvl="1" indent="-457200" algn="l">
              <a:lnSpc>
                <a:spcPct val="100000"/>
              </a:lnSpc>
              <a:buFont typeface="Arial"/>
              <a:buChar char="•"/>
              <a:defRPr/>
            </a:pPr>
            <a:r>
              <a:rPr lang="en-US" sz="2400" dirty="0">
                <a:solidFill>
                  <a:srgbClr val="000000"/>
                </a:solidFill>
              </a:rPr>
              <a:t>What actions might a farmer vs. a crop adviser vs. others take?</a:t>
            </a:r>
          </a:p>
          <a:p>
            <a:pPr marL="914400" lvl="1" indent="-457200" algn="l">
              <a:lnSpc>
                <a:spcPct val="100000"/>
              </a:lnSpc>
              <a:buFont typeface="Arial"/>
              <a:buChar char="•"/>
              <a:defRPr/>
            </a:pPr>
            <a:r>
              <a:rPr lang="en-US" sz="2400" dirty="0">
                <a:solidFill>
                  <a:srgbClr val="000000"/>
                </a:solidFill>
              </a:rPr>
              <a:t>What are the costs and benefits of these actions?</a:t>
            </a: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spTree>
    <p:extLst>
      <p:ext uri="{BB962C8B-B14F-4D97-AF65-F5344CB8AC3E}">
        <p14:creationId xmlns:p14="http://schemas.microsoft.com/office/powerpoint/2010/main" val="3141592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74551" y="2435201"/>
            <a:ext cx="5455340" cy="923330"/>
          </a:xfrm>
          <a:prstGeom prst="rect">
            <a:avLst/>
          </a:prstGeom>
          <a:noFill/>
        </p:spPr>
        <p:txBody>
          <a:bodyPr wrap="none" rtlCol="0">
            <a:spAutoFit/>
          </a:bodyPr>
          <a:lstStyle/>
          <a:p>
            <a:r>
              <a:rPr lang="en-US" sz="5400" b="1" dirty="0">
                <a:latin typeface="Arial"/>
                <a:cs typeface="Arial"/>
              </a:rPr>
              <a:t>10 minute break</a:t>
            </a:r>
          </a:p>
        </p:txBody>
      </p:sp>
      <p:sp>
        <p:nvSpPr>
          <p:cNvPr id="8" name="Rectangle 7"/>
          <p:cNvSpPr/>
          <p:nvPr/>
        </p:nvSpPr>
        <p:spPr>
          <a:xfrm>
            <a:off x="5145335" y="359808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787BB8-BF5D-F94C-BF9A-33FE65307CAD}"/>
              </a:ext>
            </a:extLst>
          </p:cNvPr>
          <p:cNvSpPr/>
          <p:nvPr/>
        </p:nvSpPr>
        <p:spPr>
          <a:xfrm>
            <a:off x="5145335" y="3670653"/>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4291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Climate Discussion</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What can we learn from last year’s weather?</a:t>
            </a:r>
          </a:p>
          <a:p>
            <a:pPr marL="914400" lvl="1" indent="-457200" algn="l">
              <a:lnSpc>
                <a:spcPct val="100000"/>
              </a:lnSpc>
              <a:buFont typeface="Arial"/>
              <a:buChar char="•"/>
              <a:defRPr/>
            </a:pPr>
            <a:r>
              <a:rPr lang="en-US" sz="2400" dirty="0">
                <a:solidFill>
                  <a:srgbClr val="000000"/>
                </a:solidFill>
              </a:rPr>
              <a:t>Key challenges?</a:t>
            </a:r>
          </a:p>
          <a:p>
            <a:pPr marL="914400" lvl="1" indent="-457200" algn="l">
              <a:lnSpc>
                <a:spcPct val="100000"/>
              </a:lnSpc>
              <a:buFont typeface="Arial"/>
              <a:buChar char="•"/>
              <a:defRPr/>
            </a:pPr>
            <a:r>
              <a:rPr lang="en-US" sz="2400" dirty="0">
                <a:solidFill>
                  <a:srgbClr val="000000"/>
                </a:solidFill>
              </a:rPr>
              <a:t>Who struggled the most to deal with the conditions?</a:t>
            </a:r>
          </a:p>
          <a:p>
            <a:pPr marL="914400" lvl="1" indent="-457200" algn="l">
              <a:lnSpc>
                <a:spcPct val="100000"/>
              </a:lnSpc>
              <a:buFont typeface="Arial"/>
              <a:buChar char="•"/>
              <a:defRPr/>
            </a:pPr>
            <a:r>
              <a:rPr lang="en-US" sz="2400" dirty="0">
                <a:solidFill>
                  <a:srgbClr val="000000"/>
                </a:solidFill>
              </a:rPr>
              <a:t>What would you have done differently this past year had you known this was the new norm?</a:t>
            </a:r>
          </a:p>
          <a:p>
            <a:pPr marL="457200" indent="-457200" algn="l">
              <a:lnSpc>
                <a:spcPct val="100000"/>
              </a:lnSpc>
              <a:buFont typeface="Arial"/>
              <a:buChar char="•"/>
              <a:defRPr/>
            </a:pPr>
            <a:r>
              <a:rPr lang="en-US" sz="2600" dirty="0">
                <a:solidFill>
                  <a:srgbClr val="000000"/>
                </a:solidFill>
              </a:rPr>
              <a:t>Generally, what challenges have emerged (or may emerge) as a result of a changing climate?</a:t>
            </a:r>
          </a:p>
          <a:p>
            <a:pPr marL="457200" indent="-457200" algn="l">
              <a:lnSpc>
                <a:spcPct val="100000"/>
              </a:lnSpc>
              <a:buFont typeface="Arial"/>
              <a:buChar char="•"/>
              <a:defRPr/>
            </a:pPr>
            <a:r>
              <a:rPr lang="en-US" sz="2600" dirty="0">
                <a:solidFill>
                  <a:srgbClr val="000000"/>
                </a:solidFill>
              </a:rPr>
              <a:t>What steps might you take moving forward? </a:t>
            </a:r>
          </a:p>
          <a:p>
            <a:pPr marL="914400" lvl="1" indent="-457200" algn="l">
              <a:lnSpc>
                <a:spcPct val="100000"/>
              </a:lnSpc>
              <a:buFont typeface="Arial"/>
              <a:buChar char="•"/>
              <a:defRPr/>
            </a:pPr>
            <a:r>
              <a:rPr lang="en-US" sz="2400" dirty="0">
                <a:solidFill>
                  <a:srgbClr val="000000"/>
                </a:solidFill>
              </a:rPr>
              <a:t>What actions might a farmer vs. a crop adviser vs. others take?</a:t>
            </a:r>
          </a:p>
          <a:p>
            <a:pPr marL="914400" lvl="1" indent="-457200" algn="l">
              <a:lnSpc>
                <a:spcPct val="100000"/>
              </a:lnSpc>
              <a:buFont typeface="Arial"/>
              <a:buChar char="•"/>
              <a:defRPr/>
            </a:pPr>
            <a:r>
              <a:rPr lang="en-US" sz="2400" dirty="0">
                <a:solidFill>
                  <a:srgbClr val="000000"/>
                </a:solidFill>
              </a:rPr>
              <a:t>What are the costs and benefits of these actions?</a:t>
            </a: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spTree>
    <p:extLst>
      <p:ext uri="{BB962C8B-B14F-4D97-AF65-F5344CB8AC3E}">
        <p14:creationId xmlns:p14="http://schemas.microsoft.com/office/powerpoint/2010/main" val="31795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D2B03C-8DE0-4EC0-BD79-70A38D58DAF6}"/>
              </a:ext>
            </a:extLst>
          </p:cNvPr>
          <p:cNvSpPr>
            <a:spLocks noGrp="1"/>
          </p:cNvSpPr>
          <p:nvPr>
            <p:ph type="body" sz="quarter" idx="11"/>
          </p:nvPr>
        </p:nvSpPr>
        <p:spPr>
          <a:xfrm>
            <a:off x="664750" y="2314936"/>
            <a:ext cx="11072138" cy="4261228"/>
          </a:xfrm>
        </p:spPr>
        <p:txBody>
          <a:bodyPr>
            <a:normAutofit/>
          </a:bodyPr>
          <a:lstStyle/>
          <a:p>
            <a:pPr marL="457200" indent="-457200">
              <a:buFont typeface="Arial" panose="020B0604020202020204" pitchFamily="34" charset="0"/>
              <a:buChar char="•"/>
            </a:pPr>
            <a:r>
              <a:rPr lang="en-US" dirty="0"/>
              <a:t>How robust are conservation practices to increased intensity of rainfall?</a:t>
            </a:r>
          </a:p>
          <a:p>
            <a:pPr marL="457200" indent="-457200">
              <a:buFont typeface="Arial" panose="020B0604020202020204" pitchFamily="34" charset="0"/>
              <a:buChar char="•"/>
            </a:pPr>
            <a:r>
              <a:rPr lang="en-US" dirty="0"/>
              <a:t>Practices should provide adequate cover, reduce runoff and promote infiltration as much as possible, ensure soil stability and limit erosion.</a:t>
            </a:r>
          </a:p>
          <a:p>
            <a:pPr marL="457200" indent="-457200">
              <a:buFont typeface="Arial" panose="020B0604020202020204" pitchFamily="34" charset="0"/>
              <a:buChar char="•"/>
            </a:pPr>
            <a:r>
              <a:rPr lang="en-US" dirty="0"/>
              <a:t>Understanding how our local climate is changing is important to building the resilience and conservation desired. What are the pros and how do we take advantage of them?</a:t>
            </a:r>
          </a:p>
          <a:p>
            <a:pPr marL="457200" indent="-45720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B231B5C4-755B-6C4E-B5FF-498AE56B3206}"/>
              </a:ext>
            </a:extLst>
          </p:cNvPr>
          <p:cNvSpPr/>
          <p:nvPr/>
        </p:nvSpPr>
        <p:spPr>
          <a:xfrm>
            <a:off x="693641" y="162059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CC3AF7-CF2B-4650-A402-D8329E339606}"/>
              </a:ext>
            </a:extLst>
          </p:cNvPr>
          <p:cNvSpPr>
            <a:spLocks noGrp="1"/>
          </p:cNvSpPr>
          <p:nvPr>
            <p:ph type="title"/>
          </p:nvPr>
        </p:nvSpPr>
        <p:spPr>
          <a:xfrm>
            <a:off x="693641" y="713528"/>
            <a:ext cx="10779221" cy="1115271"/>
          </a:xfrm>
        </p:spPr>
        <p:txBody>
          <a:bodyPr>
            <a:normAutofit fontScale="90000"/>
          </a:bodyPr>
          <a:lstStyle/>
          <a:p>
            <a:r>
              <a:rPr lang="en-US" dirty="0"/>
              <a:t>So what are the impacts of more rainfall, more intense events on our conservation practices? </a:t>
            </a:r>
          </a:p>
        </p:txBody>
      </p:sp>
    </p:spTree>
    <p:extLst>
      <p:ext uri="{BB962C8B-B14F-4D97-AF65-F5344CB8AC3E}">
        <p14:creationId xmlns:p14="http://schemas.microsoft.com/office/powerpoint/2010/main" val="4207273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Temperature Impacts</a:t>
            </a:r>
          </a:p>
        </p:txBody>
      </p:sp>
      <p:sp>
        <p:nvSpPr>
          <p:cNvPr id="4" name="Content Placeholder 3"/>
          <p:cNvSpPr txBox="1">
            <a:spLocks/>
          </p:cNvSpPr>
          <p:nvPr/>
        </p:nvSpPr>
        <p:spPr>
          <a:xfrm>
            <a:off x="745546" y="1848678"/>
            <a:ext cx="10675409" cy="4414484"/>
          </a:xfrm>
          <a:prstGeom prst="rect">
            <a:avLst/>
          </a:prstGeom>
          <a:noFill/>
          <a:ln>
            <a:noFill/>
          </a:ln>
        </p:spPr>
        <p:txBody>
          <a:bodyPr/>
          <a:lstStyle>
            <a:lvl1pPr marL="0" indent="0" algn="l" defTabSz="914400" rtl="0" eaLnBrk="1" latinLnBrk="0" hangingPunct="1">
              <a:lnSpc>
                <a:spcPct val="90000"/>
              </a:lnSpc>
              <a:spcBef>
                <a:spcPts val="1000"/>
              </a:spcBef>
              <a:buFont typeface="Arial"/>
              <a:buNone/>
              <a:defRPr sz="2800" kern="1200">
                <a:solidFill>
                  <a:schemeClr val="tx1"/>
                </a:solidFill>
                <a:latin typeface="Arial" charset="0"/>
                <a:ea typeface="Arial" charset="0"/>
                <a:cs typeface="Arial" charset="0"/>
              </a:defRPr>
            </a:lvl1pPr>
            <a:lvl2pPr marL="742950" indent="-285750" algn="l" defTabSz="914400" rtl="0" eaLnBrk="1" latinLnBrk="0" hangingPunct="1">
              <a:lnSpc>
                <a:spcPct val="90000"/>
              </a:lnSpc>
              <a:spcBef>
                <a:spcPts val="500"/>
              </a:spcBef>
              <a:buFont typeface="Arial" charset="0"/>
              <a:buChar char="•"/>
              <a:defRPr sz="2400" b="0" i="0" kern="1200" spc="0" baseline="0">
                <a:solidFill>
                  <a:schemeClr val="tx1"/>
                </a:solidFill>
                <a:latin typeface="Arial" charset="0"/>
                <a:ea typeface="Arial" charset="0"/>
                <a:cs typeface="Arial" charset="0"/>
              </a:defRPr>
            </a:lvl2pPr>
            <a:lvl3pPr marL="1257300" indent="-342900" algn="l" defTabSz="914400" rtl="0" eaLnBrk="1" latinLnBrk="0" hangingPunct="1">
              <a:lnSpc>
                <a:spcPct val="90000"/>
              </a:lnSpc>
              <a:spcBef>
                <a:spcPts val="500"/>
              </a:spcBef>
              <a:buFont typeface="Arial" charset="0"/>
              <a:buChar char="•"/>
              <a:defRPr sz="2000" b="1" i="0" kern="1200">
                <a:solidFill>
                  <a:srgbClr val="CA1B00"/>
                </a:solidFill>
                <a:latin typeface="Arial" charset="0"/>
                <a:ea typeface="Arial" charset="0"/>
                <a:cs typeface="Arial" charset="0"/>
              </a:defRPr>
            </a:lvl3pPr>
            <a:lvl4pPr marL="1657350" indent="-285750" algn="l" defTabSz="914400" rtl="0" eaLnBrk="1" latinLnBrk="0" hangingPunct="1">
              <a:lnSpc>
                <a:spcPct val="90000"/>
              </a:lnSpc>
              <a:spcBef>
                <a:spcPts val="500"/>
              </a:spcBef>
              <a:buFont typeface="Arial" charset="0"/>
              <a:buChar char="•"/>
              <a:defRPr sz="1600" b="0" kern="120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Additional (sustained) stress on humans and livestock; Increased need for adequate cooling</a:t>
            </a:r>
          </a:p>
          <a:p>
            <a:pPr marL="342900" marR="0" lvl="1" indent="-3429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Pollination and grain, fiber, or fruit production sensitive to high temperatures – lower productivity and reduced quality</a:t>
            </a:r>
          </a:p>
          <a:p>
            <a:pPr marL="342900" marR="0" lvl="1" indent="-3429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Increased weed pressure, insects, and potential disease</a:t>
            </a:r>
          </a:p>
          <a:p>
            <a:pPr marL="342900" marR="0" lvl="1" indent="-3429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1" indent="-3429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5B45FA4-3EDD-D54A-87F3-D4175E526EA9}"/>
              </a:ext>
            </a:extLst>
          </p:cNvPr>
          <p:cNvSpPr/>
          <p:nvPr/>
        </p:nvSpPr>
        <p:spPr>
          <a:xfrm>
            <a:off x="745546" y="1640471"/>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284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3786" y="380483"/>
            <a:ext cx="11865814"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A1B00"/>
              </a:solidFill>
              <a:effectLst/>
              <a:uLnTx/>
              <a:uFillTx/>
              <a:latin typeface="Arial" charset="0"/>
              <a:cs typeface="Arial" charset="0"/>
            </a:endParaRPr>
          </a:p>
        </p:txBody>
      </p:sp>
      <p:sp>
        <p:nvSpPr>
          <p:cNvPr id="14" name="Title 1"/>
          <p:cNvSpPr txBox="1">
            <a:spLocks/>
          </p:cNvSpPr>
          <p:nvPr/>
        </p:nvSpPr>
        <p:spPr>
          <a:xfrm>
            <a:off x="10693" y="261700"/>
            <a:ext cx="12192000" cy="1244641"/>
          </a:xfrm>
          <a:prstGeom prst="rect">
            <a:avLst/>
          </a:prstGeom>
        </p:spPr>
        <p:txBody>
          <a:bodyPr/>
          <a:lstStyle>
            <a:lvl1pPr algn="l" defTabSz="914400" rtl="0" eaLnBrk="1" latinLnBrk="0" hangingPunct="1">
              <a:lnSpc>
                <a:spcPct val="90000"/>
              </a:lnSpc>
              <a:spcBef>
                <a:spcPct val="0"/>
              </a:spcBef>
              <a:buNone/>
              <a:defRPr sz="4400" b="1" i="0" kern="1200">
                <a:solidFill>
                  <a:srgbClr val="CA1B00"/>
                </a:solidFill>
                <a:latin typeface="Arial" charset="0"/>
                <a:ea typeface="Arial" charset="0"/>
                <a:cs typeface="Arial"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A1B00"/>
                </a:solidFill>
                <a:effectLst/>
                <a:uLnTx/>
                <a:uFillTx/>
                <a:latin typeface="Arial" charset="0"/>
                <a:cs typeface="Arial" charset="0"/>
              </a:rPr>
              <a:t>Extreme Precipitation Risks (General)</a:t>
            </a:r>
          </a:p>
        </p:txBody>
      </p:sp>
      <p:sp>
        <p:nvSpPr>
          <p:cNvPr id="7" name="Rectangle 6"/>
          <p:cNvSpPr/>
          <p:nvPr/>
        </p:nvSpPr>
        <p:spPr>
          <a:xfrm>
            <a:off x="403412" y="1185425"/>
            <a:ext cx="11385176" cy="46166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Greater Flood Risk (Increased Frequency of Flooding)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Increased risk (damage to water infrastructure and changing floodplains (roads, floodwalls, dams, electric grid, water intakes, etc.)</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Health risks associated with floods (mold, exposure to chemicals and waterborne pathogens, vector control, drinking water and food contamination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Increased transportation issues (major disruptions to local economy, difficult for police and ambulances to respond to emergencies when areas are flooded).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Reduced Water Quality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Intensity means more runoff and potential contamination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Increased need for water treatment due to deteriorated water quality.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Potential for summer droughts and seasonal water shortages, particularly for agricultural and industrial use.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2148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Fieldwork Days for Ohio</a:t>
            </a:r>
          </a:p>
        </p:txBody>
      </p:sp>
      <p:graphicFrame>
        <p:nvGraphicFramePr>
          <p:cNvPr id="4" name="Chart 3"/>
          <p:cNvGraphicFramePr>
            <a:graphicFrameLocks/>
          </p:cNvGraphicFramePr>
          <p:nvPr/>
        </p:nvGraphicFramePr>
        <p:xfrm>
          <a:off x="1708720" y="1380156"/>
          <a:ext cx="8755969" cy="472156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061434" y="713529"/>
            <a:ext cx="363658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Trend = -0.2 days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days loss in both April and October since 1995</a:t>
            </a:r>
          </a:p>
        </p:txBody>
      </p:sp>
      <p:sp>
        <p:nvSpPr>
          <p:cNvPr id="3" name="TextBox 2">
            <a:extLst>
              <a:ext uri="{FF2B5EF4-FFF2-40B4-BE49-F238E27FC236}">
                <a16:creationId xmlns:a16="http://schemas.microsoft.com/office/drawing/2014/main" id="{2DC6ECF0-48F4-4DE8-AC8B-2D88A8E45660}"/>
              </a:ext>
            </a:extLst>
          </p:cNvPr>
          <p:cNvSpPr txBox="1"/>
          <p:nvPr/>
        </p:nvSpPr>
        <p:spPr>
          <a:xfrm>
            <a:off x="8455068" y="6012493"/>
            <a:ext cx="2906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Source: NASS</a:t>
            </a:r>
          </a:p>
        </p:txBody>
      </p:sp>
      <p:sp>
        <p:nvSpPr>
          <p:cNvPr id="6" name="Rectangle 5">
            <a:extLst>
              <a:ext uri="{FF2B5EF4-FFF2-40B4-BE49-F238E27FC236}">
                <a16:creationId xmlns:a16="http://schemas.microsoft.com/office/drawing/2014/main" id="{3FA67F0B-B5C1-FD4D-99D0-307F36023018}"/>
              </a:ext>
            </a:extLst>
          </p:cNvPr>
          <p:cNvSpPr/>
          <p:nvPr/>
        </p:nvSpPr>
        <p:spPr>
          <a:xfrm>
            <a:off x="493986" y="1608084"/>
            <a:ext cx="2296511" cy="14787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5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F8F6BA-D09F-45E1-8D01-AE02EF028056}"/>
              </a:ext>
            </a:extLst>
          </p:cNvPr>
          <p:cNvSpPr/>
          <p:nvPr/>
        </p:nvSpPr>
        <p:spPr>
          <a:xfrm>
            <a:off x="504981" y="5466080"/>
            <a:ext cx="3193259" cy="1136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2BAC9DC-8D67-4F6A-BDBB-FDF2C1BBCD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990" y="337370"/>
            <a:ext cx="5654720" cy="3180781"/>
          </a:xfrm>
          <a:prstGeom prst="rect">
            <a:avLst/>
          </a:prstGeom>
        </p:spPr>
      </p:pic>
      <p:pic>
        <p:nvPicPr>
          <p:cNvPr id="9" name="Picture 8" descr="http://images.spaceref.com/news/2017/ooerie_oli_2017269_lrg.jpg">
            <a:extLst>
              <a:ext uri="{FF2B5EF4-FFF2-40B4-BE49-F238E27FC236}">
                <a16:creationId xmlns:a16="http://schemas.microsoft.com/office/drawing/2014/main" id="{7A24660C-D744-4219-923E-A0102E47D8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6174" y="337370"/>
            <a:ext cx="5654720" cy="40690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EB89E60-990E-435E-99B9-9BE78F99C6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990" y="2821518"/>
            <a:ext cx="5654720" cy="3699112"/>
          </a:xfrm>
          <a:prstGeom prst="rect">
            <a:avLst/>
          </a:prstGeom>
        </p:spPr>
      </p:pic>
      <p:pic>
        <p:nvPicPr>
          <p:cNvPr id="8" name="Picture 2" descr="Harmful algae bloom on Ohio River 2015">
            <a:extLst>
              <a:ext uri="{FF2B5EF4-FFF2-40B4-BE49-F238E27FC236}">
                <a16:creationId xmlns:a16="http://schemas.microsoft.com/office/drawing/2014/main" id="{7D55BA9C-35DC-468C-96BD-6C0B6876341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78653" y="2890178"/>
            <a:ext cx="5596373" cy="37123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B5A83D9-EA9E-4988-97D3-1201BE5CC611}"/>
              </a:ext>
            </a:extLst>
          </p:cNvPr>
          <p:cNvSpPr/>
          <p:nvPr/>
        </p:nvSpPr>
        <p:spPr>
          <a:xfrm>
            <a:off x="504981" y="2942512"/>
            <a:ext cx="3088936" cy="68518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Photo courtesy of Ohio DOT: Flooding of I-70 through Licking County in Central Ohio on July 14, 2017</a:t>
            </a:r>
            <a:endPar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1AF0F2BC-5F72-49B9-85D9-F289E841752D}"/>
              </a:ext>
            </a:extLst>
          </p:cNvPr>
          <p:cNvSpPr txBox="1"/>
          <p:nvPr/>
        </p:nvSpPr>
        <p:spPr>
          <a:xfrm>
            <a:off x="504981" y="2242398"/>
            <a:ext cx="4324539"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North Edge of Arcanum: July 6, 2017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Photos Courtesy of Sam Custer/Janelle </a:t>
            </a:r>
            <a:r>
              <a:rPr kumimoji="0" lang="en-US" sz="1400" b="0" i="0" u="none" strike="noStrike" kern="1200" cap="none" spc="0" normalizeH="0" baseline="0" noProof="0" dirty="0" err="1">
                <a:ln>
                  <a:noFill/>
                </a:ln>
                <a:solidFill>
                  <a:srgbClr val="FFFF00"/>
                </a:solidFill>
                <a:effectLst/>
                <a:uLnTx/>
                <a:uFillTx/>
                <a:latin typeface="Calibri" panose="020F0502020204030204"/>
                <a:ea typeface="+mn-ea"/>
                <a:cs typeface="+mn-cs"/>
              </a:rPr>
              <a:t>Brinksneader</a:t>
            </a: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88019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898824" y="1922878"/>
            <a:ext cx="9853721" cy="22628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defRPr/>
            </a:pPr>
            <a:r>
              <a:rPr lang="en-US" sz="6600" dirty="0">
                <a:solidFill>
                  <a:srgbClr val="000000"/>
                </a:solidFill>
              </a:rPr>
              <a:t>Lunch Break</a:t>
            </a:r>
          </a:p>
          <a:p>
            <a:pPr>
              <a:defRPr/>
            </a:pPr>
            <a:endParaRPr lang="en-US" sz="6600" dirty="0">
              <a:solidFill>
                <a:srgbClr val="000000"/>
              </a:solidFill>
            </a:endParaRPr>
          </a:p>
          <a:p>
            <a:pPr>
              <a:defRPr/>
            </a:pPr>
            <a:r>
              <a:rPr lang="en-US" sz="4000" dirty="0">
                <a:solidFill>
                  <a:srgbClr val="000000"/>
                </a:solidFill>
              </a:rPr>
              <a:t>Reconvene at 1 PM</a:t>
            </a:r>
          </a:p>
        </p:txBody>
      </p:sp>
    </p:spTree>
    <p:extLst>
      <p:ext uri="{BB962C8B-B14F-4D97-AF65-F5344CB8AC3E}">
        <p14:creationId xmlns:p14="http://schemas.microsoft.com/office/powerpoint/2010/main" val="753960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8857" y="3904487"/>
            <a:ext cx="9144000" cy="1250022"/>
          </a:xfrm>
        </p:spPr>
        <p:txBody>
          <a:bodyPr>
            <a:noAutofit/>
          </a:bodyPr>
          <a:lstStyle/>
          <a:p>
            <a:r>
              <a:rPr lang="en-US" dirty="0">
                <a:solidFill>
                  <a:schemeClr val="tx1">
                    <a:lumMod val="85000"/>
                    <a:lumOff val="15000"/>
                  </a:schemeClr>
                </a:solidFill>
              </a:rPr>
              <a:t>Dr. Robyn Wilson and Mary Doidge</a:t>
            </a:r>
          </a:p>
          <a:p>
            <a:r>
              <a:rPr lang="en-US" dirty="0">
                <a:solidFill>
                  <a:schemeClr val="tx1">
                    <a:lumMod val="85000"/>
                    <a:lumOff val="15000"/>
                  </a:schemeClr>
                </a:solidFill>
              </a:rPr>
              <a:t>School of Environment and Natural Resources</a:t>
            </a:r>
          </a:p>
        </p:txBody>
      </p:sp>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20257" y="966561"/>
            <a:ext cx="10461199" cy="22628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spcAft>
                <a:spcPts val="600"/>
              </a:spcAft>
              <a:defRPr/>
            </a:pPr>
            <a:r>
              <a:rPr lang="en-US" sz="5400" dirty="0">
                <a:solidFill>
                  <a:srgbClr val="000000"/>
                </a:solidFill>
              </a:rPr>
              <a:t>  Farmer Surveys</a:t>
            </a:r>
            <a:endParaRPr lang="en-US" sz="4800" dirty="0">
              <a:solidFill>
                <a:srgbClr val="000000"/>
              </a:solidFill>
            </a:endParaRPr>
          </a:p>
        </p:txBody>
      </p:sp>
    </p:spTree>
    <p:extLst>
      <p:ext uri="{BB962C8B-B14F-4D97-AF65-F5344CB8AC3E}">
        <p14:creationId xmlns:p14="http://schemas.microsoft.com/office/powerpoint/2010/main" val="146650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9" y="274638"/>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Our Study Goals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spcBef>
                <a:spcPts val="1600"/>
              </a:spcBef>
              <a:buFont typeface="Arial"/>
              <a:buChar char="•"/>
              <a:defRPr/>
            </a:pPr>
            <a:r>
              <a:rPr lang="en-US" sz="2800" dirty="0">
                <a:solidFill>
                  <a:srgbClr val="000000"/>
                </a:solidFill>
              </a:rPr>
              <a:t>To increase the capacity of decision makers in the ECBR to identify adaptive strategies that mitigate the risks posed by climate extremes.</a:t>
            </a:r>
          </a:p>
          <a:p>
            <a:pPr marL="457200" indent="-457200" algn="l">
              <a:lnSpc>
                <a:spcPct val="100000"/>
              </a:lnSpc>
              <a:spcBef>
                <a:spcPts val="1600"/>
              </a:spcBef>
              <a:buFont typeface="Arial"/>
              <a:buChar char="•"/>
              <a:defRPr/>
            </a:pPr>
            <a:r>
              <a:rPr lang="en-US" sz="2800" dirty="0">
                <a:solidFill>
                  <a:srgbClr val="000000"/>
                </a:solidFill>
              </a:rPr>
              <a:t>To demonstrate a holistic integrated approach for assessing these policies at a regional scale that can be applied to other </a:t>
            </a:r>
            <a:r>
              <a:rPr lang="en-US" sz="2800" dirty="0" err="1">
                <a:solidFill>
                  <a:srgbClr val="000000"/>
                </a:solidFill>
              </a:rPr>
              <a:t>agroecosystems</a:t>
            </a:r>
            <a:r>
              <a:rPr lang="en-US" sz="2800" dirty="0">
                <a:solidFill>
                  <a:srgbClr val="000000"/>
                </a:solidFill>
              </a:rPr>
              <a:t>.</a:t>
            </a:r>
          </a:p>
          <a:p>
            <a:pPr marL="457200" indent="-457200" algn="l">
              <a:lnSpc>
                <a:spcPct val="100000"/>
              </a:lnSpc>
              <a:spcBef>
                <a:spcPts val="1600"/>
              </a:spcBef>
              <a:buFont typeface="Arial"/>
              <a:buChar char="•"/>
              <a:defRPr/>
            </a:pPr>
            <a:endParaRPr lang="en-US" sz="2800" dirty="0">
              <a:solidFill>
                <a:srgbClr val="000000"/>
              </a:solidFill>
            </a:endParaRPr>
          </a:p>
          <a:p>
            <a:pPr marL="342900" indent="-342900" algn="l">
              <a:lnSpc>
                <a:spcPct val="100000"/>
              </a:lnSpc>
              <a:spcBef>
                <a:spcPts val="1600"/>
              </a:spcBef>
              <a:buFont typeface="Arial"/>
              <a:buChar char="•"/>
              <a:defRPr/>
            </a:pPr>
            <a:endParaRPr lang="en-US" dirty="0">
              <a:solidFill>
                <a:srgbClr val="000000"/>
              </a:solidFill>
            </a:endParaRPr>
          </a:p>
          <a:p>
            <a:pPr marL="800100" lvl="1" indent="-342900" algn="l">
              <a:lnSpc>
                <a:spcPct val="100000"/>
              </a:lnSpc>
              <a:spcBef>
                <a:spcPts val="16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7171918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cs typeface="Arial" charset="0"/>
              </a:rPr>
              <a:t>Survey Overview</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sz="2600" b="0" i="0" u="none" strike="noStrike" kern="1200" cap="none" spc="0" normalizeH="0" baseline="0" noProof="0" dirty="0">
                <a:ln>
                  <a:noFill/>
                </a:ln>
                <a:solidFill>
                  <a:srgbClr val="000000"/>
                </a:solidFill>
                <a:effectLst/>
                <a:uLnTx/>
                <a:uFillTx/>
                <a:latin typeface="Arial" charset="0"/>
                <a:cs typeface="Arial" charset="0"/>
              </a:rPr>
              <a:t>The main goal of the survey is to understand how farmers and landowners</a:t>
            </a:r>
            <a:r>
              <a:rPr kumimoji="0" lang="en-US" sz="2600" b="0" i="0" u="none" strike="noStrike" kern="1200" cap="none" spc="0" normalizeH="0" noProof="0" dirty="0">
                <a:ln>
                  <a:noFill/>
                </a:ln>
                <a:solidFill>
                  <a:srgbClr val="000000"/>
                </a:solidFill>
                <a:effectLst/>
                <a:uLnTx/>
                <a:uFillTx/>
                <a:latin typeface="Arial" charset="0"/>
                <a:cs typeface="Arial" charset="0"/>
              </a:rPr>
              <a:t> are likely to change their farming practices in the face of changing climatic conditions</a:t>
            </a:r>
          </a:p>
          <a:p>
            <a:pPr marL="457200" indent="-457200" algn="l">
              <a:lnSpc>
                <a:spcPct val="100000"/>
              </a:lnSpc>
              <a:buFont typeface="Arial"/>
              <a:buChar char="•"/>
              <a:defRPr/>
            </a:pPr>
            <a:r>
              <a:rPr lang="en-US" sz="2600" dirty="0">
                <a:solidFill>
                  <a:srgbClr val="000000"/>
                </a:solidFill>
              </a:rPr>
              <a:t>Design</a:t>
            </a:r>
          </a:p>
          <a:p>
            <a:pPr marL="914400" lvl="1" indent="-457200" algn="l">
              <a:lnSpc>
                <a:spcPct val="100000"/>
              </a:lnSpc>
              <a:buFont typeface="Arial"/>
              <a:buChar char="•"/>
              <a:defRPr/>
            </a:pPr>
            <a:r>
              <a:rPr lang="en-US" sz="2200" dirty="0">
                <a:solidFill>
                  <a:srgbClr val="000000"/>
                </a:solidFill>
              </a:rPr>
              <a:t>Farmers will be asked a suite of questions about how they currently manage their operation</a:t>
            </a:r>
          </a:p>
          <a:p>
            <a:pPr marL="914400" lvl="1" indent="-457200" algn="l">
              <a:lnSpc>
                <a:spcPct val="100000"/>
              </a:lnSpc>
              <a:buFont typeface="Arial"/>
              <a:buChar char="•"/>
              <a:defRPr/>
            </a:pPr>
            <a:r>
              <a:rPr lang="en-US" sz="2200" dirty="0">
                <a:solidFill>
                  <a:srgbClr val="000000"/>
                </a:solidFill>
              </a:rPr>
              <a:t>They will then be presented with a set hypothetical future climate scenarios and asked how the practices used on their farms might change</a:t>
            </a:r>
          </a:p>
          <a:p>
            <a:pPr marL="914400" lvl="1" indent="-457200" algn="l">
              <a:lnSpc>
                <a:spcPct val="100000"/>
              </a:lnSpc>
              <a:buFont typeface="Arial"/>
              <a:buChar char="•"/>
              <a:defRPr/>
            </a:pPr>
            <a:r>
              <a:rPr kumimoji="0" lang="en-US" sz="2200" b="0" i="0" u="none" strike="noStrike" kern="1200" cap="none" spc="0" normalizeH="0" noProof="0" dirty="0">
                <a:ln>
                  <a:noFill/>
                </a:ln>
                <a:solidFill>
                  <a:srgbClr val="000000"/>
                </a:solidFill>
                <a:effectLst/>
                <a:uLnTx/>
                <a:uFillTx/>
              </a:rPr>
              <a:t>Other factors will be controlled for as well…</a:t>
            </a:r>
          </a:p>
          <a:p>
            <a:pPr marL="914400" lvl="1" indent="-457200" algn="l">
              <a:lnSpc>
                <a:spcPct val="100000"/>
              </a:lnSpc>
              <a:spcBef>
                <a:spcPts val="1000"/>
              </a:spcBef>
              <a:buFont typeface="Arial"/>
              <a:buChar char="•"/>
              <a:defRPr/>
            </a:pP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285201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pic>
        <p:nvPicPr>
          <p:cNvPr id="3" name="Picture 2">
            <a:extLst>
              <a:ext uri="{FF2B5EF4-FFF2-40B4-BE49-F238E27FC236}">
                <a16:creationId xmlns:a16="http://schemas.microsoft.com/office/drawing/2014/main" id="{48016F22-2EFF-4B4A-9BF4-82E57581F385}"/>
              </a:ext>
            </a:extLst>
          </p:cNvPr>
          <p:cNvPicPr>
            <a:picLocks noChangeAspect="1"/>
          </p:cNvPicPr>
          <p:nvPr/>
        </p:nvPicPr>
        <p:blipFill>
          <a:blip r:embed="rId3"/>
          <a:stretch>
            <a:fillRect/>
          </a:stretch>
        </p:blipFill>
        <p:spPr>
          <a:xfrm>
            <a:off x="3098562" y="165100"/>
            <a:ext cx="5943600" cy="6527800"/>
          </a:xfrm>
          <a:prstGeom prst="rect">
            <a:avLst/>
          </a:prstGeom>
        </p:spPr>
      </p:pic>
    </p:spTree>
    <p:extLst>
      <p:ext uri="{BB962C8B-B14F-4D97-AF65-F5344CB8AC3E}">
        <p14:creationId xmlns:p14="http://schemas.microsoft.com/office/powerpoint/2010/main" val="30823352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cs typeface="Arial" charset="0"/>
              </a:rPr>
              <a:t>Climate Scenario Discussion</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lang="en-US" sz="2600" dirty="0">
                <a:solidFill>
                  <a:srgbClr val="000000"/>
                </a:solidFill>
              </a:rPr>
              <a:t>Are we likely to get meaningful changes in response to the range of climate futures presented here? (see table on next slide)</a:t>
            </a:r>
          </a:p>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lang="en-US" sz="2600" dirty="0">
                <a:solidFill>
                  <a:srgbClr val="000000"/>
                </a:solidFill>
              </a:rPr>
              <a:t>What shifts are more important to represent in terms of impacts?</a:t>
            </a:r>
          </a:p>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lang="en-US" sz="2600" dirty="0">
                <a:solidFill>
                  <a:srgbClr val="000000"/>
                </a:solidFill>
              </a:rPr>
              <a:t>What impacts should be highlighted? </a:t>
            </a:r>
          </a:p>
          <a:p>
            <a:pPr marL="914400" lvl="1" indent="-457200" algn="l">
              <a:lnSpc>
                <a:spcPct val="100000"/>
              </a:lnSpc>
              <a:spcBef>
                <a:spcPts val="1000"/>
              </a:spcBef>
              <a:buFont typeface="Arial"/>
              <a:buChar char="•"/>
              <a:defRPr/>
            </a:pPr>
            <a:r>
              <a:rPr lang="en-US" sz="2200" dirty="0">
                <a:solidFill>
                  <a:srgbClr val="000000"/>
                </a:solidFill>
              </a:rPr>
              <a:t>E.g., What are the BIGGEST problems/opportunities associated with longer growing seasons, more rain, heavier rain events, warmer nights temps, etc. </a:t>
            </a:r>
            <a:r>
              <a:rPr lang="en-US" sz="2200" dirty="0" err="1">
                <a:solidFill>
                  <a:srgbClr val="000000"/>
                </a:solidFill>
              </a:rPr>
              <a:t>etc</a:t>
            </a:r>
            <a:r>
              <a:rPr lang="en-US" sz="2200" dirty="0">
                <a:solidFill>
                  <a:srgbClr val="000000"/>
                </a:solidFill>
              </a:rPr>
              <a:t>?</a:t>
            </a: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6275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5C6C9E-A627-46C1-B8D7-E1A96696E933}"/>
              </a:ext>
            </a:extLst>
          </p:cNvPr>
          <p:cNvSpPr>
            <a:spLocks noGrp="1"/>
          </p:cNvSpPr>
          <p:nvPr>
            <p:ph type="body" sz="quarter" idx="11"/>
          </p:nvPr>
        </p:nvSpPr>
        <p:spPr>
          <a:xfrm>
            <a:off x="2683565" y="5029199"/>
            <a:ext cx="8719722" cy="3392742"/>
          </a:xfrm>
        </p:spPr>
        <p:txBody>
          <a:bodyPr>
            <a:normAutofit/>
          </a:bodyPr>
          <a:lstStyle/>
          <a:p>
            <a:r>
              <a:rPr lang="en-US" sz="1400" dirty="0"/>
              <a:t>Based on statistically downscaled models used for the 4</a:t>
            </a:r>
            <a:r>
              <a:rPr lang="en-US" sz="1400" baseline="30000" dirty="0"/>
              <a:t>th</a:t>
            </a:r>
            <a:r>
              <a:rPr lang="en-US" sz="1400" dirty="0"/>
              <a:t> National Climate Assessment (</a:t>
            </a:r>
            <a:r>
              <a:rPr lang="en-US" sz="1400" dirty="0">
                <a:hlinkClick r:id="rId2"/>
              </a:rPr>
              <a:t>https://scenarios.globalchange.gov/loca-viewer/</a:t>
            </a:r>
            <a:r>
              <a:rPr lang="en-US" sz="1400" dirty="0"/>
              <a:t>)</a:t>
            </a:r>
          </a:p>
          <a:p>
            <a:r>
              <a:rPr lang="en-US" sz="1400" dirty="0"/>
              <a:t>Low Range – Based on assumption of fairly significant reduction in emissions</a:t>
            </a:r>
          </a:p>
          <a:p>
            <a:r>
              <a:rPr lang="en-US" sz="1400" dirty="0"/>
              <a:t>High Range – Based on assumption of “business as usual” type emissions</a:t>
            </a:r>
          </a:p>
          <a:p>
            <a:r>
              <a:rPr lang="en-US" sz="1400" dirty="0"/>
              <a:t>All outputs based on mid-21</a:t>
            </a:r>
            <a:r>
              <a:rPr lang="en-US" sz="1400" baseline="30000" dirty="0"/>
              <a:t>st</a:t>
            </a:r>
            <a:r>
              <a:rPr lang="en-US" sz="1400" dirty="0"/>
              <a:t> projections</a:t>
            </a:r>
          </a:p>
        </p:txBody>
      </p:sp>
      <p:graphicFrame>
        <p:nvGraphicFramePr>
          <p:cNvPr id="4" name="Table 3">
            <a:extLst>
              <a:ext uri="{FF2B5EF4-FFF2-40B4-BE49-F238E27FC236}">
                <a16:creationId xmlns:a16="http://schemas.microsoft.com/office/drawing/2014/main" id="{1EA0BF1E-77D2-4FFF-9BAF-7A58D5CC17B0}"/>
              </a:ext>
            </a:extLst>
          </p:cNvPr>
          <p:cNvGraphicFramePr>
            <a:graphicFrameLocks noGrp="1"/>
          </p:cNvGraphicFramePr>
          <p:nvPr>
            <p:extLst>
              <p:ext uri="{D42A27DB-BD31-4B8C-83A1-F6EECF244321}">
                <p14:modId xmlns:p14="http://schemas.microsoft.com/office/powerpoint/2010/main" val="1057570893"/>
              </p:ext>
            </p:extLst>
          </p:nvPr>
        </p:nvGraphicFramePr>
        <p:xfrm>
          <a:off x="820244" y="760825"/>
          <a:ext cx="10312404" cy="4023360"/>
        </p:xfrm>
        <a:graphic>
          <a:graphicData uri="http://schemas.openxmlformats.org/drawingml/2006/table">
            <a:tbl>
              <a:tblPr firstRow="1" bandRow="1">
                <a:tableStyleId>{5940675A-B579-460E-94D1-54222C63F5DA}</a:tableStyleId>
              </a:tblPr>
              <a:tblGrid>
                <a:gridCol w="2578101">
                  <a:extLst>
                    <a:ext uri="{9D8B030D-6E8A-4147-A177-3AD203B41FA5}">
                      <a16:colId xmlns:a16="http://schemas.microsoft.com/office/drawing/2014/main" val="3979054494"/>
                    </a:ext>
                  </a:extLst>
                </a:gridCol>
                <a:gridCol w="2578101">
                  <a:extLst>
                    <a:ext uri="{9D8B030D-6E8A-4147-A177-3AD203B41FA5}">
                      <a16:colId xmlns:a16="http://schemas.microsoft.com/office/drawing/2014/main" val="879404528"/>
                    </a:ext>
                  </a:extLst>
                </a:gridCol>
                <a:gridCol w="2578101">
                  <a:extLst>
                    <a:ext uri="{9D8B030D-6E8A-4147-A177-3AD203B41FA5}">
                      <a16:colId xmlns:a16="http://schemas.microsoft.com/office/drawing/2014/main" val="1724321352"/>
                    </a:ext>
                  </a:extLst>
                </a:gridCol>
                <a:gridCol w="2578101">
                  <a:extLst>
                    <a:ext uri="{9D8B030D-6E8A-4147-A177-3AD203B41FA5}">
                      <a16:colId xmlns:a16="http://schemas.microsoft.com/office/drawing/2014/main" val="386353619"/>
                    </a:ext>
                  </a:extLst>
                </a:gridCol>
              </a:tblGrid>
              <a:tr h="365760">
                <a:tc>
                  <a:txBody>
                    <a:bodyPr/>
                    <a:lstStyle/>
                    <a:p>
                      <a:pPr algn="ctr"/>
                      <a:r>
                        <a:rPr lang="en-US" dirty="0">
                          <a:solidFill>
                            <a:schemeClr val="bg1"/>
                          </a:solidFill>
                        </a:rPr>
                        <a:t>Variable</a:t>
                      </a:r>
                    </a:p>
                  </a:txBody>
                  <a:tcPr>
                    <a:solidFill>
                      <a:srgbClr val="C00000"/>
                    </a:solidFill>
                  </a:tcPr>
                </a:tc>
                <a:tc>
                  <a:txBody>
                    <a:bodyPr/>
                    <a:lstStyle/>
                    <a:p>
                      <a:pPr algn="ctr"/>
                      <a:r>
                        <a:rPr lang="en-US" dirty="0">
                          <a:solidFill>
                            <a:schemeClr val="bg1"/>
                          </a:solidFill>
                        </a:rPr>
                        <a:t>Modern Conditions</a:t>
                      </a:r>
                    </a:p>
                  </a:txBody>
                  <a:tcPr>
                    <a:solidFill>
                      <a:srgbClr val="C00000"/>
                    </a:solidFill>
                  </a:tcPr>
                </a:tc>
                <a:tc>
                  <a:txBody>
                    <a:bodyPr/>
                    <a:lstStyle/>
                    <a:p>
                      <a:pPr algn="ctr"/>
                      <a:r>
                        <a:rPr lang="en-US" dirty="0">
                          <a:solidFill>
                            <a:schemeClr val="bg1"/>
                          </a:solidFill>
                        </a:rPr>
                        <a:t>Low Range</a:t>
                      </a:r>
                    </a:p>
                  </a:txBody>
                  <a:tcPr>
                    <a:solidFill>
                      <a:srgbClr val="C00000"/>
                    </a:solidFill>
                  </a:tcPr>
                </a:tc>
                <a:tc>
                  <a:txBody>
                    <a:bodyPr/>
                    <a:lstStyle/>
                    <a:p>
                      <a:pPr algn="ctr"/>
                      <a:r>
                        <a:rPr lang="en-US" dirty="0">
                          <a:solidFill>
                            <a:schemeClr val="bg1"/>
                          </a:solidFill>
                        </a:rPr>
                        <a:t>High Range</a:t>
                      </a:r>
                    </a:p>
                  </a:txBody>
                  <a:tcPr>
                    <a:solidFill>
                      <a:srgbClr val="C00000"/>
                    </a:solidFill>
                  </a:tcPr>
                </a:tc>
                <a:extLst>
                  <a:ext uri="{0D108BD9-81ED-4DB2-BD59-A6C34878D82A}">
                    <a16:rowId xmlns:a16="http://schemas.microsoft.com/office/drawing/2014/main" val="3013631188"/>
                  </a:ext>
                </a:extLst>
              </a:tr>
              <a:tr h="365760">
                <a:tc>
                  <a:txBody>
                    <a:bodyPr/>
                    <a:lstStyle/>
                    <a:p>
                      <a:pPr algn="ctr"/>
                      <a:r>
                        <a:rPr lang="en-US" dirty="0"/>
                        <a:t>Air Temperature</a:t>
                      </a:r>
                    </a:p>
                  </a:txBody>
                  <a:tcPr>
                    <a:solidFill>
                      <a:schemeClr val="accent2">
                        <a:lumMod val="40000"/>
                        <a:lumOff val="60000"/>
                      </a:schemeClr>
                    </a:solidFill>
                  </a:tcPr>
                </a:tc>
                <a:tc>
                  <a:txBody>
                    <a:bodyPr/>
                    <a:lstStyle/>
                    <a:p>
                      <a:pPr algn="ctr"/>
                      <a:r>
                        <a:rPr lang="en-US" dirty="0"/>
                        <a:t>45-60°F (North to South)</a:t>
                      </a:r>
                    </a:p>
                  </a:txBody>
                  <a:tcPr>
                    <a:solidFill>
                      <a:schemeClr val="accent2">
                        <a:lumMod val="40000"/>
                        <a:lumOff val="60000"/>
                      </a:schemeClr>
                    </a:solidFill>
                  </a:tcPr>
                </a:tc>
                <a:tc>
                  <a:txBody>
                    <a:bodyPr/>
                    <a:lstStyle/>
                    <a:p>
                      <a:pPr algn="ctr"/>
                      <a:r>
                        <a:rPr lang="en-US" dirty="0"/>
                        <a:t>+3-5°F </a:t>
                      </a:r>
                    </a:p>
                  </a:txBody>
                  <a:tcPr>
                    <a:solidFill>
                      <a:schemeClr val="accent2">
                        <a:lumMod val="40000"/>
                        <a:lumOff val="60000"/>
                      </a:schemeClr>
                    </a:solidFill>
                  </a:tcPr>
                </a:tc>
                <a:tc>
                  <a:txBody>
                    <a:bodyPr/>
                    <a:lstStyle/>
                    <a:p>
                      <a:pPr algn="ctr"/>
                      <a:r>
                        <a:rPr lang="en-US" dirty="0"/>
                        <a:t>4-6°F</a:t>
                      </a:r>
                    </a:p>
                  </a:txBody>
                  <a:tcPr>
                    <a:solidFill>
                      <a:schemeClr val="accent2">
                        <a:lumMod val="40000"/>
                        <a:lumOff val="60000"/>
                      </a:schemeClr>
                    </a:solidFill>
                  </a:tcPr>
                </a:tc>
                <a:extLst>
                  <a:ext uri="{0D108BD9-81ED-4DB2-BD59-A6C34878D82A}">
                    <a16:rowId xmlns:a16="http://schemas.microsoft.com/office/drawing/2014/main" val="704059152"/>
                  </a:ext>
                </a:extLst>
              </a:tr>
              <a:tr h="365760">
                <a:tc>
                  <a:txBody>
                    <a:bodyPr/>
                    <a:lstStyle/>
                    <a:p>
                      <a:pPr algn="ctr"/>
                      <a:r>
                        <a:rPr lang="en-US" dirty="0"/>
                        <a:t>5-day Max Air Temp.</a:t>
                      </a:r>
                    </a:p>
                  </a:txBody>
                  <a:tcPr>
                    <a:solidFill>
                      <a:schemeClr val="accent2">
                        <a:lumMod val="40000"/>
                        <a:lumOff val="60000"/>
                      </a:schemeClr>
                    </a:solidFill>
                  </a:tcPr>
                </a:tc>
                <a:tc>
                  <a:txBody>
                    <a:bodyPr/>
                    <a:lstStyle/>
                    <a:p>
                      <a:pPr algn="ctr"/>
                      <a:r>
                        <a:rPr lang="en-US" dirty="0"/>
                        <a:t>90-95°F (100°F South)</a:t>
                      </a:r>
                    </a:p>
                  </a:txBody>
                  <a:tcPr>
                    <a:solidFill>
                      <a:schemeClr val="accent2">
                        <a:lumMod val="40000"/>
                        <a:lumOff val="60000"/>
                      </a:schemeClr>
                    </a:solidFill>
                  </a:tcPr>
                </a:tc>
                <a:tc>
                  <a:txBody>
                    <a:bodyPr/>
                    <a:lstStyle/>
                    <a:p>
                      <a:pPr algn="ctr"/>
                      <a:r>
                        <a:rPr lang="en-US" dirty="0"/>
                        <a:t>+4-6°F</a:t>
                      </a:r>
                    </a:p>
                  </a:txBody>
                  <a:tcPr>
                    <a:solidFill>
                      <a:schemeClr val="accent2">
                        <a:lumMod val="40000"/>
                        <a:lumOff val="60000"/>
                      </a:schemeClr>
                    </a:solidFill>
                  </a:tcPr>
                </a:tc>
                <a:tc>
                  <a:txBody>
                    <a:bodyPr/>
                    <a:lstStyle/>
                    <a:p>
                      <a:pPr algn="ctr"/>
                      <a:r>
                        <a:rPr lang="en-US" dirty="0"/>
                        <a:t>6-8°F</a:t>
                      </a:r>
                    </a:p>
                  </a:txBody>
                  <a:tcPr>
                    <a:solidFill>
                      <a:schemeClr val="accent2">
                        <a:lumMod val="40000"/>
                        <a:lumOff val="60000"/>
                      </a:schemeClr>
                    </a:solidFill>
                  </a:tcPr>
                </a:tc>
                <a:extLst>
                  <a:ext uri="{0D108BD9-81ED-4DB2-BD59-A6C34878D82A}">
                    <a16:rowId xmlns:a16="http://schemas.microsoft.com/office/drawing/2014/main" val="3951699277"/>
                  </a:ext>
                </a:extLst>
              </a:tr>
              <a:tr h="365760">
                <a:tc>
                  <a:txBody>
                    <a:bodyPr/>
                    <a:lstStyle/>
                    <a:p>
                      <a:pPr algn="ctr"/>
                      <a:r>
                        <a:rPr lang="en-US" dirty="0"/>
                        <a:t>5-day Min Air Temp.</a:t>
                      </a:r>
                    </a:p>
                  </a:txBody>
                  <a:tcPr>
                    <a:solidFill>
                      <a:schemeClr val="accent2">
                        <a:lumMod val="40000"/>
                        <a:lumOff val="60000"/>
                      </a:schemeClr>
                    </a:solidFill>
                  </a:tcPr>
                </a:tc>
                <a:tc>
                  <a:txBody>
                    <a:bodyPr/>
                    <a:lstStyle/>
                    <a:p>
                      <a:pPr algn="ctr"/>
                      <a:r>
                        <a:rPr lang="en-US" dirty="0"/>
                        <a:t>-10-20°F</a:t>
                      </a:r>
                    </a:p>
                  </a:txBody>
                  <a:tcPr>
                    <a:solidFill>
                      <a:schemeClr val="accent2">
                        <a:lumMod val="40000"/>
                        <a:lumOff val="60000"/>
                      </a:schemeClr>
                    </a:solidFill>
                  </a:tcPr>
                </a:tc>
                <a:tc>
                  <a:txBody>
                    <a:bodyPr/>
                    <a:lstStyle/>
                    <a:p>
                      <a:pPr algn="ctr"/>
                      <a:r>
                        <a:rPr lang="en-US" dirty="0"/>
                        <a:t>+6-8°F</a:t>
                      </a:r>
                    </a:p>
                  </a:txBody>
                  <a:tcPr>
                    <a:solidFill>
                      <a:schemeClr val="accent2">
                        <a:lumMod val="40000"/>
                        <a:lumOff val="60000"/>
                      </a:schemeClr>
                    </a:solidFill>
                  </a:tcPr>
                </a:tc>
                <a:tc>
                  <a:txBody>
                    <a:bodyPr/>
                    <a:lstStyle/>
                    <a:p>
                      <a:pPr algn="ctr"/>
                      <a:r>
                        <a:rPr lang="en-US" dirty="0"/>
                        <a:t>8-10°F</a:t>
                      </a:r>
                    </a:p>
                  </a:txBody>
                  <a:tcPr>
                    <a:solidFill>
                      <a:schemeClr val="accent2">
                        <a:lumMod val="40000"/>
                        <a:lumOff val="60000"/>
                      </a:schemeClr>
                    </a:solidFill>
                  </a:tcPr>
                </a:tc>
                <a:extLst>
                  <a:ext uri="{0D108BD9-81ED-4DB2-BD59-A6C34878D82A}">
                    <a16:rowId xmlns:a16="http://schemas.microsoft.com/office/drawing/2014/main" val="830475937"/>
                  </a:ext>
                </a:extLst>
              </a:tr>
              <a:tr h="365760">
                <a:tc>
                  <a:txBody>
                    <a:bodyPr/>
                    <a:lstStyle/>
                    <a:p>
                      <a:pPr algn="ctr"/>
                      <a:r>
                        <a:rPr lang="en-US" dirty="0"/>
                        <a:t>Days &gt; 95°F</a:t>
                      </a:r>
                    </a:p>
                  </a:txBody>
                  <a:tcPr>
                    <a:solidFill>
                      <a:schemeClr val="accent2">
                        <a:lumMod val="40000"/>
                        <a:lumOff val="60000"/>
                      </a:schemeClr>
                    </a:solidFill>
                  </a:tcPr>
                </a:tc>
                <a:tc>
                  <a:txBody>
                    <a:bodyPr/>
                    <a:lstStyle/>
                    <a:p>
                      <a:pPr algn="ctr"/>
                      <a:r>
                        <a:rPr lang="en-US" dirty="0"/>
                        <a:t>20-40 days</a:t>
                      </a:r>
                    </a:p>
                  </a:txBody>
                  <a:tcPr>
                    <a:solidFill>
                      <a:schemeClr val="accent2">
                        <a:lumMod val="40000"/>
                        <a:lumOff val="60000"/>
                      </a:schemeClr>
                    </a:solidFill>
                  </a:tcPr>
                </a:tc>
                <a:tc>
                  <a:txBody>
                    <a:bodyPr/>
                    <a:lstStyle/>
                    <a:p>
                      <a:pPr algn="ctr"/>
                      <a:r>
                        <a:rPr lang="en-US" dirty="0"/>
                        <a:t>+20-40 days</a:t>
                      </a:r>
                    </a:p>
                  </a:txBody>
                  <a:tcPr>
                    <a:solidFill>
                      <a:schemeClr val="accent2">
                        <a:lumMod val="40000"/>
                        <a:lumOff val="60000"/>
                      </a:schemeClr>
                    </a:solidFill>
                  </a:tcPr>
                </a:tc>
                <a:tc>
                  <a:txBody>
                    <a:bodyPr/>
                    <a:lstStyle/>
                    <a:p>
                      <a:pPr algn="ctr"/>
                      <a:r>
                        <a:rPr lang="en-US" dirty="0"/>
                        <a:t>+40-60 days</a:t>
                      </a:r>
                    </a:p>
                  </a:txBody>
                  <a:tcPr>
                    <a:solidFill>
                      <a:schemeClr val="accent2">
                        <a:lumMod val="40000"/>
                        <a:lumOff val="60000"/>
                      </a:schemeClr>
                    </a:solidFill>
                  </a:tcPr>
                </a:tc>
                <a:extLst>
                  <a:ext uri="{0D108BD9-81ED-4DB2-BD59-A6C34878D82A}">
                    <a16:rowId xmlns:a16="http://schemas.microsoft.com/office/drawing/2014/main" val="3666007400"/>
                  </a:ext>
                </a:extLst>
              </a:tr>
              <a:tr h="365760">
                <a:tc>
                  <a:txBody>
                    <a:bodyPr/>
                    <a:lstStyle/>
                    <a:p>
                      <a:pPr algn="ctr"/>
                      <a:r>
                        <a:rPr lang="en-US" dirty="0"/>
                        <a:t>Nights &gt; 75°F</a:t>
                      </a:r>
                    </a:p>
                  </a:txBody>
                  <a:tcPr>
                    <a:solidFill>
                      <a:schemeClr val="accent2">
                        <a:lumMod val="40000"/>
                        <a:lumOff val="60000"/>
                      </a:schemeClr>
                    </a:solidFill>
                  </a:tcPr>
                </a:tc>
                <a:tc>
                  <a:txBody>
                    <a:bodyPr/>
                    <a:lstStyle/>
                    <a:p>
                      <a:pPr algn="ctr"/>
                      <a:r>
                        <a:rPr lang="en-US" dirty="0"/>
                        <a:t>&lt; 10 days</a:t>
                      </a:r>
                    </a:p>
                  </a:txBody>
                  <a:tcPr>
                    <a:solidFill>
                      <a:schemeClr val="accent2">
                        <a:lumMod val="40000"/>
                        <a:lumOff val="60000"/>
                      </a:schemeClr>
                    </a:solidFill>
                  </a:tcPr>
                </a:tc>
                <a:tc>
                  <a:txBody>
                    <a:bodyPr/>
                    <a:lstStyle/>
                    <a:p>
                      <a:pPr algn="ctr"/>
                      <a:r>
                        <a:rPr lang="en-US" dirty="0"/>
                        <a:t>+10-20 days</a:t>
                      </a:r>
                    </a:p>
                  </a:txBody>
                  <a:tcPr>
                    <a:solidFill>
                      <a:schemeClr val="accent2">
                        <a:lumMod val="40000"/>
                        <a:lumOff val="60000"/>
                      </a:schemeClr>
                    </a:solidFill>
                  </a:tcPr>
                </a:tc>
                <a:tc>
                  <a:txBody>
                    <a:bodyPr/>
                    <a:lstStyle/>
                    <a:p>
                      <a:pPr algn="ctr"/>
                      <a:r>
                        <a:rPr lang="en-US" dirty="0"/>
                        <a:t>+10-20 days</a:t>
                      </a:r>
                    </a:p>
                  </a:txBody>
                  <a:tcPr>
                    <a:solidFill>
                      <a:schemeClr val="accent2">
                        <a:lumMod val="40000"/>
                        <a:lumOff val="60000"/>
                      </a:schemeClr>
                    </a:solidFill>
                  </a:tcPr>
                </a:tc>
                <a:extLst>
                  <a:ext uri="{0D108BD9-81ED-4DB2-BD59-A6C34878D82A}">
                    <a16:rowId xmlns:a16="http://schemas.microsoft.com/office/drawing/2014/main" val="2582192498"/>
                  </a:ext>
                </a:extLst>
              </a:tr>
              <a:tr h="365760">
                <a:tc>
                  <a:txBody>
                    <a:bodyPr/>
                    <a:lstStyle/>
                    <a:p>
                      <a:pPr algn="ctr"/>
                      <a:r>
                        <a:rPr lang="en-US" dirty="0"/>
                        <a:t>Lows &lt; 32°F</a:t>
                      </a:r>
                    </a:p>
                  </a:txBody>
                  <a:tcPr>
                    <a:solidFill>
                      <a:schemeClr val="accent2">
                        <a:lumMod val="40000"/>
                        <a:lumOff val="60000"/>
                      </a:schemeClr>
                    </a:solidFill>
                  </a:tcPr>
                </a:tc>
                <a:tc>
                  <a:txBody>
                    <a:bodyPr/>
                    <a:lstStyle/>
                    <a:p>
                      <a:pPr algn="ctr"/>
                      <a:r>
                        <a:rPr lang="en-US" dirty="0"/>
                        <a:t>80-160 days</a:t>
                      </a:r>
                    </a:p>
                  </a:txBody>
                  <a:tcPr>
                    <a:solidFill>
                      <a:schemeClr val="accent2">
                        <a:lumMod val="40000"/>
                        <a:lumOff val="60000"/>
                      </a:schemeClr>
                    </a:solidFill>
                  </a:tcPr>
                </a:tc>
                <a:tc>
                  <a:txBody>
                    <a:bodyPr/>
                    <a:lstStyle/>
                    <a:p>
                      <a:pPr algn="ctr"/>
                      <a:r>
                        <a:rPr lang="en-US" dirty="0"/>
                        <a:t>10-30 fewer days</a:t>
                      </a:r>
                    </a:p>
                  </a:txBody>
                  <a:tcPr>
                    <a:solidFill>
                      <a:schemeClr val="accent2">
                        <a:lumMod val="40000"/>
                        <a:lumOff val="60000"/>
                      </a:schemeClr>
                    </a:solidFill>
                  </a:tcPr>
                </a:tc>
                <a:tc>
                  <a:txBody>
                    <a:bodyPr/>
                    <a:lstStyle/>
                    <a:p>
                      <a:pPr algn="ctr"/>
                      <a:r>
                        <a:rPr lang="en-US" dirty="0"/>
                        <a:t>20-30 fewer days</a:t>
                      </a:r>
                    </a:p>
                  </a:txBody>
                  <a:tcPr>
                    <a:solidFill>
                      <a:schemeClr val="accent2">
                        <a:lumMod val="40000"/>
                        <a:lumOff val="60000"/>
                      </a:schemeClr>
                    </a:solidFill>
                  </a:tcPr>
                </a:tc>
                <a:extLst>
                  <a:ext uri="{0D108BD9-81ED-4DB2-BD59-A6C34878D82A}">
                    <a16:rowId xmlns:a16="http://schemas.microsoft.com/office/drawing/2014/main" val="2035204668"/>
                  </a:ext>
                </a:extLst>
              </a:tr>
              <a:tr h="365760">
                <a:tc>
                  <a:txBody>
                    <a:bodyPr/>
                    <a:lstStyle/>
                    <a:p>
                      <a:pPr algn="ctr"/>
                      <a:r>
                        <a:rPr lang="en-US" dirty="0"/>
                        <a:t>Growing Degree Days</a:t>
                      </a:r>
                    </a:p>
                  </a:txBody>
                  <a:tcPr>
                    <a:solidFill>
                      <a:schemeClr val="accent4">
                        <a:lumMod val="20000"/>
                        <a:lumOff val="80000"/>
                      </a:schemeClr>
                    </a:solidFill>
                  </a:tcPr>
                </a:tc>
                <a:tc>
                  <a:txBody>
                    <a:bodyPr/>
                    <a:lstStyle/>
                    <a:p>
                      <a:pPr algn="ctr"/>
                      <a:r>
                        <a:rPr lang="en-US" dirty="0"/>
                        <a:t>2500-4500 GDDs</a:t>
                      </a:r>
                    </a:p>
                  </a:txBody>
                  <a:tcPr>
                    <a:solidFill>
                      <a:schemeClr val="accent4">
                        <a:lumMod val="20000"/>
                        <a:lumOff val="80000"/>
                      </a:schemeClr>
                    </a:solidFill>
                  </a:tcPr>
                </a:tc>
                <a:tc>
                  <a:txBody>
                    <a:bodyPr/>
                    <a:lstStyle/>
                    <a:p>
                      <a:pPr algn="ctr"/>
                      <a:r>
                        <a:rPr lang="en-US" dirty="0"/>
                        <a:t>+800-1200 GDDs</a:t>
                      </a:r>
                    </a:p>
                  </a:txBody>
                  <a:tcPr>
                    <a:solidFill>
                      <a:schemeClr val="accent4">
                        <a:lumMod val="20000"/>
                        <a:lumOff val="80000"/>
                      </a:schemeClr>
                    </a:solidFill>
                  </a:tcPr>
                </a:tc>
                <a:tc>
                  <a:txBody>
                    <a:bodyPr/>
                    <a:lstStyle/>
                    <a:p>
                      <a:pPr algn="ctr"/>
                      <a:r>
                        <a:rPr lang="en-US" dirty="0"/>
                        <a:t>+1200-1600 GDDs</a:t>
                      </a:r>
                    </a:p>
                  </a:txBody>
                  <a:tcPr>
                    <a:solidFill>
                      <a:schemeClr val="accent4">
                        <a:lumMod val="20000"/>
                        <a:lumOff val="80000"/>
                      </a:schemeClr>
                    </a:solidFill>
                  </a:tcPr>
                </a:tc>
                <a:extLst>
                  <a:ext uri="{0D108BD9-81ED-4DB2-BD59-A6C34878D82A}">
                    <a16:rowId xmlns:a16="http://schemas.microsoft.com/office/drawing/2014/main" val="579610750"/>
                  </a:ext>
                </a:extLst>
              </a:tr>
              <a:tr h="365760">
                <a:tc>
                  <a:txBody>
                    <a:bodyPr/>
                    <a:lstStyle/>
                    <a:p>
                      <a:pPr algn="ctr"/>
                      <a:r>
                        <a:rPr lang="en-US"/>
                        <a:t>Frost-Free Season Length</a:t>
                      </a:r>
                      <a:endParaRPr lang="en-US" dirty="0"/>
                    </a:p>
                  </a:txBody>
                  <a:tcPr>
                    <a:solidFill>
                      <a:schemeClr val="accent4">
                        <a:lumMod val="20000"/>
                        <a:lumOff val="80000"/>
                      </a:schemeClr>
                    </a:solidFill>
                  </a:tcPr>
                </a:tc>
                <a:tc>
                  <a:txBody>
                    <a:bodyPr/>
                    <a:lstStyle/>
                    <a:p>
                      <a:pPr algn="ctr"/>
                      <a:r>
                        <a:rPr lang="en-US" dirty="0"/>
                        <a:t>150-200 days</a:t>
                      </a:r>
                    </a:p>
                  </a:txBody>
                  <a:tcPr>
                    <a:solidFill>
                      <a:schemeClr val="accent4">
                        <a:lumMod val="20000"/>
                        <a:lumOff val="80000"/>
                      </a:schemeClr>
                    </a:solidFill>
                  </a:tcPr>
                </a:tc>
                <a:tc>
                  <a:txBody>
                    <a:bodyPr/>
                    <a:lstStyle/>
                    <a:p>
                      <a:pPr algn="ctr"/>
                      <a:r>
                        <a:rPr lang="en-US" dirty="0"/>
                        <a:t>+10-20 days</a:t>
                      </a:r>
                    </a:p>
                  </a:txBody>
                  <a:tcPr>
                    <a:solidFill>
                      <a:schemeClr val="accent4">
                        <a:lumMod val="20000"/>
                        <a:lumOff val="80000"/>
                      </a:schemeClr>
                    </a:solidFill>
                  </a:tcPr>
                </a:tc>
                <a:tc>
                  <a:txBody>
                    <a:bodyPr/>
                    <a:lstStyle/>
                    <a:p>
                      <a:pPr algn="ctr"/>
                      <a:r>
                        <a:rPr lang="en-US" dirty="0"/>
                        <a:t>+20-30 days</a:t>
                      </a:r>
                    </a:p>
                  </a:txBody>
                  <a:tcPr>
                    <a:solidFill>
                      <a:schemeClr val="accent4">
                        <a:lumMod val="20000"/>
                        <a:lumOff val="80000"/>
                      </a:schemeClr>
                    </a:solidFill>
                  </a:tcPr>
                </a:tc>
                <a:extLst>
                  <a:ext uri="{0D108BD9-81ED-4DB2-BD59-A6C34878D82A}">
                    <a16:rowId xmlns:a16="http://schemas.microsoft.com/office/drawing/2014/main" val="92986982"/>
                  </a:ext>
                </a:extLst>
              </a:tr>
              <a:tr h="365760">
                <a:tc>
                  <a:txBody>
                    <a:bodyPr/>
                    <a:lstStyle/>
                    <a:p>
                      <a:pPr algn="ctr"/>
                      <a:r>
                        <a:rPr lang="en-US" dirty="0"/>
                        <a:t>Annual Precipitation</a:t>
                      </a:r>
                    </a:p>
                  </a:txBody>
                  <a:tcPr>
                    <a:solidFill>
                      <a:schemeClr val="accent6">
                        <a:lumMod val="40000"/>
                        <a:lumOff val="60000"/>
                      </a:schemeClr>
                    </a:solidFill>
                  </a:tcPr>
                </a:tc>
                <a:tc>
                  <a:txBody>
                    <a:bodyPr/>
                    <a:lstStyle/>
                    <a:p>
                      <a:pPr algn="ctr"/>
                      <a:r>
                        <a:rPr lang="en-US" dirty="0"/>
                        <a:t>30-50” per year</a:t>
                      </a:r>
                    </a:p>
                  </a:txBody>
                  <a:tcPr>
                    <a:solidFill>
                      <a:schemeClr val="accent6">
                        <a:lumMod val="40000"/>
                        <a:lumOff val="60000"/>
                      </a:schemeClr>
                    </a:solidFill>
                  </a:tcPr>
                </a:tc>
                <a:tc>
                  <a:txBody>
                    <a:bodyPr/>
                    <a:lstStyle/>
                    <a:p>
                      <a:pPr algn="ctr"/>
                      <a:r>
                        <a:rPr lang="en-US" dirty="0"/>
                        <a:t>5-10% greater</a:t>
                      </a:r>
                    </a:p>
                  </a:txBody>
                  <a:tcPr>
                    <a:solidFill>
                      <a:schemeClr val="accent6">
                        <a:lumMod val="40000"/>
                        <a:lumOff val="60000"/>
                      </a:schemeClr>
                    </a:solidFill>
                  </a:tcPr>
                </a:tc>
                <a:tc>
                  <a:txBody>
                    <a:bodyPr/>
                    <a:lstStyle/>
                    <a:p>
                      <a:pPr algn="ctr"/>
                      <a:r>
                        <a:rPr lang="en-US" dirty="0"/>
                        <a:t>10% greater </a:t>
                      </a:r>
                    </a:p>
                  </a:txBody>
                  <a:tcPr>
                    <a:solidFill>
                      <a:schemeClr val="accent6">
                        <a:lumMod val="40000"/>
                        <a:lumOff val="60000"/>
                      </a:schemeClr>
                    </a:solidFill>
                  </a:tcPr>
                </a:tc>
                <a:extLst>
                  <a:ext uri="{0D108BD9-81ED-4DB2-BD59-A6C34878D82A}">
                    <a16:rowId xmlns:a16="http://schemas.microsoft.com/office/drawing/2014/main" val="968199703"/>
                  </a:ext>
                </a:extLst>
              </a:tr>
              <a:tr h="365760">
                <a:tc>
                  <a:txBody>
                    <a:bodyPr/>
                    <a:lstStyle/>
                    <a:p>
                      <a:pPr algn="ctr"/>
                      <a:r>
                        <a:rPr lang="en-US" dirty="0"/>
                        <a:t>Extreme </a:t>
                      </a:r>
                      <a:r>
                        <a:rPr lang="en-US" dirty="0" err="1"/>
                        <a:t>Precip</a:t>
                      </a:r>
                      <a:r>
                        <a:rPr lang="en-US" dirty="0"/>
                        <a:t>. Events</a:t>
                      </a:r>
                    </a:p>
                  </a:txBody>
                  <a:tcPr>
                    <a:solidFill>
                      <a:schemeClr val="accent6">
                        <a:lumMod val="40000"/>
                        <a:lumOff val="60000"/>
                      </a:schemeClr>
                    </a:solidFill>
                  </a:tcPr>
                </a:tc>
                <a:tc>
                  <a:txBody>
                    <a:bodyPr/>
                    <a:lstStyle/>
                    <a:p>
                      <a:pPr algn="ctr"/>
                      <a:r>
                        <a:rPr lang="en-US" dirty="0"/>
                        <a:t>&lt; 2 days per year</a:t>
                      </a:r>
                    </a:p>
                  </a:txBody>
                  <a:tcPr>
                    <a:solidFill>
                      <a:schemeClr val="accent6">
                        <a:lumMod val="40000"/>
                        <a:lumOff val="60000"/>
                      </a:schemeClr>
                    </a:solidFill>
                  </a:tcPr>
                </a:tc>
                <a:tc>
                  <a:txBody>
                    <a:bodyPr/>
                    <a:lstStyle/>
                    <a:p>
                      <a:pPr algn="ctr"/>
                      <a:r>
                        <a:rPr lang="en-US" dirty="0"/>
                        <a:t>30-60% more frequent</a:t>
                      </a:r>
                    </a:p>
                  </a:txBody>
                  <a:tcPr>
                    <a:solidFill>
                      <a:schemeClr val="accent6">
                        <a:lumMod val="40000"/>
                        <a:lumOff val="60000"/>
                      </a:schemeClr>
                    </a:solidFill>
                  </a:tcPr>
                </a:tc>
                <a:tc>
                  <a:txBody>
                    <a:bodyPr/>
                    <a:lstStyle/>
                    <a:p>
                      <a:pPr algn="ctr"/>
                      <a:r>
                        <a:rPr lang="en-US" dirty="0"/>
                        <a:t>60-90% more frequent</a:t>
                      </a:r>
                    </a:p>
                  </a:txBody>
                  <a:tcPr>
                    <a:solidFill>
                      <a:schemeClr val="accent6">
                        <a:lumMod val="40000"/>
                        <a:lumOff val="60000"/>
                      </a:schemeClr>
                    </a:solidFill>
                  </a:tcPr>
                </a:tc>
                <a:extLst>
                  <a:ext uri="{0D108BD9-81ED-4DB2-BD59-A6C34878D82A}">
                    <a16:rowId xmlns:a16="http://schemas.microsoft.com/office/drawing/2014/main" val="4255640034"/>
                  </a:ext>
                </a:extLst>
              </a:tr>
            </a:tbl>
          </a:graphicData>
        </a:graphic>
      </p:graphicFrame>
    </p:spTree>
    <p:extLst>
      <p:ext uri="{BB962C8B-B14F-4D97-AF65-F5344CB8AC3E}">
        <p14:creationId xmlns:p14="http://schemas.microsoft.com/office/powerpoint/2010/main" val="22197007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cs typeface="Arial" charset="0"/>
              </a:rPr>
              <a:t>Adaptation Practice Discussion</a:t>
            </a:r>
          </a:p>
        </p:txBody>
      </p:sp>
      <p:sp>
        <p:nvSpPr>
          <p:cNvPr id="12" name="Content Placeholder 2"/>
          <p:cNvSpPr txBox="1">
            <a:spLocks/>
          </p:cNvSpPr>
          <p:nvPr/>
        </p:nvSpPr>
        <p:spPr>
          <a:xfrm>
            <a:off x="459009" y="1678214"/>
            <a:ext cx="5846800" cy="419100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sz="3400" b="0" i="0" u="none" strike="noStrike" kern="1200" cap="none" spc="0" normalizeH="0" baseline="0" noProof="0" dirty="0">
                <a:ln>
                  <a:noFill/>
                </a:ln>
                <a:solidFill>
                  <a:srgbClr val="000000"/>
                </a:solidFill>
                <a:effectLst/>
                <a:uLnTx/>
                <a:uFillTx/>
                <a:latin typeface="Arial" charset="0"/>
                <a:cs typeface="Arial" charset="0"/>
              </a:rPr>
              <a:t>What are the likely adaptations</a:t>
            </a:r>
            <a:r>
              <a:rPr kumimoji="0" lang="en-US" sz="3400" b="0" i="0" u="none" strike="noStrike" kern="1200" cap="none" spc="0" normalizeH="0" noProof="0" dirty="0">
                <a:ln>
                  <a:noFill/>
                </a:ln>
                <a:solidFill>
                  <a:srgbClr val="000000"/>
                </a:solidFill>
                <a:effectLst/>
                <a:uLnTx/>
                <a:uFillTx/>
                <a:latin typeface="Arial" charset="0"/>
                <a:cs typeface="Arial" charset="0"/>
              </a:rPr>
              <a:t> that should be included? </a:t>
            </a:r>
          </a:p>
          <a:p>
            <a:pPr marL="914400" lvl="1" indent="-457200" algn="l">
              <a:lnSpc>
                <a:spcPct val="100000"/>
              </a:lnSpc>
              <a:spcBef>
                <a:spcPts val="1000"/>
              </a:spcBef>
              <a:buFont typeface="Arial"/>
              <a:buChar char="•"/>
              <a:defRPr/>
            </a:pPr>
            <a:r>
              <a:rPr lang="en-US" sz="2200" dirty="0">
                <a:solidFill>
                  <a:srgbClr val="000000"/>
                </a:solidFill>
              </a:rPr>
              <a:t>Buying or selling farmland, leaving farming</a:t>
            </a:r>
          </a:p>
          <a:p>
            <a:pPr marL="914400" lvl="1" indent="-457200" algn="l">
              <a:lnSpc>
                <a:spcPct val="100000"/>
              </a:lnSpc>
              <a:spcBef>
                <a:spcPts val="1000"/>
              </a:spcBef>
              <a:buFont typeface="Arial"/>
              <a:buChar char="•"/>
              <a:defRPr/>
            </a:pPr>
            <a:r>
              <a:rPr lang="en-US" sz="2200" dirty="0">
                <a:solidFill>
                  <a:srgbClr val="000000"/>
                </a:solidFill>
              </a:rPr>
              <a:t>Shifting land into other uses (energy, conservation)</a:t>
            </a:r>
          </a:p>
          <a:p>
            <a:pPr marL="914400" lvl="1" indent="-457200" algn="l">
              <a:lnSpc>
                <a:spcPct val="100000"/>
              </a:lnSpc>
              <a:spcBef>
                <a:spcPts val="1000"/>
              </a:spcBef>
              <a:buFont typeface="Arial"/>
              <a:buChar char="•"/>
              <a:defRPr/>
            </a:pPr>
            <a:r>
              <a:rPr lang="en-US" sz="2200" dirty="0">
                <a:solidFill>
                  <a:srgbClr val="000000"/>
                </a:solidFill>
              </a:rPr>
              <a:t>Crop insurance</a:t>
            </a:r>
          </a:p>
          <a:p>
            <a:pPr marL="914400" lvl="1" indent="-457200" algn="l">
              <a:lnSpc>
                <a:spcPct val="100000"/>
              </a:lnSpc>
              <a:spcBef>
                <a:spcPts val="1000"/>
              </a:spcBef>
              <a:buFont typeface="Arial"/>
              <a:buChar char="•"/>
              <a:defRPr/>
            </a:pPr>
            <a:r>
              <a:rPr lang="en-US" sz="2200" dirty="0">
                <a:solidFill>
                  <a:srgbClr val="000000"/>
                </a:solidFill>
              </a:rPr>
              <a:t>Selection of planting dates, double cropping</a:t>
            </a:r>
          </a:p>
          <a:p>
            <a:pPr marL="914400" lvl="1" indent="-457200" algn="l">
              <a:lnSpc>
                <a:spcPct val="100000"/>
              </a:lnSpc>
              <a:spcBef>
                <a:spcPts val="1000"/>
              </a:spcBef>
              <a:buFont typeface="Arial"/>
              <a:buChar char="•"/>
              <a:defRPr/>
            </a:pPr>
            <a:r>
              <a:rPr lang="en-US" sz="2200" dirty="0">
                <a:solidFill>
                  <a:srgbClr val="000000"/>
                </a:solidFill>
              </a:rPr>
              <a:t>Tillage choices (no-till, conservation tillage)</a:t>
            </a:r>
          </a:p>
          <a:p>
            <a:pPr marL="914400" lvl="1" indent="-457200" algn="l">
              <a:lnSpc>
                <a:spcPct val="100000"/>
              </a:lnSpc>
              <a:spcBef>
                <a:spcPts val="1000"/>
              </a:spcBef>
              <a:buFont typeface="Arial"/>
              <a:buChar char="•"/>
              <a:defRPr/>
            </a:pPr>
            <a:r>
              <a:rPr lang="en-US" sz="2200" dirty="0">
                <a:solidFill>
                  <a:srgbClr val="000000"/>
                </a:solidFill>
              </a:rPr>
              <a:t>Choice of crop and seed variety</a:t>
            </a:r>
          </a:p>
          <a:p>
            <a:pPr marL="914400" lvl="1" indent="-457200" algn="l">
              <a:lnSpc>
                <a:spcPct val="100000"/>
              </a:lnSpc>
              <a:spcBef>
                <a:spcPts val="1000"/>
              </a:spcBef>
              <a:buFont typeface="Arial"/>
              <a:buChar char="•"/>
              <a:defRPr/>
            </a:pPr>
            <a:r>
              <a:rPr lang="en-US" sz="2200" dirty="0">
                <a:solidFill>
                  <a:srgbClr val="000000"/>
                </a:solidFill>
              </a:rPr>
              <a:t>Nutrient and pest management strategies</a:t>
            </a:r>
            <a:endParaRPr kumimoji="0" lang="en-US" sz="2200" b="0" i="0" u="none" strike="noStrike" kern="1200" cap="none" spc="0" normalizeH="0" noProof="0" dirty="0">
              <a:ln>
                <a:noFill/>
              </a:ln>
              <a:solidFill>
                <a:srgbClr val="000000"/>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
        <p:nvSpPr>
          <p:cNvPr id="8" name="Content Placeholder 2">
            <a:extLst>
              <a:ext uri="{FF2B5EF4-FFF2-40B4-BE49-F238E27FC236}">
                <a16:creationId xmlns:a16="http://schemas.microsoft.com/office/drawing/2014/main" id="{C91A8E1A-07F4-DF4C-9BC8-5590A6A16B85}"/>
              </a:ext>
            </a:extLst>
          </p:cNvPr>
          <p:cNvSpPr txBox="1">
            <a:spLocks/>
          </p:cNvSpPr>
          <p:nvPr/>
        </p:nvSpPr>
        <p:spPr>
          <a:xfrm>
            <a:off x="6389353" y="1701814"/>
            <a:ext cx="5325496" cy="419100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914400" lvl="1" indent="-457200" algn="l">
              <a:lnSpc>
                <a:spcPct val="100000"/>
              </a:lnSpc>
              <a:spcBef>
                <a:spcPts val="1000"/>
              </a:spcBef>
              <a:buFont typeface="Arial"/>
              <a:buChar char="•"/>
              <a:defRPr/>
            </a:pPr>
            <a:r>
              <a:rPr kumimoji="0" lang="en-US" sz="2200" b="0" i="0" u="none" strike="noStrike" kern="1200" cap="none" spc="0" normalizeH="0" noProof="0" dirty="0">
                <a:ln>
                  <a:noFill/>
                </a:ln>
                <a:solidFill>
                  <a:srgbClr val="000000"/>
                </a:solidFill>
                <a:effectLst/>
                <a:uLnTx/>
                <a:uFillTx/>
                <a:latin typeface="Arial" charset="0"/>
                <a:cs typeface="Arial" charset="0"/>
              </a:rPr>
              <a:t>Diversification (adding livestock, changing crop rotation, seeking off-farm income)</a:t>
            </a:r>
          </a:p>
          <a:p>
            <a:pPr marL="914400" lvl="1" indent="-457200" algn="l">
              <a:lnSpc>
                <a:spcPct val="100000"/>
              </a:lnSpc>
              <a:spcBef>
                <a:spcPts val="1000"/>
              </a:spcBef>
              <a:buFont typeface="Arial"/>
              <a:buChar char="•"/>
              <a:defRPr/>
            </a:pPr>
            <a:r>
              <a:rPr lang="en-US" sz="2200" dirty="0">
                <a:solidFill>
                  <a:srgbClr val="000000"/>
                </a:solidFill>
              </a:rPr>
              <a:t>Investing in irrigation or water storage, also more drainage/tile</a:t>
            </a:r>
          </a:p>
          <a:p>
            <a:pPr marL="914400" lvl="1" indent="-457200" algn="l">
              <a:lnSpc>
                <a:spcPct val="100000"/>
              </a:lnSpc>
              <a:spcBef>
                <a:spcPts val="1000"/>
              </a:spcBef>
              <a:buFont typeface="Arial"/>
              <a:buChar char="•"/>
              <a:defRPr/>
            </a:pPr>
            <a:r>
              <a:rPr kumimoji="0" lang="en-US" sz="2200" b="0" i="0" u="none" strike="noStrike" kern="1200" cap="none" spc="0" normalizeH="0" noProof="0" dirty="0">
                <a:ln>
                  <a:noFill/>
                </a:ln>
                <a:solidFill>
                  <a:srgbClr val="000000"/>
                </a:solidFill>
                <a:effectLst/>
                <a:uLnTx/>
                <a:uFillTx/>
                <a:latin typeface="Arial" charset="0"/>
                <a:cs typeface="Arial" charset="0"/>
              </a:rPr>
              <a:t>Investing in additional</a:t>
            </a:r>
            <a:r>
              <a:rPr lang="en-US" sz="2200" dirty="0">
                <a:solidFill>
                  <a:srgbClr val="000000"/>
                </a:solidFill>
              </a:rPr>
              <a:t> manure storage</a:t>
            </a:r>
          </a:p>
          <a:p>
            <a:pPr marL="914400" lvl="1" indent="-457200" algn="l">
              <a:lnSpc>
                <a:spcPct val="100000"/>
              </a:lnSpc>
              <a:spcBef>
                <a:spcPts val="1000"/>
              </a:spcBef>
              <a:buFont typeface="Arial"/>
              <a:buChar char="•"/>
              <a:defRPr/>
            </a:pPr>
            <a:r>
              <a:rPr kumimoji="0" lang="en-US" sz="2200" b="0" i="0" u="none" strike="noStrike" kern="1200" cap="none" spc="0" normalizeH="0" noProof="0" dirty="0">
                <a:ln>
                  <a:noFill/>
                </a:ln>
                <a:solidFill>
                  <a:srgbClr val="000000"/>
                </a:solidFill>
                <a:effectLst/>
                <a:uLnTx/>
                <a:uFillTx/>
                <a:latin typeface="Arial" charset="0"/>
                <a:cs typeface="Arial" charset="0"/>
              </a:rPr>
              <a:t>Improving soil health (how???)</a:t>
            </a:r>
          </a:p>
          <a:p>
            <a:pPr marL="914400" lvl="1" indent="-457200" algn="l">
              <a:lnSpc>
                <a:spcPct val="100000"/>
              </a:lnSpc>
              <a:spcBef>
                <a:spcPts val="1000"/>
              </a:spcBef>
              <a:buFont typeface="Arial"/>
              <a:buChar char="•"/>
              <a:defRPr/>
            </a:pPr>
            <a:r>
              <a:rPr lang="en-US" sz="2200" dirty="0">
                <a:solidFill>
                  <a:srgbClr val="000000"/>
                </a:solidFill>
              </a:rPr>
              <a:t>Buying smaller, unmanned equipment</a:t>
            </a:r>
          </a:p>
          <a:p>
            <a:pPr marL="914400" lvl="1" indent="-457200" algn="l">
              <a:lnSpc>
                <a:spcPct val="100000"/>
              </a:lnSpc>
              <a:spcBef>
                <a:spcPts val="1000"/>
              </a:spcBef>
              <a:buFont typeface="Arial"/>
              <a:buChar char="•"/>
              <a:defRPr/>
            </a:pPr>
            <a:r>
              <a:rPr kumimoji="0" lang="en-US" sz="2200" b="0" i="0" u="none" strike="noStrike" kern="1200" cap="none" spc="0" normalizeH="0" noProof="0" dirty="0">
                <a:ln>
                  <a:noFill/>
                </a:ln>
                <a:solidFill>
                  <a:srgbClr val="000000"/>
                </a:solidFill>
                <a:effectLst/>
                <a:uLnTx/>
                <a:uFillTx/>
                <a:latin typeface="Arial" charset="0"/>
                <a:cs typeface="Arial" charset="0"/>
              </a:rPr>
              <a:t>Hiring more labor</a:t>
            </a:r>
          </a:p>
          <a:p>
            <a:pPr marL="914400" lvl="1" indent="-457200" algn="l">
              <a:lnSpc>
                <a:spcPct val="100000"/>
              </a:lnSpc>
              <a:spcBef>
                <a:spcPts val="1000"/>
              </a:spcBef>
              <a:buFont typeface="Arial"/>
              <a:buChar char="•"/>
              <a:defRPr/>
            </a:pPr>
            <a:r>
              <a:rPr lang="en-US" sz="2200" dirty="0">
                <a:solidFill>
                  <a:srgbClr val="000000"/>
                </a:solidFill>
              </a:rPr>
              <a:t>Participating in PES/conservation program (filter strips, saturated buffers, wetlands, </a:t>
            </a:r>
            <a:r>
              <a:rPr lang="en-US" sz="2200" dirty="0" err="1">
                <a:solidFill>
                  <a:srgbClr val="000000"/>
                </a:solidFill>
              </a:rPr>
              <a:t>etc</a:t>
            </a:r>
            <a:r>
              <a:rPr lang="en-US" sz="2200" dirty="0">
                <a:solidFill>
                  <a:srgbClr val="000000"/>
                </a:solidFill>
              </a:rPr>
              <a:t>)</a:t>
            </a:r>
            <a:endParaRPr kumimoji="0" lang="en-US" sz="2200" b="0" i="0" u="none" strike="noStrike" kern="1200" cap="none" spc="0" normalizeH="0" noProof="0" dirty="0">
              <a:ln>
                <a:noFill/>
              </a:ln>
              <a:solidFill>
                <a:srgbClr val="000000"/>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29850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cs typeface="Arial" charset="0"/>
              </a:rPr>
              <a:t>Adaptation Practice Discussion</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lang="en-US" sz="2600" dirty="0">
                <a:solidFill>
                  <a:srgbClr val="000000"/>
                </a:solidFill>
              </a:rPr>
              <a:t>What other drivers of change should be incorporated?</a:t>
            </a:r>
          </a:p>
          <a:p>
            <a:pPr marL="914400" lvl="1" indent="-457200" algn="l">
              <a:lnSpc>
                <a:spcPct val="100000"/>
              </a:lnSpc>
              <a:spcBef>
                <a:spcPts val="1000"/>
              </a:spcBef>
              <a:buFont typeface="Arial"/>
              <a:buChar char="•"/>
              <a:defRPr/>
            </a:pPr>
            <a:r>
              <a:rPr lang="en-US" sz="2200" noProof="0" dirty="0">
                <a:solidFill>
                  <a:srgbClr val="000000"/>
                </a:solidFill>
              </a:rPr>
              <a:t>Changes in temperature/rainfall vs. Market/social/political stresses?</a:t>
            </a:r>
          </a:p>
          <a:p>
            <a:pPr marL="1371600" lvl="2" indent="-457200" algn="l">
              <a:lnSpc>
                <a:spcPct val="100000"/>
              </a:lnSpc>
              <a:spcBef>
                <a:spcPts val="1000"/>
              </a:spcBef>
              <a:buFont typeface="Arial"/>
              <a:buChar char="•"/>
              <a:defRPr/>
            </a:pPr>
            <a:r>
              <a:rPr lang="en-US" sz="2000" b="0" dirty="0">
                <a:solidFill>
                  <a:srgbClr val="000000"/>
                </a:solidFill>
              </a:rPr>
              <a:t>Commodity prices</a:t>
            </a:r>
          </a:p>
          <a:p>
            <a:pPr marL="1371600" lvl="2" indent="-457200" algn="l">
              <a:lnSpc>
                <a:spcPct val="100000"/>
              </a:lnSpc>
              <a:spcBef>
                <a:spcPts val="1000"/>
              </a:spcBef>
              <a:buFont typeface="Arial"/>
              <a:buChar char="•"/>
              <a:defRPr/>
            </a:pPr>
            <a:r>
              <a:rPr lang="en-US" sz="2000" b="0" noProof="0" dirty="0">
                <a:solidFill>
                  <a:srgbClr val="000000"/>
                </a:solidFill>
              </a:rPr>
              <a:t>Water quality/carbon credits</a:t>
            </a:r>
          </a:p>
          <a:p>
            <a:pPr marL="1371600" lvl="2" indent="-457200" algn="l">
              <a:lnSpc>
                <a:spcPct val="100000"/>
              </a:lnSpc>
              <a:spcBef>
                <a:spcPts val="1000"/>
              </a:spcBef>
              <a:buFont typeface="Arial"/>
              <a:buChar char="•"/>
              <a:defRPr/>
            </a:pPr>
            <a:r>
              <a:rPr lang="en-US" sz="2000" b="0" dirty="0">
                <a:solidFill>
                  <a:srgbClr val="000000"/>
                </a:solidFill>
              </a:rPr>
              <a:t>Conservation payments/PES</a:t>
            </a:r>
            <a:endParaRPr lang="en-US" sz="2000" b="0" noProof="0" dirty="0">
              <a:solidFill>
                <a:srgbClr val="000000"/>
              </a:solidFill>
            </a:endParaRPr>
          </a:p>
          <a:p>
            <a:pPr marL="914400" lvl="1" indent="-457200" algn="l">
              <a:lnSpc>
                <a:spcPct val="100000"/>
              </a:lnSpc>
              <a:spcBef>
                <a:spcPts val="1000"/>
              </a:spcBef>
              <a:buFont typeface="Arial"/>
              <a:buChar char="•"/>
              <a:defRPr/>
            </a:pPr>
            <a:r>
              <a:rPr lang="en-US" sz="2200" noProof="0" dirty="0">
                <a:solidFill>
                  <a:srgbClr val="000000"/>
                </a:solidFill>
              </a:rPr>
              <a:t>How will the cost of land play a role?</a:t>
            </a:r>
            <a:endParaRPr kumimoji="0" lang="en-US" sz="2200" b="0" i="0" u="none" strike="noStrike" kern="1200" cap="none" spc="0" normalizeH="0" baseline="0" noProof="0" dirty="0">
              <a:ln>
                <a:noFill/>
              </a:ln>
              <a:solidFill>
                <a:srgbClr val="000000"/>
              </a:solidFill>
              <a:effectLst/>
              <a:uLnTx/>
              <a:uFillTx/>
            </a:endParaRP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42701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cs typeface="Arial" charset="0"/>
              </a:rPr>
              <a:t>Survey Overview and Discussion</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lvl="0" indent="-457200" algn="l">
              <a:lnSpc>
                <a:spcPct val="100000"/>
              </a:lnSpc>
              <a:buFont typeface="Arial"/>
              <a:buChar char="•"/>
              <a:defRPr/>
            </a:pPr>
            <a:r>
              <a:rPr lang="en-US" sz="2600" dirty="0">
                <a:solidFill>
                  <a:srgbClr val="000000"/>
                </a:solidFill>
              </a:rPr>
              <a:t>We will also collect information about farm/farmer characteristics</a:t>
            </a:r>
          </a:p>
          <a:p>
            <a:pPr marL="914400" lvl="1" indent="-457200" algn="l">
              <a:lnSpc>
                <a:spcPct val="100000"/>
              </a:lnSpc>
              <a:spcBef>
                <a:spcPts val="1000"/>
              </a:spcBef>
              <a:buFont typeface="Arial"/>
              <a:buChar char="•"/>
              <a:defRPr/>
            </a:pPr>
            <a:r>
              <a:rPr lang="en-US" dirty="0">
                <a:solidFill>
                  <a:srgbClr val="000000"/>
                </a:solidFill>
              </a:rPr>
              <a:t>Physical characteristics of field/farm: Location, slope, size, etc.</a:t>
            </a:r>
          </a:p>
          <a:p>
            <a:pPr marL="914400" lvl="1" indent="-457200" algn="l">
              <a:lnSpc>
                <a:spcPct val="100000"/>
              </a:lnSpc>
              <a:spcBef>
                <a:spcPts val="1000"/>
              </a:spcBef>
              <a:buFont typeface="Arial"/>
              <a:buChar char="•"/>
              <a:defRPr/>
            </a:pPr>
            <a:r>
              <a:rPr lang="en-US" dirty="0">
                <a:solidFill>
                  <a:srgbClr val="000000"/>
                </a:solidFill>
              </a:rPr>
              <a:t>Management characteristics: Current tillage practices, typical rotation, etc.</a:t>
            </a:r>
          </a:p>
          <a:p>
            <a:pPr marL="914400" lvl="1" indent="-457200" algn="l">
              <a:lnSpc>
                <a:spcPct val="100000"/>
              </a:lnSpc>
              <a:spcBef>
                <a:spcPts val="1000"/>
              </a:spcBef>
              <a:buFont typeface="Arial"/>
              <a:buChar char="•"/>
              <a:defRPr/>
            </a:pPr>
            <a:r>
              <a:rPr lang="en-US" dirty="0">
                <a:solidFill>
                  <a:srgbClr val="000000"/>
                </a:solidFill>
              </a:rPr>
              <a:t>Farmer characteristics: Age, experience, education, etc.</a:t>
            </a:r>
          </a:p>
          <a:p>
            <a:pPr marL="914400" lvl="1" indent="-457200" algn="l">
              <a:lnSpc>
                <a:spcPct val="100000"/>
              </a:lnSpc>
              <a:spcBef>
                <a:spcPts val="1000"/>
              </a:spcBef>
              <a:buFont typeface="Arial"/>
              <a:buChar char="•"/>
              <a:defRPr/>
            </a:pPr>
            <a:r>
              <a:rPr lang="en-US" dirty="0">
                <a:solidFill>
                  <a:srgbClr val="000000"/>
                </a:solidFill>
              </a:rPr>
              <a:t>Farmer beliefs: Beliefs about climate impacts, attitude towards conservation, etc.</a:t>
            </a:r>
          </a:p>
          <a:p>
            <a:pPr marL="457200" lvl="0" indent="-457200" algn="l">
              <a:lnSpc>
                <a:spcPct val="100000"/>
              </a:lnSpc>
              <a:buFont typeface="Arial"/>
              <a:buChar char="•"/>
              <a:defRPr/>
            </a:pPr>
            <a:endParaRPr lang="en-US" sz="2600" dirty="0">
              <a:solidFill>
                <a:srgbClr val="000000"/>
              </a:solidFill>
            </a:endParaRPr>
          </a:p>
          <a:p>
            <a:pPr marL="457200" lvl="0" indent="-457200" algn="l">
              <a:lnSpc>
                <a:spcPct val="100000"/>
              </a:lnSpc>
              <a:buFont typeface="Arial"/>
              <a:buChar char="•"/>
              <a:defRPr/>
            </a:pPr>
            <a:r>
              <a:rPr lang="en-US" sz="2600" dirty="0">
                <a:solidFill>
                  <a:srgbClr val="000000"/>
                </a:solidFill>
              </a:rPr>
              <a:t>What specific characteristics are critical to understanding variation in how individual farms/farmers adapt?</a:t>
            </a:r>
          </a:p>
          <a:p>
            <a:pPr marL="914400" lvl="1" indent="-457200" algn="l">
              <a:lnSpc>
                <a:spcPct val="100000"/>
              </a:lnSpc>
              <a:buFont typeface="Arial"/>
              <a:buChar char="•"/>
              <a:defRPr/>
            </a:pPr>
            <a:r>
              <a:rPr lang="en-US" dirty="0">
                <a:solidFill>
                  <a:srgbClr val="000000"/>
                </a:solidFill>
              </a:rPr>
              <a:t>Tenure, “farmer type”, livestock, perception of environmental impacts, attitudes toward policies</a:t>
            </a:r>
          </a:p>
          <a:p>
            <a:pPr marL="914400" lvl="1" indent="-457200" algn="l">
              <a:lnSpc>
                <a:spcPct val="100000"/>
              </a:lnSpc>
              <a:spcBef>
                <a:spcPts val="1000"/>
              </a:spcBef>
              <a:buFont typeface="Arial"/>
              <a:buChar char="•"/>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392843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75466" y="2926246"/>
            <a:ext cx="1954381"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95000"/>
                  </a:prstClr>
                </a:solidFill>
                <a:effectLst/>
                <a:uLnTx/>
                <a:uFillTx/>
                <a:latin typeface="Calibri"/>
                <a:ea typeface="+mn-ea"/>
                <a:cs typeface="+mn-cs"/>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2F2F2"/>
                </a:solidFill>
                <a:effectLst/>
                <a:uLnTx/>
                <a:uFillTx/>
                <a:latin typeface="Calibri"/>
                <a:ea typeface="+mn-ea"/>
                <a:cs typeface="+mn-cs"/>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cs typeface="Arial" charset="0"/>
              </a:rPr>
              <a:t>Survey Population and Timeline</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lang="en-US" sz="2600" dirty="0">
                <a:solidFill>
                  <a:srgbClr val="000000"/>
                </a:solidFill>
              </a:rPr>
              <a:t>W</a:t>
            </a:r>
            <a:r>
              <a:rPr kumimoji="0" lang="en-US" sz="2600" b="0" i="0" u="none" strike="noStrike" kern="1200" cap="none" spc="0" normalizeH="0" noProof="0" dirty="0">
                <a:ln>
                  <a:noFill/>
                </a:ln>
                <a:solidFill>
                  <a:srgbClr val="000000"/>
                </a:solidFill>
                <a:effectLst/>
                <a:uLnTx/>
                <a:uFillTx/>
                <a:latin typeface="Arial" charset="0"/>
                <a:cs typeface="Arial" charset="0"/>
              </a:rPr>
              <a:t>ill be sent to farmers and landowners in the </a:t>
            </a:r>
            <a:r>
              <a:rPr lang="en-US" sz="2600" dirty="0">
                <a:solidFill>
                  <a:srgbClr val="000000"/>
                </a:solidFill>
              </a:rPr>
              <a:t>Eastern Corn Belt Region, focusing on representative watersheds</a:t>
            </a:r>
            <a:endParaRPr kumimoji="0" lang="en-US" sz="2600" b="0" i="0" u="none" strike="noStrike" kern="1200" cap="none" spc="0" normalizeH="0" noProof="0" dirty="0">
              <a:ln>
                <a:noFill/>
              </a:ln>
              <a:solidFill>
                <a:srgbClr val="000000"/>
              </a:solidFill>
              <a:effectLst/>
              <a:uLnTx/>
              <a:uFillTx/>
              <a:latin typeface="Arial" charset="0"/>
              <a:cs typeface="Arial" charset="0"/>
            </a:endParaRPr>
          </a:p>
          <a:p>
            <a:pPr marL="914400" lvl="1" indent="-457200" algn="l">
              <a:lnSpc>
                <a:spcPct val="100000"/>
              </a:lnSpc>
              <a:spcBef>
                <a:spcPts val="1000"/>
              </a:spcBef>
              <a:buFont typeface="Arial"/>
              <a:buChar char="•"/>
              <a:defRPr/>
            </a:pPr>
            <a:r>
              <a:rPr kumimoji="0" lang="en-US" sz="2200" b="0" i="0" u="none" strike="noStrike" kern="1200" cap="none" spc="0" normalizeH="0" noProof="0" dirty="0">
                <a:ln>
                  <a:noFill/>
                </a:ln>
                <a:solidFill>
                  <a:srgbClr val="000000"/>
                </a:solidFill>
                <a:effectLst/>
                <a:uLnTx/>
                <a:uFillTx/>
                <a:latin typeface="Arial" charset="0"/>
                <a:cs typeface="Arial" charset="0"/>
              </a:rPr>
              <a:t>OH, MI, IL, IN, WI</a:t>
            </a:r>
          </a:p>
          <a:p>
            <a:pPr marL="914400" lvl="1" indent="-457200" algn="l">
              <a:lnSpc>
                <a:spcPct val="100000"/>
              </a:lnSpc>
              <a:spcBef>
                <a:spcPts val="1000"/>
              </a:spcBef>
              <a:buFont typeface="Arial"/>
              <a:buChar char="•"/>
              <a:defRPr/>
            </a:pPr>
            <a:r>
              <a:rPr lang="en-US" sz="2200" dirty="0">
                <a:solidFill>
                  <a:srgbClr val="000000"/>
                </a:solidFill>
              </a:rPr>
              <a:t>Sample size TBD</a:t>
            </a:r>
            <a:endParaRPr kumimoji="0" lang="en-US" sz="2200" b="0" i="0" u="none" strike="noStrike" kern="1200" cap="none" spc="0" normalizeH="0" noProof="0" dirty="0">
              <a:ln>
                <a:noFill/>
              </a:ln>
              <a:solidFill>
                <a:srgbClr val="000000"/>
              </a:solidFill>
              <a:effectLst/>
              <a:uLnTx/>
              <a:uFillTx/>
              <a:latin typeface="Arial" charset="0"/>
              <a:cs typeface="Arial" charset="0"/>
            </a:endParaRPr>
          </a:p>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r>
              <a:rPr kumimoji="0" lang="en-US" b="0" i="0" u="none" strike="noStrike" kern="1200" cap="none" spc="0" normalizeH="0" noProof="0" dirty="0">
                <a:ln>
                  <a:noFill/>
                </a:ln>
                <a:solidFill>
                  <a:srgbClr val="000000"/>
                </a:solidFill>
                <a:effectLst/>
                <a:uLnTx/>
                <a:uFillTx/>
                <a:latin typeface="Arial" charset="0"/>
                <a:cs typeface="Arial" charset="0"/>
              </a:rPr>
              <a:t>Will develop survey over the summer, and send it out late summer or early fall (i.e., August/September)</a:t>
            </a:r>
          </a:p>
          <a:p>
            <a:pPr marL="914400" lvl="1" indent="-457200" algn="l">
              <a:lnSpc>
                <a:spcPct val="100000"/>
              </a:lnSpc>
              <a:spcBef>
                <a:spcPts val="1000"/>
              </a:spcBef>
              <a:buFont typeface="Arial"/>
              <a:buChar char="•"/>
              <a:defRPr/>
            </a:pPr>
            <a:r>
              <a:rPr lang="en-US" dirty="0">
                <a:solidFill>
                  <a:srgbClr val="000000"/>
                </a:solidFill>
              </a:rPr>
              <a:t>Survey will be administered online and through mailed surveys</a:t>
            </a:r>
            <a:endParaRPr kumimoji="0" lang="en-US" b="0" i="0" u="none" strike="noStrike" kern="1200" cap="none" spc="0" normalizeH="0" noProof="0" dirty="0">
              <a:ln>
                <a:noFill/>
              </a:ln>
              <a:solidFill>
                <a:srgbClr val="000000"/>
              </a:solidFill>
              <a:effectLst/>
              <a:uLnTx/>
              <a:uFillTx/>
              <a:latin typeface="Arial" charset="0"/>
              <a:cs typeface="Arial" charset="0"/>
            </a:endParaRPr>
          </a:p>
          <a:p>
            <a:pPr marL="914400" lvl="1" indent="-457200" algn="l">
              <a:lnSpc>
                <a:spcPct val="100000"/>
              </a:lnSpc>
              <a:spcBef>
                <a:spcPts val="1000"/>
              </a:spcBef>
              <a:buFont typeface="Arial"/>
              <a:buChar char="•"/>
              <a:defRPr/>
            </a:pPr>
            <a:endParaRPr kumimoji="0" lang="en-US" b="0" i="0" u="none" strike="noStrike" kern="1200" cap="none" spc="0" normalizeH="0" baseline="0" noProof="0" dirty="0">
              <a:ln>
                <a:noFill/>
              </a:ln>
              <a:solidFill>
                <a:srgbClr val="000000"/>
              </a:solidFill>
              <a:effectLst/>
              <a:uLnTx/>
              <a:uFillTx/>
              <a:latin typeface="Arial" charset="0"/>
              <a:cs typeface="Arial" charset="0"/>
            </a:endParaRPr>
          </a:p>
          <a:p>
            <a:pPr marL="457200" marR="0" lvl="0" indent="-457200" algn="l" defTabSz="914400" rtl="0" eaLnBrk="1" fontAlgn="auto" latinLnBrk="0" hangingPunct="1">
              <a:lnSpc>
                <a:spcPct val="10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srgbClr val="000000"/>
              </a:solidFill>
              <a:effectLst/>
              <a:uLnTx/>
              <a:uFillTx/>
              <a:latin typeface="Arial" charset="0"/>
              <a:cs typeface="Arial" charset="0"/>
            </a:endParaRPr>
          </a:p>
          <a:p>
            <a:pPr marL="342900" marR="0" lvl="0"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2000" b="0" i="0" u="none" strike="noStrike" kern="1200" cap="none" spc="0" normalizeH="0" baseline="0" noProof="0" dirty="0">
              <a:ln>
                <a:noFill/>
              </a:ln>
              <a:solidFill>
                <a:srgbClr val="000000"/>
              </a:solidFill>
              <a:effectLst/>
              <a:uLnTx/>
              <a:uFillTx/>
              <a:latin typeface="Arial" charset="0"/>
              <a:cs typeface="Arial" charset="0"/>
            </a:endParaRPr>
          </a:p>
          <a:p>
            <a:pPr marL="800100" marR="0" lvl="1" indent="-342900" algn="l" defTabSz="914400" rtl="0" eaLnBrk="1" fontAlgn="auto" latinLnBrk="0" hangingPunct="1">
              <a:lnSpc>
                <a:spcPct val="100000"/>
              </a:lnSpc>
              <a:spcBef>
                <a:spcPts val="1000"/>
              </a:spcBef>
              <a:spcAft>
                <a:spcPts val="0"/>
              </a:spcAft>
              <a:buClrTx/>
              <a:buSzTx/>
              <a:buFont typeface="Arial"/>
              <a:buChar char="•"/>
              <a:tabLst/>
              <a:defRPr/>
            </a:pPr>
            <a:endParaRPr kumimoji="0" lang="en-US" sz="1800" b="0" i="0" u="none" strike="noStrike" kern="1200" cap="none" spc="0" normalizeH="0" baseline="0" noProof="0" dirty="0">
              <a:ln>
                <a:noFill/>
              </a:ln>
              <a:solidFill>
                <a:srgbClr val="000000"/>
              </a:solidFill>
              <a:effectLst/>
              <a:uLnTx/>
              <a:uFillTx/>
              <a:latin typeface="Arial" charset="0"/>
              <a:cs typeface="Arial" charset="0"/>
            </a:endParaRPr>
          </a:p>
        </p:txBody>
      </p:sp>
    </p:spTree>
    <p:extLst>
      <p:ext uri="{BB962C8B-B14F-4D97-AF65-F5344CB8AC3E}">
        <p14:creationId xmlns:p14="http://schemas.microsoft.com/office/powerpoint/2010/main" val="16119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8857" y="3904487"/>
            <a:ext cx="9144000" cy="1250022"/>
          </a:xfrm>
        </p:spPr>
        <p:txBody>
          <a:bodyPr>
            <a:noAutofit/>
          </a:bodyPr>
          <a:lstStyle/>
          <a:p>
            <a:r>
              <a:rPr lang="en-US" dirty="0">
                <a:solidFill>
                  <a:schemeClr val="tx1">
                    <a:lumMod val="85000"/>
                    <a:lumOff val="15000"/>
                  </a:schemeClr>
                </a:solidFill>
              </a:rPr>
              <a:t>Dr. </a:t>
            </a:r>
            <a:r>
              <a:rPr lang="en-US" dirty="0" err="1">
                <a:solidFill>
                  <a:schemeClr val="tx1">
                    <a:lumMod val="85000"/>
                    <a:lumOff val="15000"/>
                  </a:schemeClr>
                </a:solidFill>
              </a:rPr>
              <a:t>Kaiguang</a:t>
            </a:r>
            <a:r>
              <a:rPr lang="en-US" dirty="0">
                <a:solidFill>
                  <a:schemeClr val="tx1">
                    <a:lumMod val="85000"/>
                    <a:lumOff val="15000"/>
                  </a:schemeClr>
                </a:solidFill>
              </a:rPr>
              <a:t> Zhao</a:t>
            </a:r>
          </a:p>
          <a:p>
            <a:r>
              <a:rPr lang="en-US" dirty="0">
                <a:solidFill>
                  <a:schemeClr val="tx1">
                    <a:lumMod val="85000"/>
                    <a:lumOff val="15000"/>
                  </a:schemeClr>
                </a:solidFill>
              </a:rPr>
              <a:t>School of Environment and Natural Resources</a:t>
            </a:r>
          </a:p>
        </p:txBody>
      </p:sp>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20257" y="966561"/>
            <a:ext cx="10461199" cy="22628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spcAft>
                <a:spcPts val="600"/>
              </a:spcAft>
              <a:defRPr/>
            </a:pPr>
            <a:r>
              <a:rPr lang="en-US" sz="5400" dirty="0">
                <a:solidFill>
                  <a:srgbClr val="000000"/>
                </a:solidFill>
              </a:rPr>
              <a:t>  Ecosystem Services</a:t>
            </a:r>
            <a:endParaRPr lang="en-US" sz="4800" dirty="0">
              <a:solidFill>
                <a:srgbClr val="000000"/>
              </a:solidFill>
            </a:endParaRPr>
          </a:p>
        </p:txBody>
      </p:sp>
    </p:spTree>
    <p:extLst>
      <p:ext uri="{BB962C8B-B14F-4D97-AF65-F5344CB8AC3E}">
        <p14:creationId xmlns:p14="http://schemas.microsoft.com/office/powerpoint/2010/main" val="38511579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What are Ecosystem Services (ES)?</a:t>
            </a:r>
          </a:p>
        </p:txBody>
      </p:sp>
      <p:sp>
        <p:nvSpPr>
          <p:cNvPr id="12" name="Content Placeholder 2"/>
          <p:cNvSpPr txBox="1">
            <a:spLocks/>
          </p:cNvSpPr>
          <p:nvPr/>
        </p:nvSpPr>
        <p:spPr>
          <a:xfrm>
            <a:off x="691573" y="1243055"/>
            <a:ext cx="5660150" cy="451766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What Nature provides us “for free”.</a:t>
            </a:r>
          </a:p>
          <a:p>
            <a:pPr marL="457200" indent="-457200" algn="l">
              <a:lnSpc>
                <a:spcPct val="100000"/>
              </a:lnSpc>
              <a:buFont typeface="Arial"/>
              <a:buChar char="•"/>
              <a:defRPr/>
            </a:pPr>
            <a:r>
              <a:rPr lang="en-US" sz="2600" dirty="0">
                <a:solidFill>
                  <a:srgbClr val="000000"/>
                </a:solidFill>
              </a:rPr>
              <a:t>An umbrella term: a “catch-all” phrase.</a:t>
            </a:r>
          </a:p>
          <a:p>
            <a:pPr marL="457200" indent="-457200" algn="l">
              <a:lnSpc>
                <a:spcPct val="100000"/>
              </a:lnSpc>
              <a:buFont typeface="Arial"/>
              <a:buChar char="•"/>
              <a:defRPr/>
            </a:pPr>
            <a:r>
              <a:rPr lang="en-US" sz="2600" dirty="0">
                <a:solidFill>
                  <a:srgbClr val="000000"/>
                </a:solidFill>
              </a:rPr>
              <a:t>Four categories </a:t>
            </a:r>
          </a:p>
          <a:p>
            <a:pPr marL="914400" lvl="1" indent="-457200" algn="l">
              <a:lnSpc>
                <a:spcPct val="100000"/>
              </a:lnSpc>
              <a:buFont typeface="Arial"/>
              <a:buChar char="•"/>
              <a:defRPr/>
            </a:pPr>
            <a:r>
              <a:rPr lang="en-US" sz="2200" dirty="0">
                <a:solidFill>
                  <a:srgbClr val="000000"/>
                </a:solidFill>
              </a:rPr>
              <a:t>Supporting: habitat, pollination, soil formation, &amp; photosynthesis</a:t>
            </a:r>
          </a:p>
          <a:p>
            <a:pPr marL="914400" lvl="1" indent="-457200" algn="l">
              <a:lnSpc>
                <a:spcPct val="100000"/>
              </a:lnSpc>
              <a:buFont typeface="Arial"/>
              <a:buChar char="•"/>
              <a:defRPr/>
            </a:pPr>
            <a:r>
              <a:rPr lang="en-US" sz="2200" dirty="0">
                <a:solidFill>
                  <a:srgbClr val="000000"/>
                </a:solidFill>
              </a:rPr>
              <a:t>Provisioning: food, raw materials, water, energy</a:t>
            </a:r>
          </a:p>
          <a:p>
            <a:pPr marL="914400" lvl="1" indent="-457200" algn="l">
              <a:lnSpc>
                <a:spcPct val="100000"/>
              </a:lnSpc>
              <a:buFont typeface="Arial"/>
              <a:buChar char="•"/>
              <a:defRPr/>
            </a:pPr>
            <a:r>
              <a:rPr lang="en-US" sz="2200" dirty="0">
                <a:solidFill>
                  <a:srgbClr val="000000"/>
                </a:solidFill>
              </a:rPr>
              <a:t>Regulating: carbon storage, climate regulation, pest control, water purification</a:t>
            </a:r>
          </a:p>
          <a:p>
            <a:pPr marL="914400" lvl="1" indent="-457200" algn="l">
              <a:lnSpc>
                <a:spcPct val="100000"/>
              </a:lnSpc>
              <a:buFont typeface="Arial"/>
              <a:buChar char="•"/>
              <a:defRPr/>
            </a:pPr>
            <a:r>
              <a:rPr lang="en-US" sz="2200" dirty="0">
                <a:solidFill>
                  <a:srgbClr val="000000"/>
                </a:solidFill>
              </a:rPr>
              <a:t>Cultural: recreational, therapeutic, educational</a:t>
            </a:r>
          </a:p>
          <a:p>
            <a:pPr marL="914400" lvl="1" indent="-457200" algn="l">
              <a:lnSpc>
                <a:spcPct val="100000"/>
              </a:lnSpc>
              <a:buFont typeface="Arial"/>
              <a:buChar char="•"/>
              <a:defRPr/>
            </a:pPr>
            <a:endParaRPr lang="en-US" sz="22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1723" y="1187720"/>
            <a:ext cx="5241563" cy="5136732"/>
          </a:xfrm>
          <a:prstGeom prst="rect">
            <a:avLst/>
          </a:prstGeom>
        </p:spPr>
      </p:pic>
    </p:spTree>
    <p:extLst>
      <p:ext uri="{BB962C8B-B14F-4D97-AF65-F5344CB8AC3E}">
        <p14:creationId xmlns:p14="http://schemas.microsoft.com/office/powerpoint/2010/main" val="22904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0461817"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Our Study Area: 40%+ land in crops</a:t>
            </a:r>
          </a:p>
        </p:txBody>
      </p:sp>
      <p:pic>
        <p:nvPicPr>
          <p:cNvPr id="2" name="Picture 1" descr="Screen Shot 2018-11-18 at 4.00.0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5669" y="1408311"/>
            <a:ext cx="5931912" cy="5098548"/>
          </a:xfrm>
          <a:prstGeom prst="rect">
            <a:avLst/>
          </a:prstGeom>
        </p:spPr>
      </p:pic>
    </p:spTree>
    <p:extLst>
      <p:ext uri="{BB962C8B-B14F-4D97-AF65-F5344CB8AC3E}">
        <p14:creationId xmlns:p14="http://schemas.microsoft.com/office/powerpoint/2010/main" val="3513178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Ecosystem Services (ES)– a nascent field</a:t>
            </a:r>
          </a:p>
        </p:txBody>
      </p:sp>
      <p:sp>
        <p:nvSpPr>
          <p:cNvPr id="12" name="Content Placeholder 2"/>
          <p:cNvSpPr txBox="1">
            <a:spLocks/>
          </p:cNvSpPr>
          <p:nvPr/>
        </p:nvSpPr>
        <p:spPr>
          <a:xfrm>
            <a:off x="691573" y="1243055"/>
            <a:ext cx="5660150"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Still poorly defined and hard to operationalize.</a:t>
            </a:r>
          </a:p>
          <a:p>
            <a:pPr marL="457200" indent="-457200" algn="l">
              <a:lnSpc>
                <a:spcPct val="100000"/>
              </a:lnSpc>
              <a:buFont typeface="Arial"/>
              <a:buChar char="•"/>
              <a:defRPr/>
            </a:pPr>
            <a:r>
              <a:rPr lang="en-US" sz="2600" dirty="0">
                <a:solidFill>
                  <a:srgbClr val="000000"/>
                </a:solidFill>
              </a:rPr>
              <a:t>What constitutes an ES?</a:t>
            </a:r>
          </a:p>
          <a:p>
            <a:pPr marL="914400" lvl="1" indent="-457200" algn="l">
              <a:lnSpc>
                <a:spcPct val="100000"/>
              </a:lnSpc>
              <a:buFont typeface="Arial"/>
              <a:buChar char="•"/>
              <a:defRPr/>
            </a:pPr>
            <a:r>
              <a:rPr lang="en-US" sz="2200" dirty="0">
                <a:solidFill>
                  <a:srgbClr val="000000"/>
                </a:solidFill>
              </a:rPr>
              <a:t>Context-specific</a:t>
            </a:r>
          </a:p>
          <a:p>
            <a:pPr marL="914400" lvl="1" indent="-457200" algn="l">
              <a:lnSpc>
                <a:spcPct val="100000"/>
              </a:lnSpc>
              <a:buFont typeface="Arial"/>
              <a:buChar char="•"/>
              <a:defRPr/>
            </a:pPr>
            <a:r>
              <a:rPr lang="en-US" sz="2200" dirty="0">
                <a:solidFill>
                  <a:srgbClr val="000000"/>
                </a:solidFill>
              </a:rPr>
              <a:t>Its linkage to ecosystem/health sustainability (more of a process than of an endpoint)</a:t>
            </a:r>
          </a:p>
          <a:p>
            <a:pPr marL="457200" indent="-457200" algn="l">
              <a:lnSpc>
                <a:spcPct val="100000"/>
              </a:lnSpc>
              <a:buFont typeface="Arial"/>
              <a:buChar char="•"/>
              <a:defRPr/>
            </a:pPr>
            <a:r>
              <a:rPr lang="en-US" sz="2600" dirty="0">
                <a:solidFill>
                  <a:srgbClr val="000000"/>
                </a:solidFill>
              </a:rPr>
              <a:t>how to define, identify, measure, quantify, valuate, monitor, and manage ES?</a:t>
            </a: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2" name="Picture 1"/>
          <p:cNvPicPr>
            <a:picLocks noChangeAspect="1"/>
          </p:cNvPicPr>
          <p:nvPr/>
        </p:nvPicPr>
        <p:blipFill>
          <a:blip r:embed="rId3"/>
          <a:stretch>
            <a:fillRect/>
          </a:stretch>
        </p:blipFill>
        <p:spPr>
          <a:xfrm>
            <a:off x="6970945" y="1045029"/>
            <a:ext cx="4562954" cy="5420602"/>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87693" y="1045029"/>
            <a:ext cx="4546206" cy="5298621"/>
          </a:xfrm>
          <a:prstGeom prst="rect">
            <a:avLst/>
          </a:prstGeom>
        </p:spPr>
      </p:pic>
    </p:spTree>
    <p:extLst>
      <p:ext uri="{BB962C8B-B14F-4D97-AF65-F5344CB8AC3E}">
        <p14:creationId xmlns:p14="http://schemas.microsoft.com/office/powerpoint/2010/main" val="59427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The ecosystem services cascade</a:t>
            </a:r>
          </a:p>
        </p:txBody>
      </p:sp>
      <p:sp>
        <p:nvSpPr>
          <p:cNvPr id="12" name="Content Placeholder 2"/>
          <p:cNvSpPr txBox="1">
            <a:spLocks/>
          </p:cNvSpPr>
          <p:nvPr/>
        </p:nvSpPr>
        <p:spPr>
          <a:xfrm>
            <a:off x="691573" y="1243055"/>
            <a:ext cx="5660150"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a</a:t>
            </a: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572" y="1219162"/>
            <a:ext cx="10995892" cy="5355646"/>
          </a:xfrm>
          <a:prstGeom prst="rect">
            <a:avLst/>
          </a:prstGeom>
        </p:spPr>
      </p:pic>
      <p:pic>
        <p:nvPicPr>
          <p:cNvPr id="5" name="Picture 4"/>
          <p:cNvPicPr>
            <a:picLocks noChangeAspect="1"/>
          </p:cNvPicPr>
          <p:nvPr/>
        </p:nvPicPr>
        <p:blipFill>
          <a:blip r:embed="rId4"/>
          <a:stretch>
            <a:fillRect/>
          </a:stretch>
        </p:blipFill>
        <p:spPr>
          <a:xfrm>
            <a:off x="13250048" y="1045029"/>
            <a:ext cx="8379084" cy="5546005"/>
          </a:xfrm>
          <a:prstGeom prst="rect">
            <a:avLst/>
          </a:prstGeom>
        </p:spPr>
      </p:pic>
    </p:spTree>
    <p:extLst>
      <p:ext uri="{BB962C8B-B14F-4D97-AF65-F5344CB8AC3E}">
        <p14:creationId xmlns:p14="http://schemas.microsoft.com/office/powerpoint/2010/main" val="273716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Possible approaches to assess ES</a:t>
            </a:r>
          </a:p>
        </p:txBody>
      </p:sp>
      <p:sp>
        <p:nvSpPr>
          <p:cNvPr id="12" name="Content Placeholder 2"/>
          <p:cNvSpPr txBox="1">
            <a:spLocks/>
          </p:cNvSpPr>
          <p:nvPr/>
        </p:nvSpPr>
        <p:spPr>
          <a:xfrm>
            <a:off x="691573" y="1243055"/>
            <a:ext cx="4860141"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Ecosystem Services indicators</a:t>
            </a:r>
          </a:p>
          <a:p>
            <a:pPr marL="914400" lvl="1" indent="-457200" algn="l">
              <a:lnSpc>
                <a:spcPct val="100000"/>
              </a:lnSpc>
              <a:buFont typeface="Arial"/>
              <a:buChar char="•"/>
              <a:defRPr/>
            </a:pPr>
            <a:r>
              <a:rPr lang="en-US" sz="2200" dirty="0">
                <a:solidFill>
                  <a:srgbClr val="000000"/>
                </a:solidFill>
              </a:rPr>
              <a:t>Proxies often used (water yield, acreage cultivated, fish stock, timber biomass)</a:t>
            </a:r>
          </a:p>
          <a:p>
            <a:pPr marL="914400" lvl="1" indent="-457200" algn="l">
              <a:lnSpc>
                <a:spcPct val="100000"/>
              </a:lnSpc>
              <a:buFont typeface="Arial"/>
              <a:buChar char="•"/>
              <a:defRPr/>
            </a:pPr>
            <a:r>
              <a:rPr lang="en-US" sz="2200" dirty="0">
                <a:solidFill>
                  <a:srgbClr val="000000"/>
                </a:solidFill>
              </a:rPr>
              <a:t>Information used to communicate characteristics and trends of ES  </a:t>
            </a:r>
          </a:p>
          <a:p>
            <a:pPr marL="914400" lvl="1" indent="-457200" algn="l">
              <a:lnSpc>
                <a:spcPct val="100000"/>
              </a:lnSpc>
              <a:buFont typeface="Arial"/>
              <a:buChar char="•"/>
              <a:defRPr/>
            </a:pPr>
            <a:r>
              <a:rPr lang="en-US" sz="2200" dirty="0">
                <a:solidFill>
                  <a:srgbClr val="000000"/>
                </a:solidFill>
              </a:rPr>
              <a:t>Built upon a set of metrics representing actual states, quantity, processes of biophysical structures/areas</a:t>
            </a: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6436" y="1251034"/>
            <a:ext cx="6532663" cy="4890407"/>
          </a:xfrm>
          <a:prstGeom prst="rect">
            <a:avLst/>
          </a:prstGeom>
        </p:spPr>
      </p:pic>
    </p:spTree>
    <p:extLst>
      <p:ext uri="{BB962C8B-B14F-4D97-AF65-F5344CB8AC3E}">
        <p14:creationId xmlns:p14="http://schemas.microsoft.com/office/powerpoint/2010/main" val="29559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Possible approaches to assess ES</a:t>
            </a:r>
          </a:p>
        </p:txBody>
      </p:sp>
      <p:sp>
        <p:nvSpPr>
          <p:cNvPr id="12" name="Content Placeholder 2"/>
          <p:cNvSpPr txBox="1">
            <a:spLocks/>
          </p:cNvSpPr>
          <p:nvPr/>
        </p:nvSpPr>
        <p:spPr>
          <a:xfrm>
            <a:off x="691572" y="1243055"/>
            <a:ext cx="10995393"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Ecosystem Services indicators</a:t>
            </a:r>
          </a:p>
          <a:p>
            <a:pPr marL="914400" lvl="1" indent="-457200" algn="l">
              <a:lnSpc>
                <a:spcPct val="100000"/>
              </a:lnSpc>
              <a:buFont typeface="Arial"/>
              <a:buChar char="•"/>
              <a:defRPr/>
            </a:pPr>
            <a:r>
              <a:rPr lang="en-US" sz="2200" dirty="0">
                <a:solidFill>
                  <a:srgbClr val="000000"/>
                </a:solidFill>
              </a:rPr>
              <a:t>Ideally, measuring the complete bundle of the ES cascade</a:t>
            </a:r>
          </a:p>
          <a:p>
            <a:pPr marL="914400" lvl="1" indent="-457200" algn="l">
              <a:lnSpc>
                <a:spcPct val="100000"/>
              </a:lnSpc>
              <a:buFont typeface="Arial"/>
              <a:buChar char="•"/>
              <a:defRPr/>
            </a:pPr>
            <a:r>
              <a:rPr lang="en-US" sz="2200" dirty="0">
                <a:solidFill>
                  <a:srgbClr val="000000"/>
                </a:solidFill>
              </a:rPr>
              <a:t>Practical metrics only measure parts of the cascade</a:t>
            </a: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9" name="Picture 8"/>
          <p:cNvPicPr>
            <a:picLocks noChangeAspect="1"/>
          </p:cNvPicPr>
          <p:nvPr/>
        </p:nvPicPr>
        <p:blipFill>
          <a:blip r:embed="rId3"/>
          <a:stretch>
            <a:fillRect/>
          </a:stretch>
        </p:blipFill>
        <p:spPr>
          <a:xfrm>
            <a:off x="601664" y="2819626"/>
            <a:ext cx="11085301" cy="2614430"/>
          </a:xfrm>
          <a:prstGeom prst="rect">
            <a:avLst/>
          </a:prstGeom>
        </p:spPr>
      </p:pic>
      <p:sp>
        <p:nvSpPr>
          <p:cNvPr id="13" name="Rounded Rectangle 12"/>
          <p:cNvSpPr/>
          <p:nvPr/>
        </p:nvSpPr>
        <p:spPr>
          <a:xfrm>
            <a:off x="375466" y="2615878"/>
            <a:ext cx="5768850" cy="3144842"/>
          </a:xfrm>
          <a:prstGeom prst="roundRect">
            <a:avLst/>
          </a:prstGeom>
          <a:noFill/>
          <a:ln w="57150">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7368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Emphasis of this project</a:t>
            </a:r>
          </a:p>
        </p:txBody>
      </p:sp>
      <p:sp>
        <p:nvSpPr>
          <p:cNvPr id="12" name="Content Placeholder 2"/>
          <p:cNvSpPr txBox="1">
            <a:spLocks/>
          </p:cNvSpPr>
          <p:nvPr/>
        </p:nvSpPr>
        <p:spPr>
          <a:xfrm>
            <a:off x="691572" y="1243055"/>
            <a:ext cx="10995393"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Ecosystem Services indicators</a:t>
            </a:r>
          </a:p>
          <a:p>
            <a:pPr marL="914400" lvl="1" indent="-457200" algn="l">
              <a:lnSpc>
                <a:spcPct val="100000"/>
              </a:lnSpc>
              <a:buFont typeface="Arial"/>
              <a:buChar char="•"/>
              <a:defRPr/>
            </a:pPr>
            <a:r>
              <a:rPr lang="en-US" sz="2200" dirty="0">
                <a:solidFill>
                  <a:srgbClr val="000000"/>
                </a:solidFill>
              </a:rPr>
              <a:t>Ideally, measuring the complete bundle of the ES cascade</a:t>
            </a:r>
          </a:p>
          <a:p>
            <a:pPr marL="914400" lvl="1" indent="-457200" algn="l">
              <a:lnSpc>
                <a:spcPct val="100000"/>
              </a:lnSpc>
              <a:buFont typeface="Arial"/>
              <a:buChar char="•"/>
              <a:defRPr/>
            </a:pPr>
            <a:r>
              <a:rPr lang="en-US" sz="2200" dirty="0">
                <a:solidFill>
                  <a:srgbClr val="000000"/>
                </a:solidFill>
              </a:rPr>
              <a:t>Practical metrics only measure part of the cascade</a:t>
            </a: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14" name="Picture 13"/>
          <p:cNvPicPr>
            <a:picLocks noChangeAspect="1"/>
          </p:cNvPicPr>
          <p:nvPr/>
        </p:nvPicPr>
        <p:blipFill>
          <a:blip r:embed="rId3"/>
          <a:stretch>
            <a:fillRect/>
          </a:stretch>
        </p:blipFill>
        <p:spPr>
          <a:xfrm>
            <a:off x="1169044" y="1045029"/>
            <a:ext cx="9078597" cy="5603747"/>
          </a:xfrm>
          <a:prstGeom prst="rect">
            <a:avLst/>
          </a:prstGeom>
        </p:spPr>
      </p:pic>
      <p:sp>
        <p:nvSpPr>
          <p:cNvPr id="15" name="TextBox 14"/>
          <p:cNvSpPr txBox="1"/>
          <p:nvPr/>
        </p:nvSpPr>
        <p:spPr>
          <a:xfrm>
            <a:off x="4409954" y="1446088"/>
            <a:ext cx="772519" cy="369332"/>
          </a:xfrm>
          <a:prstGeom prst="rect">
            <a:avLst/>
          </a:prstGeom>
          <a:noFill/>
        </p:spPr>
        <p:txBody>
          <a:bodyPr wrap="none" rtlCol="0">
            <a:spAutoFit/>
          </a:bodyPr>
          <a:lstStyle/>
          <a:p>
            <a:r>
              <a:rPr lang="en-US" b="1" dirty="0"/>
              <a:t>Water</a:t>
            </a:r>
          </a:p>
        </p:txBody>
      </p:sp>
      <p:sp>
        <p:nvSpPr>
          <p:cNvPr id="16" name="TextBox 15"/>
          <p:cNvSpPr txBox="1"/>
          <p:nvPr/>
        </p:nvSpPr>
        <p:spPr>
          <a:xfrm>
            <a:off x="5708342" y="1446088"/>
            <a:ext cx="657937" cy="369332"/>
          </a:xfrm>
          <a:prstGeom prst="rect">
            <a:avLst/>
          </a:prstGeom>
          <a:noFill/>
        </p:spPr>
        <p:txBody>
          <a:bodyPr wrap="none" rtlCol="0">
            <a:spAutoFit/>
          </a:bodyPr>
          <a:lstStyle/>
          <a:p>
            <a:r>
              <a:rPr lang="en-US" b="1" dirty="0"/>
              <a:t>Food</a:t>
            </a:r>
          </a:p>
        </p:txBody>
      </p:sp>
      <p:sp>
        <p:nvSpPr>
          <p:cNvPr id="17" name="TextBox 16"/>
          <p:cNvSpPr txBox="1"/>
          <p:nvPr/>
        </p:nvSpPr>
        <p:spPr>
          <a:xfrm>
            <a:off x="6951060" y="1446088"/>
            <a:ext cx="910699" cy="369332"/>
          </a:xfrm>
          <a:prstGeom prst="rect">
            <a:avLst/>
          </a:prstGeom>
          <a:noFill/>
        </p:spPr>
        <p:txBody>
          <a:bodyPr wrap="none" rtlCol="0">
            <a:spAutoFit/>
          </a:bodyPr>
          <a:lstStyle/>
          <a:p>
            <a:r>
              <a:rPr lang="en-US" b="1" dirty="0"/>
              <a:t>Climate</a:t>
            </a:r>
          </a:p>
        </p:txBody>
      </p:sp>
    </p:spTree>
    <p:extLst>
      <p:ext uri="{BB962C8B-B14F-4D97-AF65-F5344CB8AC3E}">
        <p14:creationId xmlns:p14="http://schemas.microsoft.com/office/powerpoint/2010/main" val="225774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Food: crop yield/production</a:t>
            </a:r>
          </a:p>
        </p:txBody>
      </p:sp>
      <p:sp>
        <p:nvSpPr>
          <p:cNvPr id="12" name="Content Placeholder 2"/>
          <p:cNvSpPr txBox="1">
            <a:spLocks/>
          </p:cNvSpPr>
          <p:nvPr/>
        </p:nvSpPr>
        <p:spPr>
          <a:xfrm>
            <a:off x="691572" y="1243055"/>
            <a:ext cx="10995393"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Ecosystem Services indicators</a:t>
            </a:r>
          </a:p>
          <a:p>
            <a:pPr marL="914400" lvl="1" indent="-457200" algn="l">
              <a:lnSpc>
                <a:spcPct val="100000"/>
              </a:lnSpc>
              <a:buFont typeface="Arial"/>
              <a:buChar char="•"/>
              <a:defRPr/>
            </a:pPr>
            <a:r>
              <a:rPr lang="en-US" sz="2200" dirty="0">
                <a:solidFill>
                  <a:srgbClr val="000000"/>
                </a:solidFill>
              </a:rPr>
              <a:t>Ideally, measuring the complete bundle of the ES cascade</a:t>
            </a:r>
          </a:p>
          <a:p>
            <a:pPr marL="914400" lvl="1" indent="-457200" algn="l">
              <a:lnSpc>
                <a:spcPct val="100000"/>
              </a:lnSpc>
              <a:buFont typeface="Arial"/>
              <a:buChar char="•"/>
              <a:defRPr/>
            </a:pPr>
            <a:r>
              <a:rPr lang="en-US" sz="2200" dirty="0">
                <a:solidFill>
                  <a:srgbClr val="000000"/>
                </a:solidFill>
              </a:rPr>
              <a:t>Practical metrics only measure part of the cascade</a:t>
            </a: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3" name="Picture 2"/>
          <p:cNvPicPr>
            <a:picLocks noChangeAspect="1"/>
          </p:cNvPicPr>
          <p:nvPr/>
        </p:nvPicPr>
        <p:blipFill>
          <a:blip r:embed="rId3"/>
          <a:stretch>
            <a:fillRect/>
          </a:stretch>
        </p:blipFill>
        <p:spPr>
          <a:xfrm>
            <a:off x="601177" y="1243055"/>
            <a:ext cx="10572750" cy="4171950"/>
          </a:xfrm>
          <a:prstGeom prst="rect">
            <a:avLst/>
          </a:prstGeom>
        </p:spPr>
      </p:pic>
    </p:spTree>
    <p:extLst>
      <p:ext uri="{BB962C8B-B14F-4D97-AF65-F5344CB8AC3E}">
        <p14:creationId xmlns:p14="http://schemas.microsoft.com/office/powerpoint/2010/main" val="196918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Water: water quality metrics</a:t>
            </a:r>
          </a:p>
        </p:txBody>
      </p:sp>
      <p:sp>
        <p:nvSpPr>
          <p:cNvPr id="12" name="Content Placeholder 2"/>
          <p:cNvSpPr txBox="1">
            <a:spLocks/>
          </p:cNvSpPr>
          <p:nvPr/>
        </p:nvSpPr>
        <p:spPr>
          <a:xfrm>
            <a:off x="691572" y="1243055"/>
            <a:ext cx="10995393"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Ecosystem Services indicators</a:t>
            </a:r>
          </a:p>
          <a:p>
            <a:pPr marL="914400" lvl="1" indent="-457200" algn="l">
              <a:lnSpc>
                <a:spcPct val="100000"/>
              </a:lnSpc>
              <a:buFont typeface="Arial"/>
              <a:buChar char="•"/>
              <a:defRPr/>
            </a:pPr>
            <a:r>
              <a:rPr lang="en-US" sz="2200" dirty="0">
                <a:solidFill>
                  <a:srgbClr val="000000"/>
                </a:solidFill>
              </a:rPr>
              <a:t>Ideally, measuring the complete bundle of the ES cascade</a:t>
            </a:r>
          </a:p>
          <a:p>
            <a:pPr marL="914400" lvl="1" indent="-457200" algn="l">
              <a:lnSpc>
                <a:spcPct val="100000"/>
              </a:lnSpc>
              <a:buFont typeface="Arial"/>
              <a:buChar char="•"/>
              <a:defRPr/>
            </a:pPr>
            <a:r>
              <a:rPr lang="en-US" sz="2200" dirty="0">
                <a:solidFill>
                  <a:srgbClr val="000000"/>
                </a:solidFill>
              </a:rPr>
              <a:t>Practical metrics only measure part of the cascade</a:t>
            </a:r>
            <a:endParaRPr lang="en-US" sz="2600" dirty="0">
              <a:solidFill>
                <a:srgbClr val="000000"/>
              </a:solidFill>
            </a:endParaRP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2229" y="1173359"/>
            <a:ext cx="7237745" cy="435116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404" y="1373528"/>
            <a:ext cx="3950825" cy="3950825"/>
          </a:xfrm>
          <a:prstGeom prst="rect">
            <a:avLst/>
          </a:prstGeom>
        </p:spPr>
      </p:pic>
    </p:spTree>
    <p:extLst>
      <p:ext uri="{BB962C8B-B14F-4D97-AF65-F5344CB8AC3E}">
        <p14:creationId xmlns:p14="http://schemas.microsoft.com/office/powerpoint/2010/main" val="337754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Climate: soil carbon storage and biophysical climate regulation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285" y="1207747"/>
            <a:ext cx="3898010" cy="5204044"/>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0785" y="1207747"/>
            <a:ext cx="6819205" cy="5087992"/>
          </a:xfrm>
          <a:prstGeom prst="rect">
            <a:avLst/>
          </a:prstGeom>
        </p:spPr>
      </p:pic>
      <p:pic>
        <p:nvPicPr>
          <p:cNvPr id="3074" name="Picture 2" descr="A reduced tillage field next to a conventional fiel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7732" y="4083880"/>
            <a:ext cx="3945610" cy="2327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urban heat islan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59682" y="1195613"/>
            <a:ext cx="6759158" cy="50494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07282" y="1093108"/>
            <a:ext cx="9782907" cy="5433321"/>
          </a:xfrm>
          <a:prstGeom prst="rect">
            <a:avLst/>
          </a:prstGeom>
        </p:spPr>
      </p:pic>
    </p:spTree>
    <p:extLst>
      <p:ext uri="{BB962C8B-B14F-4D97-AF65-F5344CB8AC3E}">
        <p14:creationId xmlns:p14="http://schemas.microsoft.com/office/powerpoint/2010/main" val="202567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Our approach: Modeling</a:t>
            </a:r>
          </a:p>
        </p:txBody>
      </p:sp>
      <p:sp>
        <p:nvSpPr>
          <p:cNvPr id="12" name="Content Placeholder 2"/>
          <p:cNvSpPr txBox="1">
            <a:spLocks/>
          </p:cNvSpPr>
          <p:nvPr/>
        </p:nvSpPr>
        <p:spPr>
          <a:xfrm>
            <a:off x="691572" y="1243055"/>
            <a:ext cx="10995393"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A modeler’s manifesto</a:t>
            </a:r>
            <a:endParaRPr lang="en-US" sz="2200" dirty="0">
              <a:solidFill>
                <a:srgbClr val="000000"/>
              </a:solidFill>
            </a:endParaRPr>
          </a:p>
          <a:p>
            <a:pPr marL="914400" lvl="1" indent="-457200" algn="l">
              <a:lnSpc>
                <a:spcPct val="100000"/>
              </a:lnSpc>
              <a:buFont typeface="Arial"/>
              <a:buChar char="•"/>
              <a:defRPr/>
            </a:pPr>
            <a:r>
              <a:rPr lang="en-US" sz="2200" dirty="0">
                <a:solidFill>
                  <a:srgbClr val="000000"/>
                </a:solidFill>
              </a:rPr>
              <a:t>We can't look into the unknowns, the unmeasured, and the future without models.</a:t>
            </a:r>
            <a:endParaRPr lang="en-US" dirty="0">
              <a:solidFill>
                <a:srgbClr val="000000"/>
              </a:solidFill>
            </a:endParaRPr>
          </a:p>
          <a:p>
            <a:pPr marL="457200" indent="-457200" algn="l">
              <a:lnSpc>
                <a:spcPct val="100000"/>
              </a:lnSpc>
              <a:buFont typeface="Arial"/>
              <a:buChar char="•"/>
              <a:defRPr/>
            </a:pPr>
            <a:r>
              <a:rPr lang="en-US" sz="2000" dirty="0">
                <a:solidFill>
                  <a:srgbClr val="000000"/>
                </a:solidFill>
              </a:rPr>
              <a:t>Models</a:t>
            </a:r>
            <a:endParaRPr lang="en-US" sz="1800" dirty="0">
              <a:solidFill>
                <a:srgbClr val="000000"/>
              </a:solidFill>
            </a:endParaRPr>
          </a:p>
          <a:p>
            <a:pPr marL="800100" lvl="1" indent="-342900" algn="l">
              <a:lnSpc>
                <a:spcPct val="100000"/>
              </a:lnSpc>
              <a:spcBef>
                <a:spcPts val="1000"/>
              </a:spcBef>
              <a:buFont typeface="Arial"/>
              <a:buChar char="•"/>
              <a:defRPr/>
            </a:pPr>
            <a:r>
              <a:rPr lang="en-US" sz="1800" dirty="0">
                <a:solidFill>
                  <a:srgbClr val="000000"/>
                </a:solidFill>
              </a:rPr>
              <a:t>Verbal model </a:t>
            </a:r>
          </a:p>
          <a:p>
            <a:pPr marL="800100" lvl="1" indent="-342900" algn="l">
              <a:lnSpc>
                <a:spcPct val="100000"/>
              </a:lnSpc>
              <a:spcBef>
                <a:spcPts val="1000"/>
              </a:spcBef>
              <a:buFont typeface="Arial"/>
              <a:buChar char="•"/>
              <a:defRPr/>
            </a:pPr>
            <a:r>
              <a:rPr lang="en-US" sz="1800" dirty="0">
                <a:solidFill>
                  <a:srgbClr val="000000"/>
                </a:solidFill>
              </a:rPr>
              <a:t>Conceptual model</a:t>
            </a:r>
          </a:p>
          <a:p>
            <a:pPr marL="800100" lvl="1" indent="-342900" algn="l">
              <a:lnSpc>
                <a:spcPct val="100000"/>
              </a:lnSpc>
              <a:spcBef>
                <a:spcPts val="1000"/>
              </a:spcBef>
              <a:buFont typeface="Arial"/>
              <a:buChar char="•"/>
              <a:defRPr/>
            </a:pPr>
            <a:r>
              <a:rPr lang="en-US" sz="1800" dirty="0">
                <a:solidFill>
                  <a:srgbClr val="000000"/>
                </a:solidFill>
              </a:rPr>
              <a:t>Physical model</a:t>
            </a:r>
          </a:p>
          <a:p>
            <a:pPr marL="800100" lvl="1" indent="-342900" algn="l">
              <a:lnSpc>
                <a:spcPct val="100000"/>
              </a:lnSpc>
              <a:spcBef>
                <a:spcPts val="1000"/>
              </a:spcBef>
              <a:buFont typeface="Arial"/>
              <a:buChar char="•"/>
              <a:defRPr/>
            </a:pPr>
            <a:r>
              <a:rPr lang="en-US" sz="1800" dirty="0">
                <a:solidFill>
                  <a:srgbClr val="000000"/>
                </a:solidFill>
              </a:rPr>
              <a:t>Analytical/mathematical model</a:t>
            </a:r>
          </a:p>
          <a:p>
            <a:pPr marL="800100" lvl="1" indent="-342900" algn="l">
              <a:lnSpc>
                <a:spcPct val="100000"/>
              </a:lnSpc>
              <a:spcBef>
                <a:spcPts val="1000"/>
              </a:spcBef>
              <a:buFont typeface="Arial"/>
              <a:buChar char="•"/>
              <a:defRPr/>
            </a:pPr>
            <a:r>
              <a:rPr lang="en-US" sz="1800" dirty="0">
                <a:solidFill>
                  <a:srgbClr val="000000"/>
                </a:solidFill>
              </a:rPr>
              <a:t>Empirical/</a:t>
            </a:r>
            <a:r>
              <a:rPr lang="en-US" sz="1800" dirty="0" err="1">
                <a:solidFill>
                  <a:srgbClr val="000000"/>
                </a:solidFill>
              </a:rPr>
              <a:t>Statitsical</a:t>
            </a:r>
            <a:r>
              <a:rPr lang="en-US" sz="1800" dirty="0">
                <a:solidFill>
                  <a:srgbClr val="000000"/>
                </a:solidFill>
              </a:rPr>
              <a:t> models</a:t>
            </a:r>
          </a:p>
          <a:p>
            <a:pPr marL="800100" lvl="1" indent="-342900" algn="l">
              <a:lnSpc>
                <a:spcPct val="100000"/>
              </a:lnSpc>
              <a:spcBef>
                <a:spcPts val="1000"/>
              </a:spcBef>
              <a:buFont typeface="Arial"/>
              <a:buChar char="•"/>
              <a:defRPr/>
            </a:pPr>
            <a:r>
              <a:rPr lang="en-US" sz="1800" dirty="0">
                <a:solidFill>
                  <a:srgbClr val="000000"/>
                </a:solidFill>
              </a:rPr>
              <a:t>Artificial Intelligence</a:t>
            </a:r>
          </a:p>
          <a:p>
            <a:pPr marL="800100" lvl="1" indent="-342900" algn="l">
              <a:lnSpc>
                <a:spcPct val="100000"/>
              </a:lnSpc>
              <a:spcBef>
                <a:spcPts val="1000"/>
              </a:spcBef>
              <a:buFont typeface="Arial"/>
              <a:buChar char="•"/>
              <a:defRPr/>
            </a:pPr>
            <a:r>
              <a:rPr lang="en-US" sz="1800" dirty="0">
                <a:solidFill>
                  <a:srgbClr val="000000"/>
                </a:solidFill>
              </a:rPr>
              <a:t>Numerical simulation model (e.g., climate)</a:t>
            </a:r>
          </a:p>
          <a:p>
            <a:pPr marL="800100" lvl="1" indent="-342900" algn="l">
              <a:lnSpc>
                <a:spcPct val="100000"/>
              </a:lnSpc>
              <a:spcBef>
                <a:spcPts val="1000"/>
              </a:spcBef>
              <a:buFont typeface="Arial"/>
              <a:buChar char="•"/>
              <a:defRPr/>
            </a:pPr>
            <a:endParaRPr lang="en-US" sz="1800" dirty="0">
              <a:solidFill>
                <a:srgbClr val="000000"/>
              </a:solidFill>
            </a:endParaRPr>
          </a:p>
        </p:txBody>
      </p:sp>
      <p:sp>
        <p:nvSpPr>
          <p:cNvPr id="2" name="Rectangle 1"/>
          <p:cNvSpPr/>
          <p:nvPr/>
        </p:nvSpPr>
        <p:spPr>
          <a:xfrm>
            <a:off x="6712952" y="2098440"/>
            <a:ext cx="3842142" cy="646331"/>
          </a:xfrm>
          <a:prstGeom prst="rect">
            <a:avLst/>
          </a:prstGeom>
        </p:spPr>
        <p:txBody>
          <a:bodyPr wrap="none">
            <a:spAutoFit/>
          </a:bodyPr>
          <a:lstStyle/>
          <a:p>
            <a:r>
              <a:rPr lang="en-US" sz="3600" b="1" dirty="0">
                <a:solidFill>
                  <a:srgbClr val="000000"/>
                </a:solidFill>
              </a:rPr>
              <a:t>Ecosystem Services</a:t>
            </a:r>
            <a:endParaRPr lang="en-US" sz="3600" b="1" dirty="0"/>
          </a:p>
        </p:txBody>
      </p:sp>
      <p:pic>
        <p:nvPicPr>
          <p:cNvPr id="1026" name="Picture 2" descr="https://cdn-images-1.medium.com/max/1600/0*VDXRfujcwmTv6FxI.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2846" y="2882896"/>
            <a:ext cx="4602034" cy="34373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62846" y="2865676"/>
            <a:ext cx="5324106" cy="3471761"/>
          </a:xfrm>
          <a:prstGeom prst="rect">
            <a:avLst/>
          </a:prstGeom>
        </p:spPr>
      </p:pic>
      <p:sp>
        <p:nvSpPr>
          <p:cNvPr id="13" name="Rectangle 12"/>
          <p:cNvSpPr/>
          <p:nvPr/>
        </p:nvSpPr>
        <p:spPr>
          <a:xfrm>
            <a:off x="7737574" y="5541240"/>
            <a:ext cx="2609176" cy="646331"/>
          </a:xfrm>
          <a:prstGeom prst="rect">
            <a:avLst/>
          </a:prstGeom>
        </p:spPr>
        <p:txBody>
          <a:bodyPr wrap="none">
            <a:spAutoFit/>
          </a:bodyPr>
          <a:lstStyle/>
          <a:p>
            <a:r>
              <a:rPr lang="en-US" sz="3600" b="1" dirty="0"/>
              <a:t>Ohio P index</a:t>
            </a:r>
          </a:p>
        </p:txBody>
      </p:sp>
    </p:spTree>
    <p:extLst>
      <p:ext uri="{BB962C8B-B14F-4D97-AF65-F5344CB8AC3E}">
        <p14:creationId xmlns:p14="http://schemas.microsoft.com/office/powerpoint/2010/main" val="23473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7703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Our Modeling approach</a:t>
            </a:r>
          </a:p>
        </p:txBody>
      </p:sp>
      <p:sp>
        <p:nvSpPr>
          <p:cNvPr id="12" name="Content Placeholder 2"/>
          <p:cNvSpPr txBox="1">
            <a:spLocks/>
          </p:cNvSpPr>
          <p:nvPr/>
        </p:nvSpPr>
        <p:spPr>
          <a:xfrm>
            <a:off x="691572" y="421253"/>
            <a:ext cx="10995393" cy="45176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00000"/>
              </a:lnSpc>
              <a:spcBef>
                <a:spcPts val="1000"/>
              </a:spcBef>
              <a:buFont typeface="Arial"/>
              <a:buChar char="•"/>
              <a:defRPr/>
            </a:pPr>
            <a:endParaRPr lang="en-US" sz="1800" dirty="0">
              <a:solidFill>
                <a:srgbClr val="000000"/>
              </a:solidFill>
            </a:endParaRPr>
          </a:p>
        </p:txBody>
      </p:sp>
      <p:sp>
        <p:nvSpPr>
          <p:cNvPr id="2" name="Rectangle 1"/>
          <p:cNvSpPr/>
          <p:nvPr/>
        </p:nvSpPr>
        <p:spPr>
          <a:xfrm>
            <a:off x="437879" y="968781"/>
            <a:ext cx="6209264" cy="400110"/>
          </a:xfrm>
          <a:prstGeom prst="rect">
            <a:avLst/>
          </a:prstGeom>
        </p:spPr>
        <p:txBody>
          <a:bodyPr wrap="none">
            <a:spAutoFit/>
          </a:bodyPr>
          <a:lstStyle/>
          <a:p>
            <a:r>
              <a:rPr lang="en-US" altLang="en-US" sz="2000" b="1" dirty="0">
                <a:solidFill>
                  <a:srgbClr val="5D0025"/>
                </a:solidFill>
              </a:rPr>
              <a:t>EPIC: the </a:t>
            </a:r>
            <a:r>
              <a:rPr lang="en-US" sz="2000" b="1" dirty="0">
                <a:solidFill>
                  <a:srgbClr val="5D0025"/>
                </a:solidFill>
              </a:rPr>
              <a:t>Environmental Policy Integrated Climate Model</a:t>
            </a:r>
            <a:endParaRPr lang="en-US" sz="2000" b="1" dirty="0"/>
          </a:p>
        </p:txBody>
      </p:sp>
      <p:sp>
        <p:nvSpPr>
          <p:cNvPr id="6" name="Rectangle 3"/>
          <p:cNvSpPr txBox="1">
            <a:spLocks noChangeArrowheads="1"/>
          </p:cNvSpPr>
          <p:nvPr/>
        </p:nvSpPr>
        <p:spPr>
          <a:xfrm>
            <a:off x="6873199" y="814667"/>
            <a:ext cx="4843835" cy="491013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80000"/>
              </a:lnSpc>
            </a:pPr>
            <a:r>
              <a:rPr lang="en-US" altLang="en-US" sz="1800" b="1" dirty="0"/>
              <a:t>EPIC is a </a:t>
            </a:r>
            <a:r>
              <a:rPr lang="en-US" altLang="en-US" sz="1800" b="1" dirty="0" err="1"/>
              <a:t>comphrehensive</a:t>
            </a:r>
            <a:r>
              <a:rPr lang="en-US" altLang="en-US" sz="1800" b="1" dirty="0"/>
              <a:t> process-based model built to describe climate-soil-management interactions at point or small watershed scales</a:t>
            </a:r>
          </a:p>
          <a:p>
            <a:pPr lvl="1" algn="l">
              <a:lnSpc>
                <a:spcPct val="80000"/>
              </a:lnSpc>
            </a:pPr>
            <a:r>
              <a:rPr lang="en-US" altLang="en-US" sz="1600" b="1" dirty="0"/>
              <a:t>Crops, grasses, trees</a:t>
            </a:r>
          </a:p>
          <a:p>
            <a:pPr lvl="1" algn="l">
              <a:lnSpc>
                <a:spcPct val="80000"/>
              </a:lnSpc>
            </a:pPr>
            <a:r>
              <a:rPr lang="en-US" altLang="en-US" sz="1600" b="1" dirty="0"/>
              <a:t>Up to 100 plants</a:t>
            </a:r>
          </a:p>
          <a:p>
            <a:pPr lvl="1" algn="l">
              <a:lnSpc>
                <a:spcPct val="80000"/>
              </a:lnSpc>
            </a:pPr>
            <a:r>
              <a:rPr lang="en-US" altLang="en-US" sz="1600" b="1" dirty="0"/>
              <a:t>Up to 12 plant species together</a:t>
            </a:r>
          </a:p>
          <a:p>
            <a:pPr algn="l">
              <a:lnSpc>
                <a:spcPct val="80000"/>
              </a:lnSpc>
            </a:pPr>
            <a:r>
              <a:rPr lang="en-US" altLang="en-US" sz="1800" b="1" dirty="0"/>
              <a:t>Key processes simulated</a:t>
            </a:r>
          </a:p>
          <a:p>
            <a:pPr lvl="1" algn="l">
              <a:lnSpc>
                <a:spcPct val="80000"/>
              </a:lnSpc>
            </a:pPr>
            <a:r>
              <a:rPr lang="en-US" altLang="en-US" sz="1600" b="1" dirty="0"/>
              <a:t>Weather</a:t>
            </a:r>
          </a:p>
          <a:p>
            <a:pPr lvl="1" algn="l">
              <a:lnSpc>
                <a:spcPct val="80000"/>
              </a:lnSpc>
            </a:pPr>
            <a:r>
              <a:rPr lang="en-US" altLang="en-US" sz="1600" b="1" dirty="0"/>
              <a:t>Plant growth</a:t>
            </a:r>
          </a:p>
          <a:p>
            <a:pPr lvl="2" algn="l">
              <a:lnSpc>
                <a:spcPct val="80000"/>
              </a:lnSpc>
            </a:pPr>
            <a:r>
              <a:rPr lang="en-US" altLang="en-US" sz="1400" dirty="0"/>
              <a:t>Light use efficiency, PAR</a:t>
            </a:r>
          </a:p>
          <a:p>
            <a:pPr lvl="2" algn="l">
              <a:lnSpc>
                <a:spcPct val="80000"/>
              </a:lnSpc>
            </a:pPr>
            <a:r>
              <a:rPr lang="en-US" altLang="en-US" sz="1400" dirty="0"/>
              <a:t>CO</a:t>
            </a:r>
            <a:r>
              <a:rPr lang="en-US" altLang="en-US" sz="1400" baseline="-25000" dirty="0"/>
              <a:t>2</a:t>
            </a:r>
            <a:r>
              <a:rPr lang="en-US" altLang="en-US" sz="1400" dirty="0"/>
              <a:t> fertilization effect</a:t>
            </a:r>
          </a:p>
          <a:p>
            <a:pPr lvl="2" algn="l">
              <a:lnSpc>
                <a:spcPct val="80000"/>
              </a:lnSpc>
            </a:pPr>
            <a:r>
              <a:rPr lang="en-US" altLang="en-US" sz="1400" dirty="0"/>
              <a:t>Plant stress</a:t>
            </a:r>
          </a:p>
          <a:p>
            <a:pPr lvl="1" algn="l">
              <a:lnSpc>
                <a:spcPct val="80000"/>
              </a:lnSpc>
            </a:pPr>
            <a:r>
              <a:rPr lang="en-US" altLang="en-US" sz="1600" b="1" dirty="0"/>
              <a:t>Erosion by wind and water</a:t>
            </a:r>
          </a:p>
          <a:p>
            <a:pPr lvl="1" algn="l">
              <a:lnSpc>
                <a:spcPct val="80000"/>
              </a:lnSpc>
            </a:pPr>
            <a:r>
              <a:rPr lang="en-US" altLang="en-US" sz="1600" b="1" dirty="0"/>
              <a:t>Hydrology</a:t>
            </a:r>
          </a:p>
          <a:p>
            <a:pPr lvl="1" algn="l">
              <a:lnSpc>
                <a:spcPct val="80000"/>
              </a:lnSpc>
            </a:pPr>
            <a:r>
              <a:rPr lang="en-US" altLang="en-US" sz="1600" b="1" dirty="0"/>
              <a:t>Soil temperature and heat flow</a:t>
            </a:r>
          </a:p>
          <a:p>
            <a:pPr lvl="1" algn="l">
              <a:lnSpc>
                <a:spcPct val="80000"/>
              </a:lnSpc>
            </a:pPr>
            <a:r>
              <a:rPr lang="en-US" altLang="en-US" sz="1600" b="1" dirty="0"/>
              <a:t>Carbon, Nitrogen, and Phosphorus cycling</a:t>
            </a:r>
          </a:p>
          <a:p>
            <a:pPr lvl="1" algn="l">
              <a:lnSpc>
                <a:spcPct val="80000"/>
              </a:lnSpc>
            </a:pPr>
            <a:r>
              <a:rPr lang="en-US" altLang="en-US" sz="1600" b="1" dirty="0"/>
              <a:t>Tillage</a:t>
            </a:r>
          </a:p>
          <a:p>
            <a:pPr lvl="1" algn="l">
              <a:lnSpc>
                <a:spcPct val="80000"/>
              </a:lnSpc>
            </a:pPr>
            <a:r>
              <a:rPr lang="en-US" altLang="en-US" sz="1600" b="1" dirty="0"/>
              <a:t>Plant environment control: fertilizers, irrigation, pesticides</a:t>
            </a:r>
          </a:p>
          <a:p>
            <a:pPr lvl="1" algn="l">
              <a:lnSpc>
                <a:spcPct val="80000"/>
              </a:lnSpc>
            </a:pPr>
            <a:r>
              <a:rPr lang="en-US" altLang="en-US" sz="1600" b="1" dirty="0"/>
              <a:t>Pesticide fate</a:t>
            </a:r>
          </a:p>
          <a:p>
            <a:pPr lvl="1" algn="l">
              <a:lnSpc>
                <a:spcPct val="80000"/>
              </a:lnSpc>
            </a:pPr>
            <a:r>
              <a:rPr lang="en-US" altLang="en-US" sz="1600" b="1" dirty="0"/>
              <a:t>Economics</a:t>
            </a:r>
          </a:p>
        </p:txBody>
      </p:sp>
      <p:sp>
        <p:nvSpPr>
          <p:cNvPr id="7" name="Text Box 4"/>
          <p:cNvSpPr txBox="1">
            <a:spLocks noChangeArrowheads="1"/>
          </p:cNvSpPr>
          <p:nvPr/>
        </p:nvSpPr>
        <p:spPr bwMode="auto">
          <a:xfrm>
            <a:off x="4198939" y="3281887"/>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Erosion</a:t>
            </a:r>
          </a:p>
        </p:txBody>
      </p:sp>
      <p:sp>
        <p:nvSpPr>
          <p:cNvPr id="8" name="AutoShape 5"/>
          <p:cNvSpPr>
            <a:spLocks noChangeAspect="1" noChangeArrowheads="1"/>
          </p:cNvSpPr>
          <p:nvPr/>
        </p:nvSpPr>
        <p:spPr bwMode="auto">
          <a:xfrm>
            <a:off x="2105027" y="3743850"/>
            <a:ext cx="347663" cy="690563"/>
          </a:xfrm>
          <a:prstGeom prst="cube">
            <a:avLst>
              <a:gd name="adj" fmla="val 24986"/>
            </a:avLst>
          </a:prstGeom>
          <a:blipFill dpi="0" rotWithShape="0">
            <a:blip r:embed="rId4"/>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 name="AutoShape 6"/>
          <p:cNvSpPr>
            <a:spLocks noChangeAspect="1" noChangeArrowheads="1"/>
          </p:cNvSpPr>
          <p:nvPr/>
        </p:nvSpPr>
        <p:spPr bwMode="auto">
          <a:xfrm>
            <a:off x="2752727" y="2053163"/>
            <a:ext cx="288925" cy="358775"/>
          </a:xfrm>
          <a:prstGeom prst="star16">
            <a:avLst>
              <a:gd name="adj" fmla="val 37500"/>
            </a:avLst>
          </a:prstGeom>
          <a:solidFill>
            <a:srgbClr val="FFFF00">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3" name="AutoShape 7"/>
          <p:cNvSpPr>
            <a:spLocks noChangeAspect="1" noChangeArrowheads="1"/>
          </p:cNvSpPr>
          <p:nvPr/>
        </p:nvSpPr>
        <p:spPr bwMode="auto">
          <a:xfrm rot="20520000">
            <a:off x="2928939" y="2516712"/>
            <a:ext cx="171450" cy="227012"/>
          </a:xfrm>
          <a:prstGeom prst="downArrow">
            <a:avLst>
              <a:gd name="adj1" fmla="val 50000"/>
              <a:gd name="adj2" fmla="val 93500"/>
            </a:avLst>
          </a:prstGeom>
          <a:solidFill>
            <a:srgbClr val="FFFF00">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4" name="Oval 8"/>
          <p:cNvSpPr>
            <a:spLocks noChangeAspect="1" noChangeArrowheads="1"/>
          </p:cNvSpPr>
          <p:nvPr/>
        </p:nvSpPr>
        <p:spPr bwMode="auto">
          <a:xfrm>
            <a:off x="3548064" y="2153174"/>
            <a:ext cx="760412" cy="325438"/>
          </a:xfrm>
          <a:prstGeom prst="ellipse">
            <a:avLst/>
          </a:prstGeom>
          <a:solidFill>
            <a:srgbClr val="666699"/>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 name="AutoShape 9"/>
          <p:cNvSpPr>
            <a:spLocks noChangeAspect="1" noChangeArrowheads="1"/>
          </p:cNvSpPr>
          <p:nvPr/>
        </p:nvSpPr>
        <p:spPr bwMode="auto">
          <a:xfrm>
            <a:off x="3841751" y="2550050"/>
            <a:ext cx="114300" cy="227013"/>
          </a:xfrm>
          <a:prstGeom prst="downArrow">
            <a:avLst>
              <a:gd name="adj1" fmla="val 50000"/>
              <a:gd name="adj2" fmla="val 99333"/>
            </a:avLst>
          </a:prstGeom>
          <a:solidFill>
            <a:srgbClr val="6666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 name="AutoShape 10"/>
          <p:cNvSpPr>
            <a:spLocks noChangeAspect="1" noChangeArrowheads="1"/>
          </p:cNvSpPr>
          <p:nvPr/>
        </p:nvSpPr>
        <p:spPr bwMode="auto">
          <a:xfrm>
            <a:off x="2136777" y="3180288"/>
            <a:ext cx="2320925" cy="657225"/>
          </a:xfrm>
          <a:prstGeom prst="parallelogram">
            <a:avLst>
              <a:gd name="adj" fmla="val 88236"/>
            </a:avLst>
          </a:prstGeom>
          <a:blipFill dpi="0" rotWithShape="0">
            <a:blip r:embed="rId5"/>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 name="Oval 11"/>
          <p:cNvSpPr>
            <a:spLocks noChangeAspect="1" noChangeArrowheads="1"/>
          </p:cNvSpPr>
          <p:nvPr/>
        </p:nvSpPr>
        <p:spPr bwMode="auto">
          <a:xfrm>
            <a:off x="4078289" y="2119838"/>
            <a:ext cx="760412" cy="325437"/>
          </a:xfrm>
          <a:prstGeom prst="ellipse">
            <a:avLst/>
          </a:prstGeom>
          <a:solidFill>
            <a:srgbClr val="666699"/>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 name="Oval 12"/>
          <p:cNvSpPr>
            <a:spLocks noChangeAspect="1" noChangeArrowheads="1"/>
          </p:cNvSpPr>
          <p:nvPr/>
        </p:nvSpPr>
        <p:spPr bwMode="auto">
          <a:xfrm>
            <a:off x="4048126" y="2351613"/>
            <a:ext cx="762000" cy="325437"/>
          </a:xfrm>
          <a:prstGeom prst="ellipse">
            <a:avLst/>
          </a:prstGeom>
          <a:solidFill>
            <a:srgbClr val="666699"/>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 name="Group 13"/>
          <p:cNvGrpSpPr>
            <a:grpSpLocks noChangeAspect="1"/>
          </p:cNvGrpSpPr>
          <p:nvPr/>
        </p:nvGrpSpPr>
        <p:grpSpPr bwMode="auto">
          <a:xfrm>
            <a:off x="2514601" y="2838975"/>
            <a:ext cx="509588" cy="911225"/>
            <a:chOff x="1848" y="1622"/>
            <a:chExt cx="829" cy="1320"/>
          </a:xfrm>
        </p:grpSpPr>
        <p:sp>
          <p:nvSpPr>
            <p:cNvPr id="20" name="Freeform 14"/>
            <p:cNvSpPr>
              <a:spLocks noChangeAspect="1"/>
            </p:cNvSpPr>
            <p:nvPr/>
          </p:nvSpPr>
          <p:spPr bwMode="auto">
            <a:xfrm>
              <a:off x="1848" y="2246"/>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15"/>
            <p:cNvSpPr>
              <a:spLocks noChangeAspect="1"/>
            </p:cNvSpPr>
            <p:nvPr/>
          </p:nvSpPr>
          <p:spPr bwMode="auto">
            <a:xfrm>
              <a:off x="1992" y="2102"/>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16"/>
            <p:cNvSpPr>
              <a:spLocks noChangeAspect="1"/>
            </p:cNvSpPr>
            <p:nvPr/>
          </p:nvSpPr>
          <p:spPr bwMode="auto">
            <a:xfrm>
              <a:off x="2136" y="1958"/>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7"/>
            <p:cNvSpPr>
              <a:spLocks noChangeAspect="1"/>
            </p:cNvSpPr>
            <p:nvPr/>
          </p:nvSpPr>
          <p:spPr bwMode="auto">
            <a:xfrm>
              <a:off x="2280" y="1766"/>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18"/>
            <p:cNvSpPr>
              <a:spLocks noChangeAspect="1"/>
            </p:cNvSpPr>
            <p:nvPr/>
          </p:nvSpPr>
          <p:spPr bwMode="auto">
            <a:xfrm>
              <a:off x="2424" y="1622"/>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 name="Group 19"/>
          <p:cNvGrpSpPr>
            <a:grpSpLocks noChangeAspect="1"/>
          </p:cNvGrpSpPr>
          <p:nvPr/>
        </p:nvGrpSpPr>
        <p:grpSpPr bwMode="auto">
          <a:xfrm>
            <a:off x="3398839" y="2872313"/>
            <a:ext cx="508000" cy="911225"/>
            <a:chOff x="3288" y="1670"/>
            <a:chExt cx="829" cy="1320"/>
          </a:xfrm>
        </p:grpSpPr>
        <p:sp>
          <p:nvSpPr>
            <p:cNvPr id="26" name="Freeform 20"/>
            <p:cNvSpPr>
              <a:spLocks noChangeAspect="1"/>
            </p:cNvSpPr>
            <p:nvPr/>
          </p:nvSpPr>
          <p:spPr bwMode="auto">
            <a:xfrm>
              <a:off x="3288" y="2294"/>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21"/>
            <p:cNvSpPr>
              <a:spLocks noChangeAspect="1"/>
            </p:cNvSpPr>
            <p:nvPr/>
          </p:nvSpPr>
          <p:spPr bwMode="auto">
            <a:xfrm>
              <a:off x="3432" y="2158"/>
              <a:ext cx="253" cy="688"/>
            </a:xfrm>
            <a:custGeom>
              <a:avLst/>
              <a:gdLst>
                <a:gd name="T0" fmla="*/ 0 w 253"/>
                <a:gd name="T1" fmla="*/ 9 h 688"/>
                <a:gd name="T2" fmla="*/ 25 w 253"/>
                <a:gd name="T3" fmla="*/ 62 h 688"/>
                <a:gd name="T4" fmla="*/ 37 w 253"/>
                <a:gd name="T5" fmla="*/ 99 h 688"/>
                <a:gd name="T6" fmla="*/ 50 w 253"/>
                <a:gd name="T7" fmla="*/ 137 h 688"/>
                <a:gd name="T8" fmla="*/ 50 w 253"/>
                <a:gd name="T9" fmla="*/ 174 h 688"/>
                <a:gd name="T10" fmla="*/ 63 w 253"/>
                <a:gd name="T11" fmla="*/ 212 h 688"/>
                <a:gd name="T12" fmla="*/ 63 w 253"/>
                <a:gd name="T13" fmla="*/ 250 h 688"/>
                <a:gd name="T14" fmla="*/ 63 w 253"/>
                <a:gd name="T15" fmla="*/ 286 h 688"/>
                <a:gd name="T16" fmla="*/ 63 w 253"/>
                <a:gd name="T17" fmla="*/ 312 h 688"/>
                <a:gd name="T18" fmla="*/ 63 w 253"/>
                <a:gd name="T19" fmla="*/ 349 h 688"/>
                <a:gd name="T20" fmla="*/ 63 w 253"/>
                <a:gd name="T21" fmla="*/ 386 h 688"/>
                <a:gd name="T22" fmla="*/ 63 w 253"/>
                <a:gd name="T23" fmla="*/ 412 h 688"/>
                <a:gd name="T24" fmla="*/ 63 w 253"/>
                <a:gd name="T25" fmla="*/ 449 h 688"/>
                <a:gd name="T26" fmla="*/ 63 w 253"/>
                <a:gd name="T27" fmla="*/ 487 h 688"/>
                <a:gd name="T28" fmla="*/ 63 w 253"/>
                <a:gd name="T29" fmla="*/ 523 h 688"/>
                <a:gd name="T30" fmla="*/ 63 w 253"/>
                <a:gd name="T31" fmla="*/ 549 h 688"/>
                <a:gd name="T32" fmla="*/ 63 w 253"/>
                <a:gd name="T33" fmla="*/ 587 h 688"/>
                <a:gd name="T34" fmla="*/ 63 w 253"/>
                <a:gd name="T35" fmla="*/ 623 h 688"/>
                <a:gd name="T36" fmla="*/ 63 w 253"/>
                <a:gd name="T37" fmla="*/ 649 h 688"/>
                <a:gd name="T38" fmla="*/ 63 w 253"/>
                <a:gd name="T39" fmla="*/ 687 h 688"/>
                <a:gd name="T40" fmla="*/ 75 w 253"/>
                <a:gd name="T41" fmla="*/ 661 h 688"/>
                <a:gd name="T42" fmla="*/ 75 w 253"/>
                <a:gd name="T43" fmla="*/ 623 h 688"/>
                <a:gd name="T44" fmla="*/ 75 w 253"/>
                <a:gd name="T45" fmla="*/ 587 h 688"/>
                <a:gd name="T46" fmla="*/ 88 w 253"/>
                <a:gd name="T47" fmla="*/ 561 h 688"/>
                <a:gd name="T48" fmla="*/ 88 w 253"/>
                <a:gd name="T49" fmla="*/ 523 h 688"/>
                <a:gd name="T50" fmla="*/ 101 w 253"/>
                <a:gd name="T51" fmla="*/ 487 h 688"/>
                <a:gd name="T52" fmla="*/ 101 w 253"/>
                <a:gd name="T53" fmla="*/ 461 h 688"/>
                <a:gd name="T54" fmla="*/ 101 w 253"/>
                <a:gd name="T55" fmla="*/ 424 h 688"/>
                <a:gd name="T56" fmla="*/ 113 w 253"/>
                <a:gd name="T57" fmla="*/ 386 h 688"/>
                <a:gd name="T58" fmla="*/ 113 w 253"/>
                <a:gd name="T59" fmla="*/ 349 h 688"/>
                <a:gd name="T60" fmla="*/ 126 w 253"/>
                <a:gd name="T61" fmla="*/ 324 h 688"/>
                <a:gd name="T62" fmla="*/ 126 w 253"/>
                <a:gd name="T63" fmla="*/ 286 h 688"/>
                <a:gd name="T64" fmla="*/ 126 w 253"/>
                <a:gd name="T65" fmla="*/ 250 h 688"/>
                <a:gd name="T66" fmla="*/ 139 w 253"/>
                <a:gd name="T67" fmla="*/ 224 h 688"/>
                <a:gd name="T68" fmla="*/ 151 w 253"/>
                <a:gd name="T69" fmla="*/ 186 h 688"/>
                <a:gd name="T70" fmla="*/ 151 w 253"/>
                <a:gd name="T71" fmla="*/ 150 h 688"/>
                <a:gd name="T72" fmla="*/ 164 w 253"/>
                <a:gd name="T73" fmla="*/ 124 h 688"/>
                <a:gd name="T74" fmla="*/ 176 w 253"/>
                <a:gd name="T75" fmla="*/ 86 h 688"/>
                <a:gd name="T76" fmla="*/ 189 w 253"/>
                <a:gd name="T77" fmla="*/ 50 h 688"/>
                <a:gd name="T78" fmla="*/ 202 w 253"/>
                <a:gd name="T79" fmla="*/ 24 h 688"/>
                <a:gd name="T80" fmla="*/ 240 w 253"/>
                <a:gd name="T81" fmla="*/ 0 h 688"/>
                <a:gd name="T82" fmla="*/ 252 w 253"/>
                <a:gd name="T83" fmla="*/ 37 h 688"/>
                <a:gd name="T84" fmla="*/ 252 w 253"/>
                <a:gd name="T85" fmla="*/ 75 h 688"/>
                <a:gd name="T86" fmla="*/ 252 w 253"/>
                <a:gd name="T87" fmla="*/ 112 h 688"/>
                <a:gd name="T88" fmla="*/ 252 w 253"/>
                <a:gd name="T89" fmla="*/ 150 h 688"/>
                <a:gd name="T90" fmla="*/ 240 w 253"/>
                <a:gd name="T91" fmla="*/ 186 h 688"/>
                <a:gd name="T92" fmla="*/ 227 w 253"/>
                <a:gd name="T93" fmla="*/ 212 h 688"/>
                <a:gd name="T94" fmla="*/ 202 w 253"/>
                <a:gd name="T95" fmla="*/ 250 h 688"/>
                <a:gd name="T96" fmla="*/ 176 w 253"/>
                <a:gd name="T97" fmla="*/ 274 h 688"/>
                <a:gd name="T98" fmla="*/ 164 w 253"/>
                <a:gd name="T99" fmla="*/ 312 h 688"/>
                <a:gd name="T100" fmla="*/ 139 w 253"/>
                <a:gd name="T101" fmla="*/ 349 h 688"/>
                <a:gd name="T102" fmla="*/ 126 w 253"/>
                <a:gd name="T103" fmla="*/ 386 h 688"/>
                <a:gd name="T104" fmla="*/ 113 w 253"/>
                <a:gd name="T105" fmla="*/ 412 h 688"/>
                <a:gd name="T106" fmla="*/ 101 w 253"/>
                <a:gd name="T107" fmla="*/ 449 h 688"/>
                <a:gd name="T108" fmla="*/ 101 w 253"/>
                <a:gd name="T109" fmla="*/ 487 h 688"/>
                <a:gd name="T110" fmla="*/ 101 w 253"/>
                <a:gd name="T111" fmla="*/ 523 h 688"/>
                <a:gd name="T112" fmla="*/ 101 w 253"/>
                <a:gd name="T113" fmla="*/ 549 h 688"/>
                <a:gd name="T114" fmla="*/ 101 w 253"/>
                <a:gd name="T115" fmla="*/ 587 h 688"/>
                <a:gd name="T116" fmla="*/ 101 w 253"/>
                <a:gd name="T117" fmla="*/ 623 h 688"/>
                <a:gd name="T118" fmla="*/ 88 w 253"/>
                <a:gd name="T119" fmla="*/ 649 h 688"/>
                <a:gd name="T120" fmla="*/ 0 w 253"/>
                <a:gd name="T121" fmla="*/ 9 h 6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88">
                  <a:moveTo>
                    <a:pt x="0" y="9"/>
                  </a:moveTo>
                  <a:lnTo>
                    <a:pt x="25" y="62"/>
                  </a:lnTo>
                  <a:lnTo>
                    <a:pt x="37" y="99"/>
                  </a:lnTo>
                  <a:lnTo>
                    <a:pt x="50" y="137"/>
                  </a:lnTo>
                  <a:lnTo>
                    <a:pt x="50" y="174"/>
                  </a:lnTo>
                  <a:lnTo>
                    <a:pt x="63" y="212"/>
                  </a:lnTo>
                  <a:lnTo>
                    <a:pt x="63" y="250"/>
                  </a:lnTo>
                  <a:lnTo>
                    <a:pt x="63" y="286"/>
                  </a:lnTo>
                  <a:lnTo>
                    <a:pt x="63" y="312"/>
                  </a:lnTo>
                  <a:lnTo>
                    <a:pt x="63" y="349"/>
                  </a:lnTo>
                  <a:lnTo>
                    <a:pt x="63" y="386"/>
                  </a:lnTo>
                  <a:lnTo>
                    <a:pt x="63" y="412"/>
                  </a:lnTo>
                  <a:lnTo>
                    <a:pt x="63" y="449"/>
                  </a:lnTo>
                  <a:lnTo>
                    <a:pt x="63" y="487"/>
                  </a:lnTo>
                  <a:lnTo>
                    <a:pt x="63" y="523"/>
                  </a:lnTo>
                  <a:lnTo>
                    <a:pt x="63" y="549"/>
                  </a:lnTo>
                  <a:lnTo>
                    <a:pt x="63" y="587"/>
                  </a:lnTo>
                  <a:lnTo>
                    <a:pt x="63" y="623"/>
                  </a:lnTo>
                  <a:lnTo>
                    <a:pt x="63" y="649"/>
                  </a:lnTo>
                  <a:lnTo>
                    <a:pt x="63" y="687"/>
                  </a:lnTo>
                  <a:lnTo>
                    <a:pt x="75" y="661"/>
                  </a:lnTo>
                  <a:lnTo>
                    <a:pt x="75" y="623"/>
                  </a:lnTo>
                  <a:lnTo>
                    <a:pt x="75" y="587"/>
                  </a:lnTo>
                  <a:lnTo>
                    <a:pt x="88" y="561"/>
                  </a:lnTo>
                  <a:lnTo>
                    <a:pt x="88" y="523"/>
                  </a:lnTo>
                  <a:lnTo>
                    <a:pt x="101" y="487"/>
                  </a:lnTo>
                  <a:lnTo>
                    <a:pt x="101" y="461"/>
                  </a:lnTo>
                  <a:lnTo>
                    <a:pt x="101" y="424"/>
                  </a:lnTo>
                  <a:lnTo>
                    <a:pt x="113" y="386"/>
                  </a:lnTo>
                  <a:lnTo>
                    <a:pt x="113" y="349"/>
                  </a:lnTo>
                  <a:lnTo>
                    <a:pt x="126" y="324"/>
                  </a:lnTo>
                  <a:lnTo>
                    <a:pt x="126" y="286"/>
                  </a:lnTo>
                  <a:lnTo>
                    <a:pt x="126" y="250"/>
                  </a:lnTo>
                  <a:lnTo>
                    <a:pt x="139" y="224"/>
                  </a:lnTo>
                  <a:lnTo>
                    <a:pt x="151" y="186"/>
                  </a:lnTo>
                  <a:lnTo>
                    <a:pt x="151" y="150"/>
                  </a:lnTo>
                  <a:lnTo>
                    <a:pt x="164" y="124"/>
                  </a:lnTo>
                  <a:lnTo>
                    <a:pt x="176" y="86"/>
                  </a:lnTo>
                  <a:lnTo>
                    <a:pt x="189" y="50"/>
                  </a:lnTo>
                  <a:lnTo>
                    <a:pt x="202" y="24"/>
                  </a:lnTo>
                  <a:lnTo>
                    <a:pt x="240" y="0"/>
                  </a:lnTo>
                  <a:lnTo>
                    <a:pt x="252" y="37"/>
                  </a:lnTo>
                  <a:lnTo>
                    <a:pt x="252" y="75"/>
                  </a:lnTo>
                  <a:lnTo>
                    <a:pt x="252" y="112"/>
                  </a:lnTo>
                  <a:lnTo>
                    <a:pt x="252" y="150"/>
                  </a:lnTo>
                  <a:lnTo>
                    <a:pt x="240" y="186"/>
                  </a:lnTo>
                  <a:lnTo>
                    <a:pt x="227" y="212"/>
                  </a:lnTo>
                  <a:lnTo>
                    <a:pt x="202" y="250"/>
                  </a:lnTo>
                  <a:lnTo>
                    <a:pt x="176" y="274"/>
                  </a:lnTo>
                  <a:lnTo>
                    <a:pt x="164" y="312"/>
                  </a:lnTo>
                  <a:lnTo>
                    <a:pt x="139" y="349"/>
                  </a:lnTo>
                  <a:lnTo>
                    <a:pt x="126" y="386"/>
                  </a:lnTo>
                  <a:lnTo>
                    <a:pt x="113" y="412"/>
                  </a:lnTo>
                  <a:lnTo>
                    <a:pt x="101" y="449"/>
                  </a:lnTo>
                  <a:lnTo>
                    <a:pt x="101" y="487"/>
                  </a:lnTo>
                  <a:lnTo>
                    <a:pt x="101" y="523"/>
                  </a:lnTo>
                  <a:lnTo>
                    <a:pt x="101" y="549"/>
                  </a:lnTo>
                  <a:lnTo>
                    <a:pt x="101" y="587"/>
                  </a:lnTo>
                  <a:lnTo>
                    <a:pt x="101" y="623"/>
                  </a:lnTo>
                  <a:lnTo>
                    <a:pt x="88" y="649"/>
                  </a:lnTo>
                  <a:lnTo>
                    <a:pt x="0" y="9"/>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22"/>
            <p:cNvSpPr>
              <a:spLocks noChangeAspect="1"/>
            </p:cNvSpPr>
            <p:nvPr/>
          </p:nvSpPr>
          <p:spPr bwMode="auto">
            <a:xfrm>
              <a:off x="3576" y="2006"/>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23"/>
            <p:cNvSpPr>
              <a:spLocks noChangeAspect="1"/>
            </p:cNvSpPr>
            <p:nvPr/>
          </p:nvSpPr>
          <p:spPr bwMode="auto">
            <a:xfrm>
              <a:off x="3720" y="1814"/>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24"/>
            <p:cNvSpPr>
              <a:spLocks noChangeAspect="1"/>
            </p:cNvSpPr>
            <p:nvPr/>
          </p:nvSpPr>
          <p:spPr bwMode="auto">
            <a:xfrm>
              <a:off x="3864" y="1670"/>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 name="Group 25"/>
          <p:cNvGrpSpPr>
            <a:grpSpLocks noChangeAspect="1"/>
          </p:cNvGrpSpPr>
          <p:nvPr/>
        </p:nvGrpSpPr>
        <p:grpSpPr bwMode="auto">
          <a:xfrm>
            <a:off x="2955926" y="2872313"/>
            <a:ext cx="509588" cy="911225"/>
            <a:chOff x="2568" y="1670"/>
            <a:chExt cx="829" cy="1320"/>
          </a:xfrm>
        </p:grpSpPr>
        <p:sp>
          <p:nvSpPr>
            <p:cNvPr id="32" name="Freeform 26"/>
            <p:cNvSpPr>
              <a:spLocks noChangeAspect="1"/>
            </p:cNvSpPr>
            <p:nvPr/>
          </p:nvSpPr>
          <p:spPr bwMode="auto">
            <a:xfrm>
              <a:off x="2568" y="2294"/>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27"/>
            <p:cNvSpPr>
              <a:spLocks noChangeAspect="1"/>
            </p:cNvSpPr>
            <p:nvPr/>
          </p:nvSpPr>
          <p:spPr bwMode="auto">
            <a:xfrm>
              <a:off x="2712" y="2150"/>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28"/>
            <p:cNvSpPr>
              <a:spLocks noChangeAspect="1"/>
            </p:cNvSpPr>
            <p:nvPr/>
          </p:nvSpPr>
          <p:spPr bwMode="auto">
            <a:xfrm>
              <a:off x="2856" y="2006"/>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29"/>
            <p:cNvSpPr>
              <a:spLocks noChangeAspect="1"/>
            </p:cNvSpPr>
            <p:nvPr/>
          </p:nvSpPr>
          <p:spPr bwMode="auto">
            <a:xfrm>
              <a:off x="3000" y="1814"/>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0"/>
            <p:cNvSpPr>
              <a:spLocks noChangeAspect="1"/>
            </p:cNvSpPr>
            <p:nvPr/>
          </p:nvSpPr>
          <p:spPr bwMode="auto">
            <a:xfrm>
              <a:off x="3144" y="1670"/>
              <a:ext cx="253" cy="696"/>
            </a:xfrm>
            <a:custGeom>
              <a:avLst/>
              <a:gdLst>
                <a:gd name="T0" fmla="*/ 0 w 253"/>
                <a:gd name="T1" fmla="*/ 10 h 696"/>
                <a:gd name="T2" fmla="*/ 25 w 253"/>
                <a:gd name="T3" fmla="*/ 63 h 696"/>
                <a:gd name="T4" fmla="*/ 37 w 253"/>
                <a:gd name="T5" fmla="*/ 101 h 696"/>
                <a:gd name="T6" fmla="*/ 50 w 253"/>
                <a:gd name="T7" fmla="*/ 139 h 696"/>
                <a:gd name="T8" fmla="*/ 50 w 253"/>
                <a:gd name="T9" fmla="*/ 177 h 696"/>
                <a:gd name="T10" fmla="*/ 63 w 253"/>
                <a:gd name="T11" fmla="*/ 215 h 696"/>
                <a:gd name="T12" fmla="*/ 63 w 253"/>
                <a:gd name="T13" fmla="*/ 253 h 696"/>
                <a:gd name="T14" fmla="*/ 63 w 253"/>
                <a:gd name="T15" fmla="*/ 290 h 696"/>
                <a:gd name="T16" fmla="*/ 63 w 253"/>
                <a:gd name="T17" fmla="*/ 316 h 696"/>
                <a:gd name="T18" fmla="*/ 63 w 253"/>
                <a:gd name="T19" fmla="*/ 354 h 696"/>
                <a:gd name="T20" fmla="*/ 63 w 253"/>
                <a:gd name="T21" fmla="*/ 391 h 696"/>
                <a:gd name="T22" fmla="*/ 63 w 253"/>
                <a:gd name="T23" fmla="*/ 417 h 696"/>
                <a:gd name="T24" fmla="*/ 63 w 253"/>
                <a:gd name="T25" fmla="*/ 455 h 696"/>
                <a:gd name="T26" fmla="*/ 63 w 253"/>
                <a:gd name="T27" fmla="*/ 493 h 696"/>
                <a:gd name="T28" fmla="*/ 63 w 253"/>
                <a:gd name="T29" fmla="*/ 530 h 696"/>
                <a:gd name="T30" fmla="*/ 63 w 253"/>
                <a:gd name="T31" fmla="*/ 556 h 696"/>
                <a:gd name="T32" fmla="*/ 63 w 253"/>
                <a:gd name="T33" fmla="*/ 594 h 696"/>
                <a:gd name="T34" fmla="*/ 63 w 253"/>
                <a:gd name="T35" fmla="*/ 631 h 696"/>
                <a:gd name="T36" fmla="*/ 63 w 253"/>
                <a:gd name="T37" fmla="*/ 657 h 696"/>
                <a:gd name="T38" fmla="*/ 63 w 253"/>
                <a:gd name="T39" fmla="*/ 695 h 696"/>
                <a:gd name="T40" fmla="*/ 75 w 253"/>
                <a:gd name="T41" fmla="*/ 669 h 696"/>
                <a:gd name="T42" fmla="*/ 75 w 253"/>
                <a:gd name="T43" fmla="*/ 631 h 696"/>
                <a:gd name="T44" fmla="*/ 75 w 253"/>
                <a:gd name="T45" fmla="*/ 594 h 696"/>
                <a:gd name="T46" fmla="*/ 88 w 253"/>
                <a:gd name="T47" fmla="*/ 568 h 696"/>
                <a:gd name="T48" fmla="*/ 88 w 253"/>
                <a:gd name="T49" fmla="*/ 530 h 696"/>
                <a:gd name="T50" fmla="*/ 101 w 253"/>
                <a:gd name="T51" fmla="*/ 493 h 696"/>
                <a:gd name="T52" fmla="*/ 101 w 253"/>
                <a:gd name="T53" fmla="*/ 467 h 696"/>
                <a:gd name="T54" fmla="*/ 101 w 253"/>
                <a:gd name="T55" fmla="*/ 429 h 696"/>
                <a:gd name="T56" fmla="*/ 113 w 253"/>
                <a:gd name="T57" fmla="*/ 391 h 696"/>
                <a:gd name="T58" fmla="*/ 113 w 253"/>
                <a:gd name="T59" fmla="*/ 354 h 696"/>
                <a:gd name="T60" fmla="*/ 126 w 253"/>
                <a:gd name="T61" fmla="*/ 328 h 696"/>
                <a:gd name="T62" fmla="*/ 126 w 253"/>
                <a:gd name="T63" fmla="*/ 290 h 696"/>
                <a:gd name="T64" fmla="*/ 126 w 253"/>
                <a:gd name="T65" fmla="*/ 253 h 696"/>
                <a:gd name="T66" fmla="*/ 139 w 253"/>
                <a:gd name="T67" fmla="*/ 227 h 696"/>
                <a:gd name="T68" fmla="*/ 151 w 253"/>
                <a:gd name="T69" fmla="*/ 189 h 696"/>
                <a:gd name="T70" fmla="*/ 151 w 253"/>
                <a:gd name="T71" fmla="*/ 152 h 696"/>
                <a:gd name="T72" fmla="*/ 164 w 253"/>
                <a:gd name="T73" fmla="*/ 126 h 696"/>
                <a:gd name="T74" fmla="*/ 176 w 253"/>
                <a:gd name="T75" fmla="*/ 88 h 696"/>
                <a:gd name="T76" fmla="*/ 189 w 253"/>
                <a:gd name="T77" fmla="*/ 51 h 696"/>
                <a:gd name="T78" fmla="*/ 202 w 253"/>
                <a:gd name="T79" fmla="*/ 25 h 696"/>
                <a:gd name="T80" fmla="*/ 240 w 253"/>
                <a:gd name="T81" fmla="*/ 0 h 696"/>
                <a:gd name="T82" fmla="*/ 252 w 253"/>
                <a:gd name="T83" fmla="*/ 38 h 696"/>
                <a:gd name="T84" fmla="*/ 252 w 253"/>
                <a:gd name="T85" fmla="*/ 76 h 696"/>
                <a:gd name="T86" fmla="*/ 252 w 253"/>
                <a:gd name="T87" fmla="*/ 114 h 696"/>
                <a:gd name="T88" fmla="*/ 252 w 253"/>
                <a:gd name="T89" fmla="*/ 152 h 696"/>
                <a:gd name="T90" fmla="*/ 240 w 253"/>
                <a:gd name="T91" fmla="*/ 189 h 696"/>
                <a:gd name="T92" fmla="*/ 227 w 253"/>
                <a:gd name="T93" fmla="*/ 215 h 696"/>
                <a:gd name="T94" fmla="*/ 202 w 253"/>
                <a:gd name="T95" fmla="*/ 253 h 696"/>
                <a:gd name="T96" fmla="*/ 176 w 253"/>
                <a:gd name="T97" fmla="*/ 278 h 696"/>
                <a:gd name="T98" fmla="*/ 164 w 253"/>
                <a:gd name="T99" fmla="*/ 316 h 696"/>
                <a:gd name="T100" fmla="*/ 139 w 253"/>
                <a:gd name="T101" fmla="*/ 354 h 696"/>
                <a:gd name="T102" fmla="*/ 126 w 253"/>
                <a:gd name="T103" fmla="*/ 391 h 696"/>
                <a:gd name="T104" fmla="*/ 113 w 253"/>
                <a:gd name="T105" fmla="*/ 417 h 696"/>
                <a:gd name="T106" fmla="*/ 101 w 253"/>
                <a:gd name="T107" fmla="*/ 455 h 696"/>
                <a:gd name="T108" fmla="*/ 101 w 253"/>
                <a:gd name="T109" fmla="*/ 493 h 696"/>
                <a:gd name="T110" fmla="*/ 101 w 253"/>
                <a:gd name="T111" fmla="*/ 530 h 696"/>
                <a:gd name="T112" fmla="*/ 101 w 253"/>
                <a:gd name="T113" fmla="*/ 556 h 696"/>
                <a:gd name="T114" fmla="*/ 101 w 253"/>
                <a:gd name="T115" fmla="*/ 594 h 696"/>
                <a:gd name="T116" fmla="*/ 101 w 253"/>
                <a:gd name="T117" fmla="*/ 631 h 696"/>
                <a:gd name="T118" fmla="*/ 88 w 253"/>
                <a:gd name="T119" fmla="*/ 657 h 696"/>
                <a:gd name="T120" fmla="*/ 0 w 253"/>
                <a:gd name="T121" fmla="*/ 1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696">
                  <a:moveTo>
                    <a:pt x="0" y="10"/>
                  </a:moveTo>
                  <a:lnTo>
                    <a:pt x="25" y="63"/>
                  </a:lnTo>
                  <a:lnTo>
                    <a:pt x="37" y="101"/>
                  </a:lnTo>
                  <a:lnTo>
                    <a:pt x="50" y="139"/>
                  </a:lnTo>
                  <a:lnTo>
                    <a:pt x="50" y="177"/>
                  </a:lnTo>
                  <a:lnTo>
                    <a:pt x="63" y="215"/>
                  </a:lnTo>
                  <a:lnTo>
                    <a:pt x="63" y="253"/>
                  </a:lnTo>
                  <a:lnTo>
                    <a:pt x="63" y="290"/>
                  </a:lnTo>
                  <a:lnTo>
                    <a:pt x="63" y="316"/>
                  </a:lnTo>
                  <a:lnTo>
                    <a:pt x="63" y="354"/>
                  </a:lnTo>
                  <a:lnTo>
                    <a:pt x="63" y="391"/>
                  </a:lnTo>
                  <a:lnTo>
                    <a:pt x="63" y="417"/>
                  </a:lnTo>
                  <a:lnTo>
                    <a:pt x="63" y="455"/>
                  </a:lnTo>
                  <a:lnTo>
                    <a:pt x="63" y="493"/>
                  </a:lnTo>
                  <a:lnTo>
                    <a:pt x="63" y="530"/>
                  </a:lnTo>
                  <a:lnTo>
                    <a:pt x="63" y="556"/>
                  </a:lnTo>
                  <a:lnTo>
                    <a:pt x="63" y="594"/>
                  </a:lnTo>
                  <a:lnTo>
                    <a:pt x="63" y="631"/>
                  </a:lnTo>
                  <a:lnTo>
                    <a:pt x="63" y="657"/>
                  </a:lnTo>
                  <a:lnTo>
                    <a:pt x="63" y="695"/>
                  </a:lnTo>
                  <a:lnTo>
                    <a:pt x="75" y="669"/>
                  </a:lnTo>
                  <a:lnTo>
                    <a:pt x="75" y="631"/>
                  </a:lnTo>
                  <a:lnTo>
                    <a:pt x="75" y="594"/>
                  </a:lnTo>
                  <a:lnTo>
                    <a:pt x="88" y="568"/>
                  </a:lnTo>
                  <a:lnTo>
                    <a:pt x="88" y="530"/>
                  </a:lnTo>
                  <a:lnTo>
                    <a:pt x="101" y="493"/>
                  </a:lnTo>
                  <a:lnTo>
                    <a:pt x="101" y="467"/>
                  </a:lnTo>
                  <a:lnTo>
                    <a:pt x="101" y="429"/>
                  </a:lnTo>
                  <a:lnTo>
                    <a:pt x="113" y="391"/>
                  </a:lnTo>
                  <a:lnTo>
                    <a:pt x="113" y="354"/>
                  </a:lnTo>
                  <a:lnTo>
                    <a:pt x="126" y="328"/>
                  </a:lnTo>
                  <a:lnTo>
                    <a:pt x="126" y="290"/>
                  </a:lnTo>
                  <a:lnTo>
                    <a:pt x="126" y="253"/>
                  </a:lnTo>
                  <a:lnTo>
                    <a:pt x="139" y="227"/>
                  </a:lnTo>
                  <a:lnTo>
                    <a:pt x="151" y="189"/>
                  </a:lnTo>
                  <a:lnTo>
                    <a:pt x="151" y="152"/>
                  </a:lnTo>
                  <a:lnTo>
                    <a:pt x="164" y="126"/>
                  </a:lnTo>
                  <a:lnTo>
                    <a:pt x="176" y="88"/>
                  </a:lnTo>
                  <a:lnTo>
                    <a:pt x="189" y="51"/>
                  </a:lnTo>
                  <a:lnTo>
                    <a:pt x="202" y="25"/>
                  </a:lnTo>
                  <a:lnTo>
                    <a:pt x="240" y="0"/>
                  </a:lnTo>
                  <a:lnTo>
                    <a:pt x="252" y="38"/>
                  </a:lnTo>
                  <a:lnTo>
                    <a:pt x="252" y="76"/>
                  </a:lnTo>
                  <a:lnTo>
                    <a:pt x="252" y="114"/>
                  </a:lnTo>
                  <a:lnTo>
                    <a:pt x="252" y="152"/>
                  </a:lnTo>
                  <a:lnTo>
                    <a:pt x="240" y="189"/>
                  </a:lnTo>
                  <a:lnTo>
                    <a:pt x="227" y="215"/>
                  </a:lnTo>
                  <a:lnTo>
                    <a:pt x="202" y="253"/>
                  </a:lnTo>
                  <a:lnTo>
                    <a:pt x="176" y="278"/>
                  </a:lnTo>
                  <a:lnTo>
                    <a:pt x="164" y="316"/>
                  </a:lnTo>
                  <a:lnTo>
                    <a:pt x="139" y="354"/>
                  </a:lnTo>
                  <a:lnTo>
                    <a:pt x="126" y="391"/>
                  </a:lnTo>
                  <a:lnTo>
                    <a:pt x="113" y="417"/>
                  </a:lnTo>
                  <a:lnTo>
                    <a:pt x="101" y="455"/>
                  </a:lnTo>
                  <a:lnTo>
                    <a:pt x="101" y="493"/>
                  </a:lnTo>
                  <a:lnTo>
                    <a:pt x="101" y="530"/>
                  </a:lnTo>
                  <a:lnTo>
                    <a:pt x="101" y="556"/>
                  </a:lnTo>
                  <a:lnTo>
                    <a:pt x="101" y="594"/>
                  </a:lnTo>
                  <a:lnTo>
                    <a:pt x="101" y="631"/>
                  </a:lnTo>
                  <a:lnTo>
                    <a:pt x="88" y="657"/>
                  </a:lnTo>
                  <a:lnTo>
                    <a:pt x="0" y="10"/>
                  </a:lnTo>
                </a:path>
              </a:pathLst>
            </a:custGeom>
            <a:solidFill>
              <a:srgbClr val="16CC1F"/>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AutoShape 31"/>
          <p:cNvSpPr>
            <a:spLocks noChangeAspect="1" noChangeArrowheads="1"/>
          </p:cNvSpPr>
          <p:nvPr/>
        </p:nvSpPr>
        <p:spPr bwMode="auto">
          <a:xfrm rot="18900000">
            <a:off x="3570289" y="3627963"/>
            <a:ext cx="558800" cy="225425"/>
          </a:xfrm>
          <a:prstGeom prst="leftArrow">
            <a:avLst>
              <a:gd name="adj1" fmla="val 50000"/>
              <a:gd name="adj2" fmla="val 123909"/>
            </a:avLst>
          </a:prstGeom>
          <a:blipFill dpi="0" rotWithShape="0">
            <a:blip r:embed="rId6"/>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aphicFrame>
        <p:nvGraphicFramePr>
          <p:cNvPr id="38" name="Object 32"/>
          <p:cNvGraphicFramePr>
            <a:graphicFrameLocks noChangeAspect="1"/>
          </p:cNvGraphicFramePr>
          <p:nvPr/>
        </p:nvGraphicFramePr>
        <p:xfrm>
          <a:off x="2479676" y="3840687"/>
          <a:ext cx="635000" cy="601662"/>
        </p:xfrm>
        <a:graphic>
          <a:graphicData uri="http://schemas.openxmlformats.org/presentationml/2006/ole">
            <mc:AlternateContent xmlns:mc="http://schemas.openxmlformats.org/markup-compatibility/2006">
              <mc:Choice xmlns:v="urn:schemas-microsoft-com:vml" Requires="v">
                <p:oleObj spid="_x0000_s2060" name="ClipArt" r:id="rId7" imgW="1460500" imgH="1384300" progId="MS_ClipArt_Gallery.2">
                  <p:embed/>
                </p:oleObj>
              </mc:Choice>
              <mc:Fallback>
                <p:oleObj name="ClipArt" r:id="rId7" imgW="1460500" imgH="138430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9676" y="3840687"/>
                        <a:ext cx="63500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Oval 33"/>
          <p:cNvSpPr>
            <a:spLocks noChangeAspect="1" noChangeArrowheads="1"/>
          </p:cNvSpPr>
          <p:nvPr/>
        </p:nvSpPr>
        <p:spPr bwMode="auto">
          <a:xfrm>
            <a:off x="4254501" y="3013599"/>
            <a:ext cx="171450" cy="95250"/>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40" name="Group 34"/>
          <p:cNvGrpSpPr>
            <a:grpSpLocks/>
          </p:cNvGrpSpPr>
          <p:nvPr/>
        </p:nvGrpSpPr>
        <p:grpSpPr bwMode="auto">
          <a:xfrm>
            <a:off x="1692276" y="2483375"/>
            <a:ext cx="584200" cy="492125"/>
            <a:chOff x="416" y="1890"/>
            <a:chExt cx="368" cy="310"/>
          </a:xfrm>
        </p:grpSpPr>
        <p:sp>
          <p:nvSpPr>
            <p:cNvPr id="41" name="Oval 35"/>
            <p:cNvSpPr>
              <a:spLocks noChangeAspect="1" noChangeArrowheads="1"/>
            </p:cNvSpPr>
            <p:nvPr/>
          </p:nvSpPr>
          <p:spPr bwMode="auto">
            <a:xfrm>
              <a:off x="546" y="1890"/>
              <a:ext cx="127" cy="122"/>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2" name="Oval 36"/>
            <p:cNvSpPr>
              <a:spLocks noChangeAspect="1" noChangeArrowheads="1"/>
            </p:cNvSpPr>
            <p:nvPr/>
          </p:nvSpPr>
          <p:spPr bwMode="auto">
            <a:xfrm>
              <a:off x="602" y="1995"/>
              <a:ext cx="126" cy="122"/>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3" name="Oval 37"/>
            <p:cNvSpPr>
              <a:spLocks noChangeAspect="1" noChangeArrowheads="1"/>
            </p:cNvSpPr>
            <p:nvPr/>
          </p:nvSpPr>
          <p:spPr bwMode="auto">
            <a:xfrm>
              <a:off x="472" y="2078"/>
              <a:ext cx="126" cy="122"/>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4" name="Oval 38"/>
            <p:cNvSpPr>
              <a:spLocks noChangeAspect="1" noChangeArrowheads="1"/>
            </p:cNvSpPr>
            <p:nvPr/>
          </p:nvSpPr>
          <p:spPr bwMode="auto">
            <a:xfrm>
              <a:off x="416" y="2016"/>
              <a:ext cx="127" cy="121"/>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5" name="Oval 39"/>
            <p:cNvSpPr>
              <a:spLocks noChangeAspect="1" noChangeArrowheads="1"/>
            </p:cNvSpPr>
            <p:nvPr/>
          </p:nvSpPr>
          <p:spPr bwMode="auto">
            <a:xfrm>
              <a:off x="527" y="2037"/>
              <a:ext cx="127" cy="121"/>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6" name="Oval 40"/>
            <p:cNvSpPr>
              <a:spLocks noChangeAspect="1" noChangeArrowheads="1"/>
            </p:cNvSpPr>
            <p:nvPr/>
          </p:nvSpPr>
          <p:spPr bwMode="auto">
            <a:xfrm>
              <a:off x="472" y="1932"/>
              <a:ext cx="126" cy="122"/>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7" name="Oval 41"/>
            <p:cNvSpPr>
              <a:spLocks noChangeAspect="1" noChangeArrowheads="1"/>
            </p:cNvSpPr>
            <p:nvPr/>
          </p:nvSpPr>
          <p:spPr bwMode="auto">
            <a:xfrm>
              <a:off x="657" y="2016"/>
              <a:ext cx="127" cy="121"/>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48" name="Oval 42"/>
            <p:cNvSpPr>
              <a:spLocks noChangeAspect="1" noChangeArrowheads="1"/>
            </p:cNvSpPr>
            <p:nvPr/>
          </p:nvSpPr>
          <p:spPr bwMode="auto">
            <a:xfrm>
              <a:off x="583" y="1932"/>
              <a:ext cx="127" cy="122"/>
            </a:xfrm>
            <a:prstGeom prst="ellipse">
              <a:avLst/>
            </a:prstGeom>
            <a:solidFill>
              <a:srgbClr val="96969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49" name="AutoShape 43"/>
          <p:cNvSpPr>
            <a:spLocks noChangeAspect="1" noChangeArrowheads="1"/>
          </p:cNvSpPr>
          <p:nvPr/>
        </p:nvSpPr>
        <p:spPr bwMode="auto">
          <a:xfrm>
            <a:off x="2339977" y="2716737"/>
            <a:ext cx="436563" cy="127000"/>
          </a:xfrm>
          <a:prstGeom prst="rightArrow">
            <a:avLst>
              <a:gd name="adj1" fmla="val 50000"/>
              <a:gd name="adj2" fmla="val 171923"/>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0" name="Oval 44"/>
          <p:cNvSpPr>
            <a:spLocks noChangeAspect="1" noChangeArrowheads="1"/>
          </p:cNvSpPr>
          <p:nvPr/>
        </p:nvSpPr>
        <p:spPr bwMode="auto">
          <a:xfrm>
            <a:off x="4167189" y="3146950"/>
            <a:ext cx="171450" cy="93663"/>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1" name="Oval 45"/>
          <p:cNvSpPr>
            <a:spLocks noChangeAspect="1" noChangeArrowheads="1"/>
          </p:cNvSpPr>
          <p:nvPr/>
        </p:nvSpPr>
        <p:spPr bwMode="auto">
          <a:xfrm>
            <a:off x="4756151" y="2981850"/>
            <a:ext cx="171450" cy="93663"/>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2" name="Oval 46"/>
          <p:cNvSpPr>
            <a:spLocks noChangeAspect="1" noChangeArrowheads="1"/>
          </p:cNvSpPr>
          <p:nvPr/>
        </p:nvSpPr>
        <p:spPr bwMode="auto">
          <a:xfrm>
            <a:off x="4756151" y="2716737"/>
            <a:ext cx="171450" cy="93662"/>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3" name="Oval 47"/>
          <p:cNvSpPr>
            <a:spLocks noChangeAspect="1" noChangeArrowheads="1"/>
          </p:cNvSpPr>
          <p:nvPr/>
        </p:nvSpPr>
        <p:spPr bwMode="auto">
          <a:xfrm>
            <a:off x="4343401" y="2848500"/>
            <a:ext cx="171450" cy="93663"/>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4" name="Oval 48"/>
          <p:cNvSpPr>
            <a:spLocks noChangeAspect="1" noChangeArrowheads="1"/>
          </p:cNvSpPr>
          <p:nvPr/>
        </p:nvSpPr>
        <p:spPr bwMode="auto">
          <a:xfrm>
            <a:off x="4519614" y="3080275"/>
            <a:ext cx="171450" cy="93663"/>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5" name="Oval 49"/>
          <p:cNvSpPr>
            <a:spLocks noChangeAspect="1" noChangeArrowheads="1"/>
          </p:cNvSpPr>
          <p:nvPr/>
        </p:nvSpPr>
        <p:spPr bwMode="auto">
          <a:xfrm>
            <a:off x="4519614" y="2915175"/>
            <a:ext cx="171450" cy="93663"/>
          </a:xfrm>
          <a:prstGeom prst="ellipse">
            <a:avLst/>
          </a:prstGeom>
          <a:blipFill dpi="0" rotWithShape="0">
            <a:blip r:embed="rId9"/>
            <a:srcRect/>
            <a:tile tx="0" ty="0" sx="100000" sy="100000" flip="none" algn="tl"/>
          </a:bli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6" name="Freeform 50"/>
          <p:cNvSpPr>
            <a:spLocks noChangeAspect="1"/>
          </p:cNvSpPr>
          <p:nvPr/>
        </p:nvSpPr>
        <p:spPr bwMode="auto">
          <a:xfrm>
            <a:off x="4159252" y="4155012"/>
            <a:ext cx="333375" cy="201612"/>
          </a:xfrm>
          <a:custGeom>
            <a:avLst/>
            <a:gdLst>
              <a:gd name="T0" fmla="*/ 9013381 w 544"/>
              <a:gd name="T1" fmla="*/ 26219917 h 292"/>
              <a:gd name="T2" fmla="*/ 0 w 544"/>
              <a:gd name="T3" fmla="*/ 48625776 h 292"/>
              <a:gd name="T4" fmla="*/ 9013381 w 544"/>
              <a:gd name="T5" fmla="*/ 71031636 h 292"/>
              <a:gd name="T6" fmla="*/ 26663872 w 544"/>
              <a:gd name="T7" fmla="*/ 74845693 h 292"/>
              <a:gd name="T8" fmla="*/ 44314975 w 544"/>
              <a:gd name="T9" fmla="*/ 74845693 h 292"/>
              <a:gd name="T10" fmla="*/ 53328356 w 544"/>
              <a:gd name="T11" fmla="*/ 90100541 h 292"/>
              <a:gd name="T12" fmla="*/ 53328356 w 544"/>
              <a:gd name="T13" fmla="*/ 112507091 h 292"/>
              <a:gd name="T14" fmla="*/ 44314975 w 544"/>
              <a:gd name="T15" fmla="*/ 131098893 h 292"/>
              <a:gd name="T16" fmla="*/ 65345790 w 544"/>
              <a:gd name="T17" fmla="*/ 138727008 h 292"/>
              <a:gd name="T18" fmla="*/ 82996893 w 544"/>
              <a:gd name="T19" fmla="*/ 138727008 h 292"/>
              <a:gd name="T20" fmla="*/ 100647383 w 544"/>
              <a:gd name="T21" fmla="*/ 138727008 h 292"/>
              <a:gd name="T22" fmla="*/ 118298486 w 544"/>
              <a:gd name="T23" fmla="*/ 138727008 h 292"/>
              <a:gd name="T24" fmla="*/ 133320585 w 544"/>
              <a:gd name="T25" fmla="*/ 127285527 h 292"/>
              <a:gd name="T26" fmla="*/ 150971075 w 544"/>
              <a:gd name="T27" fmla="*/ 116320458 h 292"/>
              <a:gd name="T28" fmla="*/ 168622178 w 544"/>
              <a:gd name="T29" fmla="*/ 116320458 h 292"/>
              <a:gd name="T30" fmla="*/ 186273281 w 544"/>
              <a:gd name="T31" fmla="*/ 116320458 h 292"/>
              <a:gd name="T32" fmla="*/ 203923772 w 544"/>
              <a:gd name="T33" fmla="*/ 104878977 h 292"/>
              <a:gd name="T34" fmla="*/ 203923772 w 544"/>
              <a:gd name="T35" fmla="*/ 82473117 h 292"/>
              <a:gd name="T36" fmla="*/ 186273281 w 544"/>
              <a:gd name="T37" fmla="*/ 71031636 h 292"/>
              <a:gd name="T38" fmla="*/ 168622178 w 544"/>
              <a:gd name="T39" fmla="*/ 67218269 h 292"/>
              <a:gd name="T40" fmla="*/ 156979792 w 544"/>
              <a:gd name="T41" fmla="*/ 56253200 h 292"/>
              <a:gd name="T42" fmla="*/ 156979792 w 544"/>
              <a:gd name="T43" fmla="*/ 33847341 h 292"/>
              <a:gd name="T44" fmla="*/ 165617513 w 544"/>
              <a:gd name="T45" fmla="*/ 22405860 h 292"/>
              <a:gd name="T46" fmla="*/ 180639611 w 544"/>
              <a:gd name="T47" fmla="*/ 7151012 h 292"/>
              <a:gd name="T48" fmla="*/ 159608797 w 544"/>
              <a:gd name="T49" fmla="*/ 3814057 h 292"/>
              <a:gd name="T50" fmla="*/ 141958306 w 544"/>
              <a:gd name="T51" fmla="*/ 3814057 h 292"/>
              <a:gd name="T52" fmla="*/ 124307203 w 544"/>
              <a:gd name="T53" fmla="*/ 3814057 h 292"/>
              <a:gd name="T54" fmla="*/ 100647383 w 544"/>
              <a:gd name="T55" fmla="*/ 3814057 h 292"/>
              <a:gd name="T56" fmla="*/ 82996893 w 544"/>
              <a:gd name="T57" fmla="*/ 3814057 h 292"/>
              <a:gd name="T58" fmla="*/ 65345790 w 544"/>
              <a:gd name="T59" fmla="*/ 0 h 292"/>
              <a:gd name="T60" fmla="*/ 47319640 w 544"/>
              <a:gd name="T61" fmla="*/ 0 h 292"/>
              <a:gd name="T62" fmla="*/ 29668537 w 544"/>
              <a:gd name="T63" fmla="*/ 3814057 h 292"/>
              <a:gd name="T64" fmla="*/ 21030815 w 544"/>
              <a:gd name="T65" fmla="*/ 33847341 h 2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4" h="292">
                <a:moveTo>
                  <a:pt x="56" y="71"/>
                </a:moveTo>
                <a:lnTo>
                  <a:pt x="24" y="55"/>
                </a:lnTo>
                <a:lnTo>
                  <a:pt x="8" y="78"/>
                </a:lnTo>
                <a:lnTo>
                  <a:pt x="0" y="102"/>
                </a:lnTo>
                <a:lnTo>
                  <a:pt x="0" y="126"/>
                </a:lnTo>
                <a:lnTo>
                  <a:pt x="24" y="149"/>
                </a:lnTo>
                <a:lnTo>
                  <a:pt x="48" y="157"/>
                </a:lnTo>
                <a:lnTo>
                  <a:pt x="71" y="157"/>
                </a:lnTo>
                <a:lnTo>
                  <a:pt x="95" y="157"/>
                </a:lnTo>
                <a:lnTo>
                  <a:pt x="118" y="157"/>
                </a:lnTo>
                <a:lnTo>
                  <a:pt x="142" y="165"/>
                </a:lnTo>
                <a:lnTo>
                  <a:pt x="142" y="189"/>
                </a:lnTo>
                <a:lnTo>
                  <a:pt x="142" y="212"/>
                </a:lnTo>
                <a:lnTo>
                  <a:pt x="142" y="236"/>
                </a:lnTo>
                <a:lnTo>
                  <a:pt x="118" y="251"/>
                </a:lnTo>
                <a:lnTo>
                  <a:pt x="118" y="275"/>
                </a:lnTo>
                <a:lnTo>
                  <a:pt x="142" y="291"/>
                </a:lnTo>
                <a:lnTo>
                  <a:pt x="174" y="291"/>
                </a:lnTo>
                <a:lnTo>
                  <a:pt x="197" y="291"/>
                </a:lnTo>
                <a:lnTo>
                  <a:pt x="221" y="291"/>
                </a:lnTo>
                <a:lnTo>
                  <a:pt x="244" y="291"/>
                </a:lnTo>
                <a:lnTo>
                  <a:pt x="268" y="291"/>
                </a:lnTo>
                <a:lnTo>
                  <a:pt x="292" y="291"/>
                </a:lnTo>
                <a:lnTo>
                  <a:pt x="315" y="291"/>
                </a:lnTo>
                <a:lnTo>
                  <a:pt x="339" y="291"/>
                </a:lnTo>
                <a:lnTo>
                  <a:pt x="355" y="267"/>
                </a:lnTo>
                <a:lnTo>
                  <a:pt x="378" y="251"/>
                </a:lnTo>
                <a:lnTo>
                  <a:pt x="402" y="244"/>
                </a:lnTo>
                <a:lnTo>
                  <a:pt x="425" y="244"/>
                </a:lnTo>
                <a:lnTo>
                  <a:pt x="449" y="244"/>
                </a:lnTo>
                <a:lnTo>
                  <a:pt x="473" y="244"/>
                </a:lnTo>
                <a:lnTo>
                  <a:pt x="496" y="244"/>
                </a:lnTo>
                <a:lnTo>
                  <a:pt x="520" y="236"/>
                </a:lnTo>
                <a:lnTo>
                  <a:pt x="543" y="220"/>
                </a:lnTo>
                <a:lnTo>
                  <a:pt x="543" y="196"/>
                </a:lnTo>
                <a:lnTo>
                  <a:pt x="543" y="173"/>
                </a:lnTo>
                <a:lnTo>
                  <a:pt x="520" y="157"/>
                </a:lnTo>
                <a:lnTo>
                  <a:pt x="496" y="149"/>
                </a:lnTo>
                <a:lnTo>
                  <a:pt x="473" y="141"/>
                </a:lnTo>
                <a:lnTo>
                  <a:pt x="449" y="141"/>
                </a:lnTo>
                <a:lnTo>
                  <a:pt x="425" y="141"/>
                </a:lnTo>
                <a:lnTo>
                  <a:pt x="418" y="118"/>
                </a:lnTo>
                <a:lnTo>
                  <a:pt x="418" y="94"/>
                </a:lnTo>
                <a:lnTo>
                  <a:pt x="418" y="71"/>
                </a:lnTo>
                <a:lnTo>
                  <a:pt x="418" y="47"/>
                </a:lnTo>
                <a:lnTo>
                  <a:pt x="441" y="47"/>
                </a:lnTo>
                <a:lnTo>
                  <a:pt x="465" y="39"/>
                </a:lnTo>
                <a:lnTo>
                  <a:pt x="481" y="15"/>
                </a:lnTo>
                <a:lnTo>
                  <a:pt x="457" y="8"/>
                </a:lnTo>
                <a:lnTo>
                  <a:pt x="425" y="8"/>
                </a:lnTo>
                <a:lnTo>
                  <a:pt x="402" y="8"/>
                </a:lnTo>
                <a:lnTo>
                  <a:pt x="378" y="8"/>
                </a:lnTo>
                <a:lnTo>
                  <a:pt x="355" y="8"/>
                </a:lnTo>
                <a:lnTo>
                  <a:pt x="331" y="8"/>
                </a:lnTo>
                <a:lnTo>
                  <a:pt x="292" y="8"/>
                </a:lnTo>
                <a:lnTo>
                  <a:pt x="268" y="8"/>
                </a:lnTo>
                <a:lnTo>
                  <a:pt x="244" y="8"/>
                </a:lnTo>
                <a:lnTo>
                  <a:pt x="221" y="8"/>
                </a:lnTo>
                <a:lnTo>
                  <a:pt x="197" y="8"/>
                </a:lnTo>
                <a:lnTo>
                  <a:pt x="174" y="0"/>
                </a:lnTo>
                <a:lnTo>
                  <a:pt x="150" y="0"/>
                </a:lnTo>
                <a:lnTo>
                  <a:pt x="126" y="0"/>
                </a:lnTo>
                <a:lnTo>
                  <a:pt x="103" y="0"/>
                </a:lnTo>
                <a:lnTo>
                  <a:pt x="79" y="8"/>
                </a:lnTo>
                <a:lnTo>
                  <a:pt x="63" y="31"/>
                </a:lnTo>
                <a:lnTo>
                  <a:pt x="56" y="71"/>
                </a:lnTo>
              </a:path>
            </a:pathLst>
          </a:custGeom>
          <a:solidFill>
            <a:schemeClr val="bg2"/>
          </a:solidFill>
          <a:ln w="127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AutoShape 51"/>
          <p:cNvSpPr>
            <a:spLocks noChangeAspect="1" noChangeArrowheads="1"/>
          </p:cNvSpPr>
          <p:nvPr/>
        </p:nvSpPr>
        <p:spPr bwMode="auto">
          <a:xfrm rot="2040000">
            <a:off x="4078289" y="4107387"/>
            <a:ext cx="82550" cy="95250"/>
          </a:xfrm>
          <a:prstGeom prst="rightArrow">
            <a:avLst>
              <a:gd name="adj1" fmla="val 50000"/>
              <a:gd name="adj2" fmla="val 50014"/>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8" name="Rectangle 52"/>
          <p:cNvSpPr>
            <a:spLocks noChangeAspect="1" noChangeArrowheads="1"/>
          </p:cNvSpPr>
          <p:nvPr/>
        </p:nvSpPr>
        <p:spPr bwMode="auto">
          <a:xfrm>
            <a:off x="1868490" y="3378724"/>
            <a:ext cx="377825" cy="127000"/>
          </a:xfrm>
          <a:prstGeom prst="rect">
            <a:avLst/>
          </a:prstGeom>
          <a:solidFill>
            <a:srgbClr val="5D1F05"/>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59" name="Rectangle 53"/>
          <p:cNvSpPr>
            <a:spLocks noChangeAspect="1" noChangeArrowheads="1"/>
          </p:cNvSpPr>
          <p:nvPr/>
        </p:nvSpPr>
        <p:spPr bwMode="auto">
          <a:xfrm>
            <a:off x="2192339" y="3312050"/>
            <a:ext cx="25400" cy="61913"/>
          </a:xfrm>
          <a:prstGeom prst="rect">
            <a:avLst/>
          </a:prstGeom>
          <a:solidFill>
            <a:srgbClr val="5D1F05"/>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0" name="Oval 54"/>
          <p:cNvSpPr>
            <a:spLocks noChangeAspect="1" noChangeArrowheads="1"/>
          </p:cNvSpPr>
          <p:nvPr/>
        </p:nvSpPr>
        <p:spPr bwMode="auto">
          <a:xfrm>
            <a:off x="1751015" y="3312049"/>
            <a:ext cx="230187" cy="260350"/>
          </a:xfrm>
          <a:prstGeom prst="ellipse">
            <a:avLst/>
          </a:prstGeom>
          <a:solidFill>
            <a:srgbClr val="E34C0D"/>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1" name="Oval 55"/>
          <p:cNvSpPr>
            <a:spLocks noChangeAspect="1" noChangeArrowheads="1"/>
          </p:cNvSpPr>
          <p:nvPr/>
        </p:nvSpPr>
        <p:spPr bwMode="auto">
          <a:xfrm>
            <a:off x="2163764" y="3445399"/>
            <a:ext cx="112712" cy="127000"/>
          </a:xfrm>
          <a:prstGeom prst="ellipse">
            <a:avLst/>
          </a:prstGeom>
          <a:solidFill>
            <a:srgbClr val="E34C0D"/>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2" name="AutoShape 56"/>
          <p:cNvSpPr>
            <a:spLocks noChangeAspect="1" noChangeArrowheads="1"/>
          </p:cNvSpPr>
          <p:nvPr/>
        </p:nvSpPr>
        <p:spPr bwMode="auto">
          <a:xfrm>
            <a:off x="2339977" y="3146950"/>
            <a:ext cx="201613" cy="93663"/>
          </a:xfrm>
          <a:prstGeom prst="rightArrow">
            <a:avLst>
              <a:gd name="adj1" fmla="val 75009"/>
              <a:gd name="adj2" fmla="val 107657"/>
            </a:avLst>
          </a:prstGeom>
          <a:blipFill dpi="0" rotWithShape="0">
            <a:blip r:embed="rId10"/>
            <a:srcRect/>
            <a:tile tx="0" ty="0" sx="100000" sy="100000" flip="none" algn="tl"/>
          </a:blip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63" name="Text Box 57"/>
          <p:cNvSpPr txBox="1">
            <a:spLocks noChangeArrowheads="1"/>
          </p:cNvSpPr>
          <p:nvPr/>
        </p:nvSpPr>
        <p:spPr bwMode="auto">
          <a:xfrm>
            <a:off x="1768476" y="4491562"/>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C, N, &amp; P cycling</a:t>
            </a:r>
          </a:p>
        </p:txBody>
      </p:sp>
      <p:sp>
        <p:nvSpPr>
          <p:cNvPr id="64" name="Text Box 58"/>
          <p:cNvSpPr txBox="1">
            <a:spLocks noChangeArrowheads="1"/>
          </p:cNvSpPr>
          <p:nvPr/>
        </p:nvSpPr>
        <p:spPr bwMode="auto">
          <a:xfrm>
            <a:off x="3063876" y="2357963"/>
            <a:ext cx="838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dirty="0"/>
              <a:t>Plant growth</a:t>
            </a:r>
          </a:p>
        </p:txBody>
      </p:sp>
      <p:sp>
        <p:nvSpPr>
          <p:cNvPr id="65" name="Text Box 59"/>
          <p:cNvSpPr txBox="1">
            <a:spLocks noChangeArrowheads="1"/>
          </p:cNvSpPr>
          <p:nvPr/>
        </p:nvSpPr>
        <p:spPr bwMode="auto">
          <a:xfrm>
            <a:off x="3673476" y="1757887"/>
            <a:ext cx="144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Precipitation</a:t>
            </a:r>
          </a:p>
        </p:txBody>
      </p:sp>
      <p:sp>
        <p:nvSpPr>
          <p:cNvPr id="66" name="Text Box 60"/>
          <p:cNvSpPr txBox="1">
            <a:spLocks noChangeArrowheads="1"/>
          </p:cNvSpPr>
          <p:nvPr/>
        </p:nvSpPr>
        <p:spPr bwMode="auto">
          <a:xfrm>
            <a:off x="1387476" y="3881963"/>
            <a:ext cx="762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Soil layers</a:t>
            </a:r>
          </a:p>
        </p:txBody>
      </p:sp>
      <p:sp>
        <p:nvSpPr>
          <p:cNvPr id="67" name="Text Box 61"/>
          <p:cNvSpPr txBox="1">
            <a:spLocks noChangeArrowheads="1"/>
          </p:cNvSpPr>
          <p:nvPr/>
        </p:nvSpPr>
        <p:spPr bwMode="auto">
          <a:xfrm>
            <a:off x="1158876" y="2977087"/>
            <a:ext cx="1295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Operations</a:t>
            </a:r>
          </a:p>
        </p:txBody>
      </p:sp>
      <p:sp>
        <p:nvSpPr>
          <p:cNvPr id="68" name="Text Box 62"/>
          <p:cNvSpPr txBox="1">
            <a:spLocks noChangeArrowheads="1"/>
          </p:cNvSpPr>
          <p:nvPr/>
        </p:nvSpPr>
        <p:spPr bwMode="auto">
          <a:xfrm>
            <a:off x="1997076" y="1748362"/>
            <a:ext cx="190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Solar irradiance</a:t>
            </a:r>
          </a:p>
        </p:txBody>
      </p:sp>
      <p:sp>
        <p:nvSpPr>
          <p:cNvPr id="69" name="Text Box 63"/>
          <p:cNvSpPr txBox="1">
            <a:spLocks noChangeArrowheads="1"/>
          </p:cNvSpPr>
          <p:nvPr/>
        </p:nvSpPr>
        <p:spPr bwMode="auto">
          <a:xfrm>
            <a:off x="3978276" y="3653362"/>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Runoff</a:t>
            </a:r>
          </a:p>
        </p:txBody>
      </p:sp>
      <p:sp>
        <p:nvSpPr>
          <p:cNvPr id="70" name="Text Box 64"/>
          <p:cNvSpPr txBox="1">
            <a:spLocks noChangeArrowheads="1"/>
          </p:cNvSpPr>
          <p:nvPr/>
        </p:nvSpPr>
        <p:spPr bwMode="auto">
          <a:xfrm>
            <a:off x="1711326" y="1938862"/>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Wind</a:t>
            </a:r>
          </a:p>
        </p:txBody>
      </p:sp>
      <p:sp>
        <p:nvSpPr>
          <p:cNvPr id="71" name="Text Box 65"/>
          <p:cNvSpPr txBox="1">
            <a:spLocks noChangeArrowheads="1"/>
          </p:cNvSpPr>
          <p:nvPr/>
        </p:nvSpPr>
        <p:spPr bwMode="auto">
          <a:xfrm>
            <a:off x="1641476" y="4969399"/>
            <a:ext cx="3276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1600" b="1">
                <a:solidFill>
                  <a:srgbClr val="CC0000"/>
                </a:solidFill>
                <a:effectLst>
                  <a:outerShdw blurRad="38100" dist="38100" dir="2700000" algn="tl">
                    <a:srgbClr val="C0C0C0"/>
                  </a:outerShdw>
                </a:effectLst>
                <a:latin typeface="Arial" panose="020B0604020202020204" pitchFamily="34" charset="0"/>
              </a:rPr>
              <a:t>Representative EPIC modules</a:t>
            </a:r>
          </a:p>
        </p:txBody>
      </p:sp>
      <p:sp>
        <p:nvSpPr>
          <p:cNvPr id="72" name="Text Box 66"/>
          <p:cNvSpPr txBox="1">
            <a:spLocks noChangeArrowheads="1"/>
          </p:cNvSpPr>
          <p:nvPr/>
        </p:nvSpPr>
        <p:spPr bwMode="auto">
          <a:xfrm>
            <a:off x="3665539" y="4434412"/>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t>Pesticide fate</a:t>
            </a:r>
          </a:p>
        </p:txBody>
      </p:sp>
    </p:spTree>
    <p:extLst>
      <p:ext uri="{BB962C8B-B14F-4D97-AF65-F5344CB8AC3E}">
        <p14:creationId xmlns:p14="http://schemas.microsoft.com/office/powerpoint/2010/main" val="7033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0497031"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1: Engage Stakeholders (You!)</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b="1" dirty="0">
                <a:solidFill>
                  <a:srgbClr val="000000"/>
                </a:solidFill>
              </a:rPr>
              <a:t>Goals</a:t>
            </a:r>
            <a:r>
              <a:rPr lang="en-US" sz="2800" dirty="0">
                <a:solidFill>
                  <a:srgbClr val="000000"/>
                </a:solidFill>
              </a:rPr>
              <a:t>: Use participatory processes to improve the usefulness of our models and legitimacy of the policy analysis</a:t>
            </a:r>
          </a:p>
          <a:p>
            <a:pPr marL="457200" indent="-457200" algn="l">
              <a:lnSpc>
                <a:spcPct val="100000"/>
              </a:lnSpc>
              <a:buFont typeface="Arial"/>
              <a:buChar char="•"/>
              <a:defRPr/>
            </a:pPr>
            <a:r>
              <a:rPr lang="en-US" sz="2800" b="1" dirty="0">
                <a:solidFill>
                  <a:srgbClr val="000000"/>
                </a:solidFill>
              </a:rPr>
              <a:t>Approach</a:t>
            </a:r>
            <a:r>
              <a:rPr lang="en-US" sz="2800" dirty="0">
                <a:solidFill>
                  <a:srgbClr val="000000"/>
                </a:solidFill>
              </a:rPr>
              <a:t>: Work with key stakeholder groups to guide our selections for scenario and policy analysis</a:t>
            </a:r>
          </a:p>
          <a:p>
            <a:pPr marL="457200" indent="-457200" algn="l">
              <a:lnSpc>
                <a:spcPct val="100000"/>
              </a:lnSpc>
              <a:buFont typeface="Arial"/>
              <a:buChar char="•"/>
              <a:defRPr/>
            </a:pPr>
            <a:r>
              <a:rPr lang="en-US" sz="2800" b="1" dirty="0">
                <a:solidFill>
                  <a:srgbClr val="000000"/>
                </a:solidFill>
              </a:rPr>
              <a:t>Outcome</a:t>
            </a:r>
            <a:r>
              <a:rPr lang="en-US" sz="2800" dirty="0">
                <a:solidFill>
                  <a:srgbClr val="000000"/>
                </a:solidFill>
              </a:rPr>
              <a:t>: More accurate and familiar modeling framework and set of policy recommendations that are more likely to be applied</a:t>
            </a: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359299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2"/>
          </p:nvPr>
        </p:nvSpPr>
        <p:spPr>
          <a:xfrm>
            <a:off x="1981200" y="6245225"/>
            <a:ext cx="2133600" cy="476250"/>
          </a:xfrm>
          <a:noFill/>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l">
              <a:spcBef>
                <a:spcPct val="0"/>
              </a:spcBef>
              <a:buFontTx/>
              <a:buNone/>
            </a:pPr>
            <a:fld id="{E7ED0C05-DF06-42A4-B73A-5D82FD85E5AC}" type="slidenum">
              <a:rPr lang="en-US" altLang="en-US" sz="1400"/>
              <a:pPr algn="l">
                <a:spcBef>
                  <a:spcPct val="0"/>
                </a:spcBef>
                <a:buFontTx/>
                <a:buNone/>
              </a:pPr>
              <a:t>80</a:t>
            </a:fld>
            <a:endParaRPr lang="en-US" altLang="en-US" sz="1400"/>
          </a:p>
        </p:txBody>
      </p:sp>
      <p:sp>
        <p:nvSpPr>
          <p:cNvPr id="15363" name="Freeform 2"/>
          <p:cNvSpPr>
            <a:spLocks/>
          </p:cNvSpPr>
          <p:nvPr/>
        </p:nvSpPr>
        <p:spPr bwMode="auto">
          <a:xfrm>
            <a:off x="3724276" y="619125"/>
            <a:ext cx="6996113" cy="3970338"/>
          </a:xfrm>
          <a:custGeom>
            <a:avLst/>
            <a:gdLst>
              <a:gd name="T0" fmla="*/ 526713488 w 4407"/>
              <a:gd name="T1" fmla="*/ 509071627 h 2501"/>
              <a:gd name="T2" fmla="*/ 2147483646 w 4407"/>
              <a:gd name="T3" fmla="*/ 95765950 h 2501"/>
              <a:gd name="T4" fmla="*/ 2147483646 w 4407"/>
              <a:gd name="T5" fmla="*/ 118448152 h 2501"/>
              <a:gd name="T6" fmla="*/ 2147483646 w 4407"/>
              <a:gd name="T7" fmla="*/ 257055970 h 2501"/>
              <a:gd name="T8" fmla="*/ 2147483646 w 4407"/>
              <a:gd name="T9" fmla="*/ 579636010 h 2501"/>
              <a:gd name="T10" fmla="*/ 2147483646 w 4407"/>
              <a:gd name="T11" fmla="*/ 879535436 h 2501"/>
              <a:gd name="T12" fmla="*/ 2147483646 w 4407"/>
              <a:gd name="T13" fmla="*/ 970261072 h 2501"/>
              <a:gd name="T14" fmla="*/ 2147483646 w 4407"/>
              <a:gd name="T15" fmla="*/ 2147483646 h 2501"/>
              <a:gd name="T16" fmla="*/ 2147483646 w 4407"/>
              <a:gd name="T17" fmla="*/ 2147483646 h 2501"/>
              <a:gd name="T18" fmla="*/ 2147483646 w 4407"/>
              <a:gd name="T19" fmla="*/ 2147483646 h 2501"/>
              <a:gd name="T20" fmla="*/ 2147483646 w 4407"/>
              <a:gd name="T21" fmla="*/ 2147483646 h 2501"/>
              <a:gd name="T22" fmla="*/ 2147483646 w 4407"/>
              <a:gd name="T23" fmla="*/ 2147483646 h 2501"/>
              <a:gd name="T24" fmla="*/ 2147483646 w 4407"/>
              <a:gd name="T25" fmla="*/ 2147483646 h 2501"/>
              <a:gd name="T26" fmla="*/ 2147483646 w 4407"/>
              <a:gd name="T27" fmla="*/ 2147483646 h 2501"/>
              <a:gd name="T28" fmla="*/ 2147483646 w 4407"/>
              <a:gd name="T29" fmla="*/ 2147483646 h 2501"/>
              <a:gd name="T30" fmla="*/ 2147483646 w 4407"/>
              <a:gd name="T31" fmla="*/ 2147483646 h 2501"/>
              <a:gd name="T32" fmla="*/ 2147483646 w 4407"/>
              <a:gd name="T33" fmla="*/ 2147483646 h 2501"/>
              <a:gd name="T34" fmla="*/ 2147483646 w 4407"/>
              <a:gd name="T35" fmla="*/ 2147483646 h 2501"/>
              <a:gd name="T36" fmla="*/ 2147483646 w 4407"/>
              <a:gd name="T37" fmla="*/ 2147483646 h 2501"/>
              <a:gd name="T38" fmla="*/ 2147483646 w 4407"/>
              <a:gd name="T39" fmla="*/ 2147483646 h 2501"/>
              <a:gd name="T40" fmla="*/ 2147483646 w 4407"/>
              <a:gd name="T41" fmla="*/ 2147483646 h 2501"/>
              <a:gd name="T42" fmla="*/ 2147483646 w 4407"/>
              <a:gd name="T43" fmla="*/ 2147483646 h 2501"/>
              <a:gd name="T44" fmla="*/ 2147483646 w 4407"/>
              <a:gd name="T45" fmla="*/ 2147483646 h 2501"/>
              <a:gd name="T46" fmla="*/ 1696066071 w 4407"/>
              <a:gd name="T47" fmla="*/ 2147483646 h 2501"/>
              <a:gd name="T48" fmla="*/ 1839714194 w 4407"/>
              <a:gd name="T49" fmla="*/ 1892638376 h 2501"/>
              <a:gd name="T50" fmla="*/ 1771670764 w 4407"/>
              <a:gd name="T51" fmla="*/ 1638101769 h 2501"/>
              <a:gd name="T52" fmla="*/ 1426408539 w 4407"/>
              <a:gd name="T53" fmla="*/ 1292841113 h 2501"/>
              <a:gd name="T54" fmla="*/ 1179433209 w 4407"/>
              <a:gd name="T55" fmla="*/ 1164312334 h 2501"/>
              <a:gd name="T56" fmla="*/ 861893499 w 4407"/>
              <a:gd name="T57" fmla="*/ 1194554213 h 2501"/>
              <a:gd name="T58" fmla="*/ 665321298 w 4407"/>
              <a:gd name="T59" fmla="*/ 1247478295 h 2501"/>
              <a:gd name="T60" fmla="*/ 526713488 w 4407"/>
              <a:gd name="T61" fmla="*/ 992941688 h 2501"/>
              <a:gd name="T62" fmla="*/ 272176894 w 4407"/>
              <a:gd name="T63" fmla="*/ 856853233 h 2501"/>
              <a:gd name="T64" fmla="*/ 88206269 w 4407"/>
              <a:gd name="T65" fmla="*/ 763608234 h 2501"/>
              <a:gd name="T66" fmla="*/ 20161251 w 4407"/>
              <a:gd name="T67" fmla="*/ 670361647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07" h="2501">
                <a:moveTo>
                  <a:pt x="8" y="266"/>
                </a:moveTo>
                <a:cubicBezTo>
                  <a:pt x="76" y="249"/>
                  <a:pt x="141" y="220"/>
                  <a:pt x="209" y="202"/>
                </a:cubicBezTo>
                <a:cubicBezTo>
                  <a:pt x="272" y="186"/>
                  <a:pt x="338" y="184"/>
                  <a:pt x="401" y="166"/>
                </a:cubicBezTo>
                <a:cubicBezTo>
                  <a:pt x="599" y="108"/>
                  <a:pt x="798" y="54"/>
                  <a:pt x="1004" y="38"/>
                </a:cubicBezTo>
                <a:cubicBezTo>
                  <a:pt x="1062" y="28"/>
                  <a:pt x="1120" y="18"/>
                  <a:pt x="1178" y="10"/>
                </a:cubicBezTo>
                <a:cubicBezTo>
                  <a:pt x="1772" y="14"/>
                  <a:pt x="2308" y="0"/>
                  <a:pt x="2879" y="47"/>
                </a:cubicBezTo>
                <a:cubicBezTo>
                  <a:pt x="2952" y="71"/>
                  <a:pt x="3021" y="73"/>
                  <a:pt x="3098" y="84"/>
                </a:cubicBezTo>
                <a:cubicBezTo>
                  <a:pt x="3135" y="89"/>
                  <a:pt x="3208" y="102"/>
                  <a:pt x="3208" y="102"/>
                </a:cubicBezTo>
                <a:cubicBezTo>
                  <a:pt x="3309" y="135"/>
                  <a:pt x="3409" y="170"/>
                  <a:pt x="3510" y="202"/>
                </a:cubicBezTo>
                <a:cubicBezTo>
                  <a:pt x="3584" y="226"/>
                  <a:pt x="3670" y="217"/>
                  <a:pt x="3747" y="230"/>
                </a:cubicBezTo>
                <a:cubicBezTo>
                  <a:pt x="3828" y="243"/>
                  <a:pt x="3902" y="275"/>
                  <a:pt x="3985" y="285"/>
                </a:cubicBezTo>
                <a:cubicBezTo>
                  <a:pt x="4052" y="307"/>
                  <a:pt x="4119" y="327"/>
                  <a:pt x="4186" y="349"/>
                </a:cubicBezTo>
                <a:cubicBezTo>
                  <a:pt x="4213" y="358"/>
                  <a:pt x="4241" y="367"/>
                  <a:pt x="4268" y="376"/>
                </a:cubicBezTo>
                <a:cubicBezTo>
                  <a:pt x="4277" y="379"/>
                  <a:pt x="4296" y="385"/>
                  <a:pt x="4296" y="385"/>
                </a:cubicBezTo>
                <a:cubicBezTo>
                  <a:pt x="4324" y="414"/>
                  <a:pt x="4360" y="413"/>
                  <a:pt x="4360" y="431"/>
                </a:cubicBezTo>
                <a:cubicBezTo>
                  <a:pt x="4348" y="592"/>
                  <a:pt x="4366" y="742"/>
                  <a:pt x="4360" y="906"/>
                </a:cubicBezTo>
                <a:cubicBezTo>
                  <a:pt x="4378" y="1208"/>
                  <a:pt x="4407" y="2037"/>
                  <a:pt x="4369" y="2269"/>
                </a:cubicBezTo>
                <a:cubicBezTo>
                  <a:pt x="4331" y="2501"/>
                  <a:pt x="4198" y="2302"/>
                  <a:pt x="4131" y="2296"/>
                </a:cubicBezTo>
                <a:cubicBezTo>
                  <a:pt x="4065" y="2253"/>
                  <a:pt x="4040" y="2250"/>
                  <a:pt x="3967" y="2232"/>
                </a:cubicBezTo>
                <a:cubicBezTo>
                  <a:pt x="3948" y="2227"/>
                  <a:pt x="3930" y="2220"/>
                  <a:pt x="3912" y="2214"/>
                </a:cubicBezTo>
                <a:cubicBezTo>
                  <a:pt x="3903" y="2211"/>
                  <a:pt x="3884" y="2205"/>
                  <a:pt x="3884" y="2205"/>
                </a:cubicBezTo>
                <a:cubicBezTo>
                  <a:pt x="3832" y="2169"/>
                  <a:pt x="3781" y="2130"/>
                  <a:pt x="3729" y="2095"/>
                </a:cubicBezTo>
                <a:cubicBezTo>
                  <a:pt x="3700" y="2052"/>
                  <a:pt x="3721" y="2071"/>
                  <a:pt x="3656" y="2049"/>
                </a:cubicBezTo>
                <a:cubicBezTo>
                  <a:pt x="3647" y="2046"/>
                  <a:pt x="3628" y="2040"/>
                  <a:pt x="3628" y="2040"/>
                </a:cubicBezTo>
                <a:cubicBezTo>
                  <a:pt x="3579" y="2007"/>
                  <a:pt x="3515" y="1984"/>
                  <a:pt x="3473" y="1940"/>
                </a:cubicBezTo>
                <a:cubicBezTo>
                  <a:pt x="3442" y="1907"/>
                  <a:pt x="3406" y="1871"/>
                  <a:pt x="3363" y="1857"/>
                </a:cubicBezTo>
                <a:cubicBezTo>
                  <a:pt x="3330" y="1835"/>
                  <a:pt x="3291" y="1816"/>
                  <a:pt x="3254" y="1802"/>
                </a:cubicBezTo>
                <a:cubicBezTo>
                  <a:pt x="3230" y="1780"/>
                  <a:pt x="3211" y="1767"/>
                  <a:pt x="3180" y="1757"/>
                </a:cubicBezTo>
                <a:cubicBezTo>
                  <a:pt x="3136" y="1726"/>
                  <a:pt x="3094" y="1709"/>
                  <a:pt x="3043" y="1693"/>
                </a:cubicBezTo>
                <a:cubicBezTo>
                  <a:pt x="3018" y="1666"/>
                  <a:pt x="2992" y="1672"/>
                  <a:pt x="2961" y="1656"/>
                </a:cubicBezTo>
                <a:cubicBezTo>
                  <a:pt x="2893" y="1622"/>
                  <a:pt x="2974" y="1651"/>
                  <a:pt x="2906" y="1629"/>
                </a:cubicBezTo>
                <a:cubicBezTo>
                  <a:pt x="2879" y="1600"/>
                  <a:pt x="2843" y="1595"/>
                  <a:pt x="2806" y="1583"/>
                </a:cubicBezTo>
                <a:cubicBezTo>
                  <a:pt x="2797" y="1580"/>
                  <a:pt x="2787" y="1577"/>
                  <a:pt x="2778" y="1574"/>
                </a:cubicBezTo>
                <a:cubicBezTo>
                  <a:pt x="2769" y="1571"/>
                  <a:pt x="2751" y="1565"/>
                  <a:pt x="2751" y="1565"/>
                </a:cubicBezTo>
                <a:cubicBezTo>
                  <a:pt x="2692" y="1506"/>
                  <a:pt x="2776" y="1584"/>
                  <a:pt x="2705" y="1537"/>
                </a:cubicBezTo>
                <a:cubicBezTo>
                  <a:pt x="2638" y="1493"/>
                  <a:pt x="2715" y="1522"/>
                  <a:pt x="2650" y="1501"/>
                </a:cubicBezTo>
                <a:cubicBezTo>
                  <a:pt x="2621" y="1470"/>
                  <a:pt x="2589" y="1450"/>
                  <a:pt x="2550" y="1437"/>
                </a:cubicBezTo>
                <a:cubicBezTo>
                  <a:pt x="2517" y="1404"/>
                  <a:pt x="2459" y="1406"/>
                  <a:pt x="2412" y="1391"/>
                </a:cubicBezTo>
                <a:cubicBezTo>
                  <a:pt x="2394" y="1385"/>
                  <a:pt x="2376" y="1379"/>
                  <a:pt x="2358" y="1373"/>
                </a:cubicBezTo>
                <a:cubicBezTo>
                  <a:pt x="2349" y="1370"/>
                  <a:pt x="2330" y="1364"/>
                  <a:pt x="2330" y="1364"/>
                </a:cubicBezTo>
                <a:cubicBezTo>
                  <a:pt x="2288" y="1319"/>
                  <a:pt x="2213" y="1316"/>
                  <a:pt x="2156" y="1300"/>
                </a:cubicBezTo>
                <a:cubicBezTo>
                  <a:pt x="2101" y="1285"/>
                  <a:pt x="2020" y="1240"/>
                  <a:pt x="1964" y="1236"/>
                </a:cubicBezTo>
                <a:cubicBezTo>
                  <a:pt x="1918" y="1233"/>
                  <a:pt x="1873" y="1275"/>
                  <a:pt x="1827" y="1272"/>
                </a:cubicBezTo>
                <a:cubicBezTo>
                  <a:pt x="1720" y="1246"/>
                  <a:pt x="1598" y="1195"/>
                  <a:pt x="1498" y="1153"/>
                </a:cubicBezTo>
                <a:cubicBezTo>
                  <a:pt x="1412" y="1117"/>
                  <a:pt x="1313" y="1127"/>
                  <a:pt x="1224" y="1098"/>
                </a:cubicBezTo>
                <a:cubicBezTo>
                  <a:pt x="1160" y="1077"/>
                  <a:pt x="1088" y="1047"/>
                  <a:pt x="1023" y="1034"/>
                </a:cubicBezTo>
                <a:cubicBezTo>
                  <a:pt x="928" y="1015"/>
                  <a:pt x="865" y="1003"/>
                  <a:pt x="767" y="998"/>
                </a:cubicBezTo>
                <a:cubicBezTo>
                  <a:pt x="709" y="979"/>
                  <a:pt x="681" y="951"/>
                  <a:pt x="673" y="879"/>
                </a:cubicBezTo>
                <a:cubicBezTo>
                  <a:pt x="703" y="851"/>
                  <a:pt x="708" y="817"/>
                  <a:pt x="721" y="778"/>
                </a:cubicBezTo>
                <a:cubicBezTo>
                  <a:pt x="724" y="769"/>
                  <a:pt x="730" y="751"/>
                  <a:pt x="730" y="751"/>
                </a:cubicBezTo>
                <a:cubicBezTo>
                  <a:pt x="727" y="727"/>
                  <a:pt x="727" y="702"/>
                  <a:pt x="721" y="678"/>
                </a:cubicBezTo>
                <a:cubicBezTo>
                  <a:pt x="718" y="667"/>
                  <a:pt x="706" y="661"/>
                  <a:pt x="703" y="650"/>
                </a:cubicBezTo>
                <a:cubicBezTo>
                  <a:pt x="682" y="587"/>
                  <a:pt x="717" y="594"/>
                  <a:pt x="648" y="550"/>
                </a:cubicBezTo>
                <a:cubicBezTo>
                  <a:pt x="605" y="523"/>
                  <a:pt x="628" y="534"/>
                  <a:pt x="566" y="513"/>
                </a:cubicBezTo>
                <a:cubicBezTo>
                  <a:pt x="557" y="510"/>
                  <a:pt x="538" y="504"/>
                  <a:pt x="538" y="504"/>
                </a:cubicBezTo>
                <a:cubicBezTo>
                  <a:pt x="520" y="477"/>
                  <a:pt x="498" y="476"/>
                  <a:pt x="468" y="462"/>
                </a:cubicBezTo>
                <a:cubicBezTo>
                  <a:pt x="450" y="454"/>
                  <a:pt x="402" y="462"/>
                  <a:pt x="402" y="462"/>
                </a:cubicBezTo>
                <a:cubicBezTo>
                  <a:pt x="387" y="465"/>
                  <a:pt x="357" y="469"/>
                  <a:pt x="342" y="474"/>
                </a:cubicBezTo>
                <a:cubicBezTo>
                  <a:pt x="256" y="506"/>
                  <a:pt x="385" y="476"/>
                  <a:pt x="318" y="510"/>
                </a:cubicBezTo>
                <a:cubicBezTo>
                  <a:pt x="301" y="519"/>
                  <a:pt x="264" y="495"/>
                  <a:pt x="264" y="495"/>
                </a:cubicBezTo>
                <a:cubicBezTo>
                  <a:pt x="253" y="450"/>
                  <a:pt x="263" y="436"/>
                  <a:pt x="218" y="422"/>
                </a:cubicBezTo>
                <a:cubicBezTo>
                  <a:pt x="215" y="413"/>
                  <a:pt x="216" y="401"/>
                  <a:pt x="209" y="394"/>
                </a:cubicBezTo>
                <a:cubicBezTo>
                  <a:pt x="202" y="387"/>
                  <a:pt x="190" y="390"/>
                  <a:pt x="182" y="385"/>
                </a:cubicBezTo>
                <a:cubicBezTo>
                  <a:pt x="157" y="371"/>
                  <a:pt x="135" y="352"/>
                  <a:pt x="108" y="340"/>
                </a:cubicBezTo>
                <a:cubicBezTo>
                  <a:pt x="91" y="332"/>
                  <a:pt x="54" y="321"/>
                  <a:pt x="54" y="321"/>
                </a:cubicBezTo>
                <a:cubicBezTo>
                  <a:pt x="48" y="315"/>
                  <a:pt x="43" y="307"/>
                  <a:pt x="35" y="303"/>
                </a:cubicBezTo>
                <a:cubicBezTo>
                  <a:pt x="27" y="298"/>
                  <a:pt x="10" y="303"/>
                  <a:pt x="8" y="294"/>
                </a:cubicBezTo>
                <a:cubicBezTo>
                  <a:pt x="0" y="261"/>
                  <a:pt x="53" y="266"/>
                  <a:pt x="8" y="266"/>
                </a:cubicBezTo>
                <a:close/>
              </a:path>
            </a:pathLst>
          </a:custGeom>
          <a:gradFill rotWithShape="1">
            <a:gsLst>
              <a:gs pos="0">
                <a:srgbClr val="475E00"/>
              </a:gs>
              <a:gs pos="100000">
                <a:srgbClr val="99CC00">
                  <a:alpha val="79999"/>
                </a:srgbClr>
              </a:gs>
            </a:gsLst>
            <a:lin ang="189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 name="Freeform 3" descr="Dashed upward diagonal"/>
          <p:cNvSpPr>
            <a:spLocks/>
          </p:cNvSpPr>
          <p:nvPr/>
        </p:nvSpPr>
        <p:spPr bwMode="auto">
          <a:xfrm>
            <a:off x="8974138" y="4167189"/>
            <a:ext cx="1465262" cy="1800225"/>
          </a:xfrm>
          <a:custGeom>
            <a:avLst/>
            <a:gdLst>
              <a:gd name="T0" fmla="*/ 128527131 w 923"/>
              <a:gd name="T1" fmla="*/ 2147483646 h 1134"/>
              <a:gd name="T2" fmla="*/ 375502359 w 923"/>
              <a:gd name="T3" fmla="*/ 2147483646 h 1134"/>
              <a:gd name="T4" fmla="*/ 531751994 w 923"/>
              <a:gd name="T5" fmla="*/ 2147483646 h 1134"/>
              <a:gd name="T6" fmla="*/ 776207860 w 923"/>
              <a:gd name="T7" fmla="*/ 2147483646 h 1134"/>
              <a:gd name="T8" fmla="*/ 1282758300 w 923"/>
              <a:gd name="T9" fmla="*/ 2147483646 h 1134"/>
              <a:gd name="T10" fmla="*/ 1479330420 w 923"/>
              <a:gd name="T11" fmla="*/ 2147483646 h 1134"/>
              <a:gd name="T12" fmla="*/ 1660781608 w 923"/>
              <a:gd name="T13" fmla="*/ 2147483646 h 1134"/>
              <a:gd name="T14" fmla="*/ 1822071553 w 923"/>
              <a:gd name="T15" fmla="*/ 2033766888 h 1134"/>
              <a:gd name="T16" fmla="*/ 1943039012 w 923"/>
              <a:gd name="T17" fmla="*/ 1408768138 h 1134"/>
              <a:gd name="T18" fmla="*/ 2003522741 w 923"/>
              <a:gd name="T19" fmla="*/ 1287800638 h 1134"/>
              <a:gd name="T20" fmla="*/ 2023683984 w 923"/>
              <a:gd name="T21" fmla="*/ 1066026888 h 1134"/>
              <a:gd name="T22" fmla="*/ 2147483646 w 923"/>
              <a:gd name="T23" fmla="*/ 703124388 h 1134"/>
              <a:gd name="T24" fmla="*/ 2147483646 w 923"/>
              <a:gd name="T25" fmla="*/ 461189388 h 1134"/>
              <a:gd name="T26" fmla="*/ 2147483646 w 923"/>
              <a:gd name="T27" fmla="*/ 299899388 h 1134"/>
              <a:gd name="T28" fmla="*/ 2147483646 w 923"/>
              <a:gd name="T29" fmla="*/ 279738138 h 1134"/>
              <a:gd name="T30" fmla="*/ 1766628135 w 923"/>
              <a:gd name="T31" fmla="*/ 90725625 h 1134"/>
              <a:gd name="T32" fmla="*/ 1514612596 w 923"/>
              <a:gd name="T33" fmla="*/ 20161250 h 1134"/>
              <a:gd name="T34" fmla="*/ 1398685448 w 923"/>
              <a:gd name="T35" fmla="*/ 380544388 h 1134"/>
              <a:gd name="T36" fmla="*/ 1277717989 w 923"/>
              <a:gd name="T37" fmla="*/ 582156888 h 1134"/>
              <a:gd name="T38" fmla="*/ 1116428044 w 923"/>
              <a:gd name="T39" fmla="*/ 904736888 h 1134"/>
              <a:gd name="T40" fmla="*/ 975299342 w 923"/>
              <a:gd name="T41" fmla="*/ 1186994388 h 1134"/>
              <a:gd name="T42" fmla="*/ 834170640 w 923"/>
              <a:gd name="T43" fmla="*/ 1368445638 h 1134"/>
              <a:gd name="T44" fmla="*/ 793848154 w 923"/>
              <a:gd name="T45" fmla="*/ 1691025638 h 1134"/>
              <a:gd name="T46" fmla="*/ 693041939 w 923"/>
              <a:gd name="T47" fmla="*/ 1811993138 h 1134"/>
              <a:gd name="T48" fmla="*/ 451107021 w 923"/>
              <a:gd name="T49" fmla="*/ 2147483646 h 1134"/>
              <a:gd name="T50" fmla="*/ 330139562 w 923"/>
              <a:gd name="T51" fmla="*/ 2147483646 h 1134"/>
              <a:gd name="T52" fmla="*/ 189010861 w 923"/>
              <a:gd name="T53" fmla="*/ 2147483646 h 1134"/>
              <a:gd name="T54" fmla="*/ 128527131 w 923"/>
              <a:gd name="T55" fmla="*/ 2147483646 h 11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923" h="1134">
                <a:moveTo>
                  <a:pt x="51" y="1079"/>
                </a:moveTo>
                <a:cubicBezTo>
                  <a:pt x="118" y="1101"/>
                  <a:pt x="0" y="1078"/>
                  <a:pt x="149" y="1104"/>
                </a:cubicBezTo>
                <a:cubicBezTo>
                  <a:pt x="166" y="1107"/>
                  <a:pt x="194" y="1110"/>
                  <a:pt x="211" y="1111"/>
                </a:cubicBezTo>
                <a:cubicBezTo>
                  <a:pt x="243" y="1114"/>
                  <a:pt x="276" y="1119"/>
                  <a:pt x="308" y="1122"/>
                </a:cubicBezTo>
                <a:cubicBezTo>
                  <a:pt x="374" y="1128"/>
                  <a:pt x="440" y="1134"/>
                  <a:pt x="509" y="1113"/>
                </a:cubicBezTo>
                <a:cubicBezTo>
                  <a:pt x="539" y="1111"/>
                  <a:pt x="587" y="1071"/>
                  <a:pt x="587" y="1071"/>
                </a:cubicBezTo>
                <a:cubicBezTo>
                  <a:pt x="612" y="1033"/>
                  <a:pt x="623" y="1007"/>
                  <a:pt x="659" y="983"/>
                </a:cubicBezTo>
                <a:cubicBezTo>
                  <a:pt x="682" y="915"/>
                  <a:pt x="682" y="869"/>
                  <a:pt x="723" y="807"/>
                </a:cubicBezTo>
                <a:cubicBezTo>
                  <a:pt x="729" y="727"/>
                  <a:pt x="738" y="635"/>
                  <a:pt x="771" y="559"/>
                </a:cubicBezTo>
                <a:cubicBezTo>
                  <a:pt x="818" y="450"/>
                  <a:pt x="761" y="612"/>
                  <a:pt x="795" y="511"/>
                </a:cubicBezTo>
                <a:cubicBezTo>
                  <a:pt x="798" y="482"/>
                  <a:pt x="799" y="452"/>
                  <a:pt x="803" y="423"/>
                </a:cubicBezTo>
                <a:cubicBezTo>
                  <a:pt x="809" y="384"/>
                  <a:pt x="858" y="318"/>
                  <a:pt x="875" y="279"/>
                </a:cubicBezTo>
                <a:cubicBezTo>
                  <a:pt x="887" y="252"/>
                  <a:pt x="900" y="213"/>
                  <a:pt x="907" y="183"/>
                </a:cubicBezTo>
                <a:cubicBezTo>
                  <a:pt x="912" y="162"/>
                  <a:pt x="923" y="119"/>
                  <a:pt x="923" y="119"/>
                </a:cubicBezTo>
                <a:cubicBezTo>
                  <a:pt x="909" y="62"/>
                  <a:pt x="913" y="96"/>
                  <a:pt x="867" y="111"/>
                </a:cubicBezTo>
                <a:cubicBezTo>
                  <a:pt x="827" y="51"/>
                  <a:pt x="764" y="57"/>
                  <a:pt x="701" y="36"/>
                </a:cubicBezTo>
                <a:cubicBezTo>
                  <a:pt x="674" y="39"/>
                  <a:pt x="627" y="0"/>
                  <a:pt x="601" y="8"/>
                </a:cubicBezTo>
                <a:cubicBezTo>
                  <a:pt x="587" y="12"/>
                  <a:pt x="568" y="138"/>
                  <a:pt x="555" y="151"/>
                </a:cubicBezTo>
                <a:cubicBezTo>
                  <a:pt x="541" y="194"/>
                  <a:pt x="547" y="218"/>
                  <a:pt x="507" y="231"/>
                </a:cubicBezTo>
                <a:cubicBezTo>
                  <a:pt x="495" y="279"/>
                  <a:pt x="478" y="324"/>
                  <a:pt x="443" y="359"/>
                </a:cubicBezTo>
                <a:cubicBezTo>
                  <a:pt x="428" y="403"/>
                  <a:pt x="420" y="438"/>
                  <a:pt x="387" y="471"/>
                </a:cubicBezTo>
                <a:cubicBezTo>
                  <a:pt x="373" y="527"/>
                  <a:pt x="361" y="498"/>
                  <a:pt x="331" y="543"/>
                </a:cubicBezTo>
                <a:cubicBezTo>
                  <a:pt x="328" y="586"/>
                  <a:pt x="339" y="635"/>
                  <a:pt x="315" y="671"/>
                </a:cubicBezTo>
                <a:cubicBezTo>
                  <a:pt x="290" y="709"/>
                  <a:pt x="292" y="680"/>
                  <a:pt x="275" y="719"/>
                </a:cubicBezTo>
                <a:cubicBezTo>
                  <a:pt x="244" y="789"/>
                  <a:pt x="238" y="828"/>
                  <a:pt x="179" y="887"/>
                </a:cubicBezTo>
                <a:cubicBezTo>
                  <a:pt x="164" y="932"/>
                  <a:pt x="167" y="951"/>
                  <a:pt x="131" y="975"/>
                </a:cubicBezTo>
                <a:cubicBezTo>
                  <a:pt x="93" y="1032"/>
                  <a:pt x="113" y="1009"/>
                  <a:pt x="75" y="1047"/>
                </a:cubicBezTo>
                <a:cubicBezTo>
                  <a:pt x="57" y="1101"/>
                  <a:pt x="67" y="1110"/>
                  <a:pt x="51" y="1079"/>
                </a:cubicBezTo>
                <a:close/>
              </a:path>
            </a:pathLst>
          </a:custGeom>
          <a:pattFill prst="dashUpDiag">
            <a:fgClr>
              <a:srgbClr val="CCFF33"/>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 name="Freeform 4" descr="Dark horizontal"/>
          <p:cNvSpPr>
            <a:spLocks/>
          </p:cNvSpPr>
          <p:nvPr/>
        </p:nvSpPr>
        <p:spPr bwMode="auto">
          <a:xfrm>
            <a:off x="4191001" y="2236788"/>
            <a:ext cx="2430463" cy="2203450"/>
          </a:xfrm>
          <a:custGeom>
            <a:avLst/>
            <a:gdLst>
              <a:gd name="T0" fmla="*/ 624998879 w 1531"/>
              <a:gd name="T1" fmla="*/ 2147483646 h 1388"/>
              <a:gd name="T2" fmla="*/ 0 w 1531"/>
              <a:gd name="T3" fmla="*/ 2147483646 h 1388"/>
              <a:gd name="T4" fmla="*/ 221773796 w 1531"/>
              <a:gd name="T5" fmla="*/ 2147483646 h 1388"/>
              <a:gd name="T6" fmla="*/ 322580066 w 1531"/>
              <a:gd name="T7" fmla="*/ 2033766888 h 1388"/>
              <a:gd name="T8" fmla="*/ 463708845 w 1531"/>
              <a:gd name="T9" fmla="*/ 1832154388 h 1388"/>
              <a:gd name="T10" fmla="*/ 584676370 w 1531"/>
              <a:gd name="T11" fmla="*/ 1751509388 h 1388"/>
              <a:gd name="T12" fmla="*/ 645160133 w 1531"/>
              <a:gd name="T13" fmla="*/ 1630541888 h 1388"/>
              <a:gd name="T14" fmla="*/ 786288912 w 1531"/>
              <a:gd name="T15" fmla="*/ 1449090638 h 1388"/>
              <a:gd name="T16" fmla="*/ 806450166 w 1531"/>
              <a:gd name="T17" fmla="*/ 1388606888 h 1388"/>
              <a:gd name="T18" fmla="*/ 947578945 w 1531"/>
              <a:gd name="T19" fmla="*/ 1146671888 h 1388"/>
              <a:gd name="T20" fmla="*/ 1189513995 w 1531"/>
              <a:gd name="T21" fmla="*/ 763608138 h 1388"/>
              <a:gd name="T22" fmla="*/ 1370965282 w 1531"/>
              <a:gd name="T23" fmla="*/ 299899388 h 1388"/>
              <a:gd name="T24" fmla="*/ 1456650612 w 1531"/>
              <a:gd name="T25" fmla="*/ 42843450 h 1388"/>
              <a:gd name="T26" fmla="*/ 1595260028 w 1531"/>
              <a:gd name="T27" fmla="*/ 42843450 h 1388"/>
              <a:gd name="T28" fmla="*/ 2011085101 w 1531"/>
              <a:gd name="T29" fmla="*/ 113407825 h 1388"/>
              <a:gd name="T30" fmla="*/ 2147483646 w 1531"/>
              <a:gd name="T31" fmla="*/ 289818763 h 1388"/>
              <a:gd name="T32" fmla="*/ 2147483646 w 1531"/>
              <a:gd name="T33" fmla="*/ 320060638 h 1388"/>
              <a:gd name="T34" fmla="*/ 2147483646 w 1531"/>
              <a:gd name="T35" fmla="*/ 320060638 h 1388"/>
              <a:gd name="T36" fmla="*/ 2147483646 w 1531"/>
              <a:gd name="T37" fmla="*/ 360383138 h 1388"/>
              <a:gd name="T38" fmla="*/ 2147483646 w 1531"/>
              <a:gd name="T39" fmla="*/ 388104063 h 1388"/>
              <a:gd name="T40" fmla="*/ 2147483646 w 1531"/>
              <a:gd name="T41" fmla="*/ 541834388 h 1388"/>
              <a:gd name="T42" fmla="*/ 2147483646 w 1531"/>
              <a:gd name="T43" fmla="*/ 665321250 h 1388"/>
              <a:gd name="T44" fmla="*/ 2147483646 w 1531"/>
              <a:gd name="T45" fmla="*/ 1045865638 h 1388"/>
              <a:gd name="T46" fmla="*/ 2147483646 w 1531"/>
              <a:gd name="T47" fmla="*/ 1469251888 h 1388"/>
              <a:gd name="T48" fmla="*/ 2147483646 w 1531"/>
              <a:gd name="T49" fmla="*/ 1650703138 h 1388"/>
              <a:gd name="T50" fmla="*/ 2147483646 w 1531"/>
              <a:gd name="T51" fmla="*/ 1953121888 h 1388"/>
              <a:gd name="T52" fmla="*/ 2147483646 w 1531"/>
              <a:gd name="T53" fmla="*/ 2074089388 h 1388"/>
              <a:gd name="T54" fmla="*/ 2147483646 w 1531"/>
              <a:gd name="T55" fmla="*/ 2147483646 h 1388"/>
              <a:gd name="T56" fmla="*/ 2147483646 w 1531"/>
              <a:gd name="T57" fmla="*/ 2147483646 h 1388"/>
              <a:gd name="T58" fmla="*/ 2147483646 w 1531"/>
              <a:gd name="T59" fmla="*/ 2147483646 h 1388"/>
              <a:gd name="T60" fmla="*/ 2147483646 w 1531"/>
              <a:gd name="T61" fmla="*/ 2147483646 h 1388"/>
              <a:gd name="T62" fmla="*/ 2147483646 w 1531"/>
              <a:gd name="T63" fmla="*/ 2147483646 h 1388"/>
              <a:gd name="T64" fmla="*/ 2147483646 w 1531"/>
              <a:gd name="T65" fmla="*/ 2147483646 h 1388"/>
              <a:gd name="T66" fmla="*/ 2096770431 w 1531"/>
              <a:gd name="T67" fmla="*/ 2147483646 h 1388"/>
              <a:gd name="T68" fmla="*/ 1935480398 w 1531"/>
              <a:gd name="T69" fmla="*/ 2147483646 h 1388"/>
              <a:gd name="T70" fmla="*/ 1854835382 w 1531"/>
              <a:gd name="T71" fmla="*/ 2147483646 h 1388"/>
              <a:gd name="T72" fmla="*/ 1552416569 w 1531"/>
              <a:gd name="T73" fmla="*/ 2147483646 h 1388"/>
              <a:gd name="T74" fmla="*/ 1108868978 w 1531"/>
              <a:gd name="T75" fmla="*/ 2147483646 h 1388"/>
              <a:gd name="T76" fmla="*/ 987901453 w 1531"/>
              <a:gd name="T77" fmla="*/ 2147483646 h 1388"/>
              <a:gd name="T78" fmla="*/ 927417691 w 1531"/>
              <a:gd name="T79" fmla="*/ 2147483646 h 1388"/>
              <a:gd name="T80" fmla="*/ 624998879 w 1531"/>
              <a:gd name="T81" fmla="*/ 2147483646 h 13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1" h="1388">
                <a:moveTo>
                  <a:pt x="248" y="1055"/>
                </a:moveTo>
                <a:cubicBezTo>
                  <a:pt x="165" y="1046"/>
                  <a:pt x="81" y="1019"/>
                  <a:pt x="0" y="999"/>
                </a:cubicBezTo>
                <a:cubicBezTo>
                  <a:pt x="18" y="946"/>
                  <a:pt x="40" y="895"/>
                  <a:pt x="88" y="863"/>
                </a:cubicBezTo>
                <a:cubicBezTo>
                  <a:pt x="104" y="798"/>
                  <a:pt x="81" y="862"/>
                  <a:pt x="128" y="807"/>
                </a:cubicBezTo>
                <a:cubicBezTo>
                  <a:pt x="148" y="784"/>
                  <a:pt x="160" y="748"/>
                  <a:pt x="184" y="727"/>
                </a:cubicBezTo>
                <a:cubicBezTo>
                  <a:pt x="198" y="714"/>
                  <a:pt x="232" y="695"/>
                  <a:pt x="232" y="695"/>
                </a:cubicBezTo>
                <a:cubicBezTo>
                  <a:pt x="242" y="680"/>
                  <a:pt x="246" y="662"/>
                  <a:pt x="256" y="647"/>
                </a:cubicBezTo>
                <a:cubicBezTo>
                  <a:pt x="273" y="622"/>
                  <a:pt x="295" y="600"/>
                  <a:pt x="312" y="575"/>
                </a:cubicBezTo>
                <a:cubicBezTo>
                  <a:pt x="317" y="568"/>
                  <a:pt x="316" y="558"/>
                  <a:pt x="320" y="551"/>
                </a:cubicBezTo>
                <a:cubicBezTo>
                  <a:pt x="338" y="519"/>
                  <a:pt x="358" y="487"/>
                  <a:pt x="376" y="455"/>
                </a:cubicBezTo>
                <a:cubicBezTo>
                  <a:pt x="405" y="403"/>
                  <a:pt x="445" y="357"/>
                  <a:pt x="472" y="303"/>
                </a:cubicBezTo>
                <a:cubicBezTo>
                  <a:pt x="502" y="244"/>
                  <a:pt x="484" y="159"/>
                  <a:pt x="544" y="119"/>
                </a:cubicBezTo>
                <a:cubicBezTo>
                  <a:pt x="562" y="83"/>
                  <a:pt x="566" y="24"/>
                  <a:pt x="578" y="17"/>
                </a:cubicBezTo>
                <a:cubicBezTo>
                  <a:pt x="593" y="0"/>
                  <a:pt x="596" y="12"/>
                  <a:pt x="633" y="17"/>
                </a:cubicBezTo>
                <a:cubicBezTo>
                  <a:pt x="671" y="19"/>
                  <a:pt x="739" y="30"/>
                  <a:pt x="798" y="45"/>
                </a:cubicBezTo>
                <a:cubicBezTo>
                  <a:pt x="873" y="64"/>
                  <a:pt x="959" y="105"/>
                  <a:pt x="1036" y="115"/>
                </a:cubicBezTo>
                <a:cubicBezTo>
                  <a:pt x="1074" y="140"/>
                  <a:pt x="1011" y="108"/>
                  <a:pt x="1068" y="127"/>
                </a:cubicBezTo>
                <a:cubicBezTo>
                  <a:pt x="1076" y="130"/>
                  <a:pt x="1120" y="127"/>
                  <a:pt x="1120" y="127"/>
                </a:cubicBezTo>
                <a:cubicBezTo>
                  <a:pt x="1141" y="124"/>
                  <a:pt x="1135" y="143"/>
                  <a:pt x="1156" y="143"/>
                </a:cubicBezTo>
                <a:cubicBezTo>
                  <a:pt x="1193" y="143"/>
                  <a:pt x="1162" y="141"/>
                  <a:pt x="1191" y="154"/>
                </a:cubicBezTo>
                <a:cubicBezTo>
                  <a:pt x="1228" y="167"/>
                  <a:pt x="1330" y="206"/>
                  <a:pt x="1364" y="215"/>
                </a:cubicBezTo>
                <a:cubicBezTo>
                  <a:pt x="1402" y="240"/>
                  <a:pt x="1457" y="255"/>
                  <a:pt x="1502" y="264"/>
                </a:cubicBezTo>
                <a:cubicBezTo>
                  <a:pt x="1531" y="308"/>
                  <a:pt x="1506" y="387"/>
                  <a:pt x="1464" y="415"/>
                </a:cubicBezTo>
                <a:cubicBezTo>
                  <a:pt x="1426" y="472"/>
                  <a:pt x="1392" y="535"/>
                  <a:pt x="1344" y="583"/>
                </a:cubicBezTo>
                <a:cubicBezTo>
                  <a:pt x="1334" y="614"/>
                  <a:pt x="1316" y="619"/>
                  <a:pt x="1304" y="655"/>
                </a:cubicBezTo>
                <a:cubicBezTo>
                  <a:pt x="1291" y="694"/>
                  <a:pt x="1261" y="737"/>
                  <a:pt x="1240" y="775"/>
                </a:cubicBezTo>
                <a:cubicBezTo>
                  <a:pt x="1231" y="792"/>
                  <a:pt x="1214" y="805"/>
                  <a:pt x="1208" y="823"/>
                </a:cubicBezTo>
                <a:cubicBezTo>
                  <a:pt x="1195" y="861"/>
                  <a:pt x="1154" y="936"/>
                  <a:pt x="1120" y="959"/>
                </a:cubicBezTo>
                <a:cubicBezTo>
                  <a:pt x="1109" y="975"/>
                  <a:pt x="1099" y="991"/>
                  <a:pt x="1088" y="1007"/>
                </a:cubicBezTo>
                <a:cubicBezTo>
                  <a:pt x="1077" y="1023"/>
                  <a:pt x="1040" y="1039"/>
                  <a:pt x="1040" y="1039"/>
                </a:cubicBezTo>
                <a:cubicBezTo>
                  <a:pt x="1019" y="1071"/>
                  <a:pt x="973" y="1121"/>
                  <a:pt x="960" y="1159"/>
                </a:cubicBezTo>
                <a:cubicBezTo>
                  <a:pt x="947" y="1198"/>
                  <a:pt x="925" y="1234"/>
                  <a:pt x="896" y="1263"/>
                </a:cubicBezTo>
                <a:cubicBezTo>
                  <a:pt x="876" y="1323"/>
                  <a:pt x="905" y="1251"/>
                  <a:pt x="864" y="1303"/>
                </a:cubicBezTo>
                <a:cubicBezTo>
                  <a:pt x="820" y="1358"/>
                  <a:pt x="901" y="1297"/>
                  <a:pt x="832" y="1343"/>
                </a:cubicBezTo>
                <a:cubicBezTo>
                  <a:pt x="810" y="1376"/>
                  <a:pt x="808" y="1388"/>
                  <a:pt x="768" y="1375"/>
                </a:cubicBezTo>
                <a:cubicBezTo>
                  <a:pt x="754" y="1334"/>
                  <a:pt x="771" y="1362"/>
                  <a:pt x="736" y="1343"/>
                </a:cubicBezTo>
                <a:cubicBezTo>
                  <a:pt x="694" y="1320"/>
                  <a:pt x="662" y="1286"/>
                  <a:pt x="616" y="1271"/>
                </a:cubicBezTo>
                <a:cubicBezTo>
                  <a:pt x="574" y="1208"/>
                  <a:pt x="510" y="1184"/>
                  <a:pt x="440" y="1175"/>
                </a:cubicBezTo>
                <a:cubicBezTo>
                  <a:pt x="424" y="1170"/>
                  <a:pt x="408" y="1164"/>
                  <a:pt x="392" y="1159"/>
                </a:cubicBezTo>
                <a:cubicBezTo>
                  <a:pt x="384" y="1156"/>
                  <a:pt x="368" y="1151"/>
                  <a:pt x="368" y="1151"/>
                </a:cubicBezTo>
                <a:cubicBezTo>
                  <a:pt x="339" y="1107"/>
                  <a:pt x="272" y="1104"/>
                  <a:pt x="248" y="1055"/>
                </a:cubicBezTo>
                <a:close/>
              </a:path>
            </a:pathLst>
          </a:custGeom>
          <a:pattFill prst="dkHorz">
            <a:fgClr>
              <a:srgbClr val="FFFF66"/>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Rectangle 5"/>
          <p:cNvSpPr>
            <a:spLocks noChangeArrowheads="1"/>
          </p:cNvSpPr>
          <p:nvPr/>
        </p:nvSpPr>
        <p:spPr bwMode="auto">
          <a:xfrm>
            <a:off x="4725988" y="3900488"/>
            <a:ext cx="7683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7" name="Rectangle 6"/>
          <p:cNvSpPr>
            <a:spLocks noChangeArrowheads="1"/>
          </p:cNvSpPr>
          <p:nvPr/>
        </p:nvSpPr>
        <p:spPr bwMode="auto">
          <a:xfrm>
            <a:off x="6276975" y="2827339"/>
            <a:ext cx="9652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8" name="Rectangle 7"/>
          <p:cNvSpPr>
            <a:spLocks noChangeArrowheads="1"/>
          </p:cNvSpPr>
          <p:nvPr/>
        </p:nvSpPr>
        <p:spPr bwMode="auto">
          <a:xfrm>
            <a:off x="9790113" y="2724151"/>
            <a:ext cx="7683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9" name="Rectangle 8"/>
          <p:cNvSpPr>
            <a:spLocks noChangeArrowheads="1"/>
          </p:cNvSpPr>
          <p:nvPr/>
        </p:nvSpPr>
        <p:spPr bwMode="auto">
          <a:xfrm>
            <a:off x="8636000" y="3513139"/>
            <a:ext cx="7683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0" name="Rectangle 9"/>
          <p:cNvSpPr>
            <a:spLocks noChangeArrowheads="1"/>
          </p:cNvSpPr>
          <p:nvPr/>
        </p:nvSpPr>
        <p:spPr bwMode="auto">
          <a:xfrm>
            <a:off x="7394576" y="4652964"/>
            <a:ext cx="9429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1" name="Rectangle 10"/>
          <p:cNvSpPr>
            <a:spLocks noChangeArrowheads="1"/>
          </p:cNvSpPr>
          <p:nvPr/>
        </p:nvSpPr>
        <p:spPr bwMode="auto">
          <a:xfrm>
            <a:off x="8066088" y="996951"/>
            <a:ext cx="7683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2" name="Rectangle 11"/>
          <p:cNvSpPr>
            <a:spLocks noChangeArrowheads="1"/>
          </p:cNvSpPr>
          <p:nvPr/>
        </p:nvSpPr>
        <p:spPr bwMode="auto">
          <a:xfrm>
            <a:off x="6807200" y="3254376"/>
            <a:ext cx="90963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3" name="Rectangle 12"/>
          <p:cNvSpPr>
            <a:spLocks noChangeArrowheads="1"/>
          </p:cNvSpPr>
          <p:nvPr/>
        </p:nvSpPr>
        <p:spPr bwMode="auto">
          <a:xfrm>
            <a:off x="3541713" y="1019176"/>
            <a:ext cx="11303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4" name="Rectangle 13"/>
          <p:cNvSpPr>
            <a:spLocks noChangeArrowheads="1"/>
          </p:cNvSpPr>
          <p:nvPr/>
        </p:nvSpPr>
        <p:spPr bwMode="auto">
          <a:xfrm>
            <a:off x="3657600" y="1600200"/>
            <a:ext cx="768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5" name="Rectangle 14"/>
          <p:cNvSpPr>
            <a:spLocks noChangeArrowheads="1"/>
          </p:cNvSpPr>
          <p:nvPr/>
        </p:nvSpPr>
        <p:spPr bwMode="auto">
          <a:xfrm>
            <a:off x="4875214" y="1512889"/>
            <a:ext cx="8334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6" name="Rectangle 15"/>
          <p:cNvSpPr>
            <a:spLocks noChangeArrowheads="1"/>
          </p:cNvSpPr>
          <p:nvPr/>
        </p:nvSpPr>
        <p:spPr bwMode="auto">
          <a:xfrm>
            <a:off x="5653088" y="2311401"/>
            <a:ext cx="96520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7" name="Rectangle 16"/>
          <p:cNvSpPr>
            <a:spLocks noChangeArrowheads="1"/>
          </p:cNvSpPr>
          <p:nvPr/>
        </p:nvSpPr>
        <p:spPr bwMode="auto">
          <a:xfrm>
            <a:off x="6642100" y="4611688"/>
            <a:ext cx="7683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8" name="Rectangle 17"/>
          <p:cNvSpPr>
            <a:spLocks noChangeArrowheads="1"/>
          </p:cNvSpPr>
          <p:nvPr/>
        </p:nvSpPr>
        <p:spPr bwMode="auto">
          <a:xfrm>
            <a:off x="2425700" y="3243263"/>
            <a:ext cx="7683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79" name="Rectangle 18"/>
          <p:cNvSpPr>
            <a:spLocks noChangeArrowheads="1"/>
          </p:cNvSpPr>
          <p:nvPr/>
        </p:nvSpPr>
        <p:spPr bwMode="auto">
          <a:xfrm>
            <a:off x="1976439" y="2049464"/>
            <a:ext cx="9096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80" name="Rectangle 19"/>
          <p:cNvSpPr>
            <a:spLocks noChangeArrowheads="1"/>
          </p:cNvSpPr>
          <p:nvPr/>
        </p:nvSpPr>
        <p:spPr bwMode="auto">
          <a:xfrm>
            <a:off x="1920875" y="4075113"/>
            <a:ext cx="10747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81" name="Rectangle 20"/>
          <p:cNvSpPr>
            <a:spLocks noChangeArrowheads="1"/>
          </p:cNvSpPr>
          <p:nvPr/>
        </p:nvSpPr>
        <p:spPr bwMode="auto">
          <a:xfrm>
            <a:off x="8997951" y="5105401"/>
            <a:ext cx="12287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82" name="Rectangle 21"/>
          <p:cNvSpPr>
            <a:spLocks noChangeArrowheads="1"/>
          </p:cNvSpPr>
          <p:nvPr/>
        </p:nvSpPr>
        <p:spPr bwMode="auto">
          <a:xfrm>
            <a:off x="8380414" y="2227263"/>
            <a:ext cx="13239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83" name="Rectangle 22"/>
          <p:cNvSpPr>
            <a:spLocks noChangeArrowheads="1"/>
          </p:cNvSpPr>
          <p:nvPr/>
        </p:nvSpPr>
        <p:spPr bwMode="auto">
          <a:xfrm>
            <a:off x="3060700" y="4294188"/>
            <a:ext cx="25542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84" name="Rectangle 23"/>
          <p:cNvSpPr>
            <a:spLocks noChangeArrowheads="1"/>
          </p:cNvSpPr>
          <p:nvPr/>
        </p:nvSpPr>
        <p:spPr bwMode="auto">
          <a:xfrm>
            <a:off x="3524250" y="4354513"/>
            <a:ext cx="384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0000"/>
                </a:solidFill>
                <a:latin typeface="Times New Roman" pitchFamily="18" charset="0"/>
              </a:rPr>
              <a:t> </a:t>
            </a:r>
            <a:endParaRPr lang="en-US" altLang="en-US" sz="2400">
              <a:latin typeface="Times" pitchFamily="-64" charset="0"/>
            </a:endParaRPr>
          </a:p>
        </p:txBody>
      </p:sp>
      <p:sp>
        <p:nvSpPr>
          <p:cNvPr id="15385" name="Rectangle 24"/>
          <p:cNvSpPr>
            <a:spLocks noChangeArrowheads="1"/>
          </p:cNvSpPr>
          <p:nvPr/>
        </p:nvSpPr>
        <p:spPr bwMode="auto">
          <a:xfrm>
            <a:off x="4659313" y="4354513"/>
            <a:ext cx="384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rgbClr val="000000"/>
                </a:solidFill>
                <a:latin typeface="Times New Roman" pitchFamily="18" charset="0"/>
              </a:rPr>
              <a:t> </a:t>
            </a:r>
            <a:endParaRPr lang="en-US" altLang="en-US" sz="2400">
              <a:latin typeface="Times" pitchFamily="-64" charset="0"/>
            </a:endParaRPr>
          </a:p>
        </p:txBody>
      </p:sp>
      <p:sp>
        <p:nvSpPr>
          <p:cNvPr id="15386" name="Rectangle 25"/>
          <p:cNvSpPr>
            <a:spLocks noChangeArrowheads="1"/>
          </p:cNvSpPr>
          <p:nvPr/>
        </p:nvSpPr>
        <p:spPr bwMode="auto">
          <a:xfrm>
            <a:off x="4945063" y="4438650"/>
            <a:ext cx="25400"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800" b="1">
                <a:solidFill>
                  <a:srgbClr val="000000"/>
                </a:solidFill>
                <a:latin typeface="Times New Roman" pitchFamily="18" charset="0"/>
              </a:rPr>
              <a:t> </a:t>
            </a:r>
            <a:endParaRPr lang="en-US" altLang="en-US" sz="2400">
              <a:latin typeface="Times" pitchFamily="-64" charset="0"/>
            </a:endParaRPr>
          </a:p>
        </p:txBody>
      </p:sp>
      <p:grpSp>
        <p:nvGrpSpPr>
          <p:cNvPr id="15387" name="Group 26"/>
          <p:cNvGrpSpPr>
            <a:grpSpLocks/>
          </p:cNvGrpSpPr>
          <p:nvPr/>
        </p:nvGrpSpPr>
        <p:grpSpPr bwMode="auto">
          <a:xfrm>
            <a:off x="2057400" y="1143000"/>
            <a:ext cx="2819400" cy="2654300"/>
            <a:chOff x="672" y="528"/>
            <a:chExt cx="1776" cy="1672"/>
          </a:xfrm>
        </p:grpSpPr>
        <p:sp>
          <p:nvSpPr>
            <p:cNvPr id="16021" name="Freeform 27"/>
            <p:cNvSpPr>
              <a:spLocks/>
            </p:cNvSpPr>
            <p:nvPr/>
          </p:nvSpPr>
          <p:spPr bwMode="auto">
            <a:xfrm>
              <a:off x="2160" y="960"/>
              <a:ext cx="144" cy="624"/>
            </a:xfrm>
            <a:custGeom>
              <a:avLst/>
              <a:gdLst>
                <a:gd name="T0" fmla="*/ 51 w 192"/>
                <a:gd name="T1" fmla="*/ 10 h 616"/>
                <a:gd name="T2" fmla="*/ 44 w 192"/>
                <a:gd name="T3" fmla="*/ 102 h 616"/>
                <a:gd name="T4" fmla="*/ 43 w 192"/>
                <a:gd name="T5" fmla="*/ 280 h 616"/>
                <a:gd name="T6" fmla="*/ 33 w 192"/>
                <a:gd name="T7" fmla="*/ 454 h 616"/>
                <a:gd name="T8" fmla="*/ 23 w 192"/>
                <a:gd name="T9" fmla="*/ 549 h 616"/>
                <a:gd name="T10" fmla="*/ 6 w 192"/>
                <a:gd name="T11" fmla="*/ 567 h 616"/>
                <a:gd name="T12" fmla="*/ 0 w 192"/>
                <a:gd name="T13" fmla="*/ 574 h 616"/>
                <a:gd name="T14" fmla="*/ 35 w 192"/>
                <a:gd name="T15" fmla="*/ 578 h 616"/>
                <a:gd name="T16" fmla="*/ 41 w 192"/>
                <a:gd name="T17" fmla="*/ 582 h 616"/>
                <a:gd name="T18" fmla="*/ 33 w 192"/>
                <a:gd name="T19" fmla="*/ 609 h 616"/>
                <a:gd name="T20" fmla="*/ 45 w 192"/>
                <a:gd name="T21" fmla="*/ 619 h 616"/>
                <a:gd name="T22" fmla="*/ 60 w 192"/>
                <a:gd name="T23" fmla="*/ 582 h 616"/>
                <a:gd name="T24" fmla="*/ 78 w 192"/>
                <a:gd name="T25" fmla="*/ 591 h 616"/>
                <a:gd name="T26" fmla="*/ 107 w 192"/>
                <a:gd name="T27" fmla="*/ 582 h 616"/>
                <a:gd name="T28" fmla="*/ 95 w 192"/>
                <a:gd name="T29" fmla="*/ 567 h 616"/>
                <a:gd name="T30" fmla="*/ 86 w 192"/>
                <a:gd name="T31" fmla="*/ 520 h 616"/>
                <a:gd name="T32" fmla="*/ 83 w 192"/>
                <a:gd name="T33" fmla="*/ 509 h 616"/>
                <a:gd name="T34" fmla="*/ 82 w 192"/>
                <a:gd name="T35" fmla="*/ 479 h 616"/>
                <a:gd name="T36" fmla="*/ 78 w 192"/>
                <a:gd name="T37" fmla="*/ 457 h 616"/>
                <a:gd name="T38" fmla="*/ 83 w 192"/>
                <a:gd name="T39" fmla="*/ 412 h 616"/>
                <a:gd name="T40" fmla="*/ 86 w 192"/>
                <a:gd name="T41" fmla="*/ 154 h 616"/>
                <a:gd name="T42" fmla="*/ 80 w 192"/>
                <a:gd name="T43" fmla="*/ 10 h 616"/>
                <a:gd name="T44" fmla="*/ 62 w 192"/>
                <a:gd name="T45" fmla="*/ 6 h 616"/>
                <a:gd name="T46" fmla="*/ 51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22" name="Freeform 28"/>
            <p:cNvSpPr>
              <a:spLocks/>
            </p:cNvSpPr>
            <p:nvPr/>
          </p:nvSpPr>
          <p:spPr bwMode="auto">
            <a:xfrm>
              <a:off x="1920" y="672"/>
              <a:ext cx="528" cy="432"/>
            </a:xfrm>
            <a:custGeom>
              <a:avLst/>
              <a:gdLst>
                <a:gd name="T0" fmla="*/ 263 w 695"/>
                <a:gd name="T1" fmla="*/ 287 h 635"/>
                <a:gd name="T2" fmla="*/ 311 w 695"/>
                <a:gd name="T3" fmla="*/ 293 h 635"/>
                <a:gd name="T4" fmla="*/ 343 w 695"/>
                <a:gd name="T5" fmla="*/ 289 h 635"/>
                <a:gd name="T6" fmla="*/ 362 w 695"/>
                <a:gd name="T7" fmla="*/ 273 h 635"/>
                <a:gd name="T8" fmla="*/ 368 w 695"/>
                <a:gd name="T9" fmla="*/ 256 h 635"/>
                <a:gd name="T10" fmla="*/ 367 w 695"/>
                <a:gd name="T11" fmla="*/ 233 h 635"/>
                <a:gd name="T12" fmla="*/ 378 w 695"/>
                <a:gd name="T13" fmla="*/ 223 h 635"/>
                <a:gd name="T14" fmla="*/ 400 w 695"/>
                <a:gd name="T15" fmla="*/ 184 h 635"/>
                <a:gd name="T16" fmla="*/ 400 w 695"/>
                <a:gd name="T17" fmla="*/ 158 h 635"/>
                <a:gd name="T18" fmla="*/ 387 w 695"/>
                <a:gd name="T19" fmla="*/ 134 h 635"/>
                <a:gd name="T20" fmla="*/ 374 w 695"/>
                <a:gd name="T21" fmla="*/ 115 h 635"/>
                <a:gd name="T22" fmla="*/ 376 w 695"/>
                <a:gd name="T23" fmla="*/ 92 h 635"/>
                <a:gd name="T24" fmla="*/ 371 w 695"/>
                <a:gd name="T25" fmla="*/ 73 h 635"/>
                <a:gd name="T26" fmla="*/ 352 w 695"/>
                <a:gd name="T27" fmla="*/ 60 h 635"/>
                <a:gd name="T28" fmla="*/ 326 w 695"/>
                <a:gd name="T29" fmla="*/ 41 h 635"/>
                <a:gd name="T30" fmla="*/ 263 w 695"/>
                <a:gd name="T31" fmla="*/ 30 h 635"/>
                <a:gd name="T32" fmla="*/ 249 w 695"/>
                <a:gd name="T33" fmla="*/ 16 h 635"/>
                <a:gd name="T34" fmla="*/ 198 w 695"/>
                <a:gd name="T35" fmla="*/ 3 h 635"/>
                <a:gd name="T36" fmla="*/ 155 w 695"/>
                <a:gd name="T37" fmla="*/ 1 h 635"/>
                <a:gd name="T38" fmla="*/ 126 w 695"/>
                <a:gd name="T39" fmla="*/ 3 h 635"/>
                <a:gd name="T40" fmla="*/ 109 w 695"/>
                <a:gd name="T41" fmla="*/ 20 h 635"/>
                <a:gd name="T42" fmla="*/ 106 w 695"/>
                <a:gd name="T43" fmla="*/ 30 h 635"/>
                <a:gd name="T44" fmla="*/ 99 w 695"/>
                <a:gd name="T45" fmla="*/ 33 h 635"/>
                <a:gd name="T46" fmla="*/ 73 w 695"/>
                <a:gd name="T47" fmla="*/ 33 h 635"/>
                <a:gd name="T48" fmla="*/ 36 w 695"/>
                <a:gd name="T49" fmla="*/ 48 h 635"/>
                <a:gd name="T50" fmla="*/ 28 w 695"/>
                <a:gd name="T51" fmla="*/ 76 h 635"/>
                <a:gd name="T52" fmla="*/ 29 w 695"/>
                <a:gd name="T53" fmla="*/ 88 h 635"/>
                <a:gd name="T54" fmla="*/ 24 w 695"/>
                <a:gd name="T55" fmla="*/ 87 h 635"/>
                <a:gd name="T56" fmla="*/ 11 w 695"/>
                <a:gd name="T57" fmla="*/ 90 h 635"/>
                <a:gd name="T58" fmla="*/ 2 w 695"/>
                <a:gd name="T59" fmla="*/ 103 h 635"/>
                <a:gd name="T60" fmla="*/ 1 w 695"/>
                <a:gd name="T61" fmla="*/ 115 h 635"/>
                <a:gd name="T62" fmla="*/ 3 w 695"/>
                <a:gd name="T63" fmla="*/ 138 h 635"/>
                <a:gd name="T64" fmla="*/ 4 w 695"/>
                <a:gd name="T65" fmla="*/ 153 h 635"/>
                <a:gd name="T66" fmla="*/ 8 w 695"/>
                <a:gd name="T67" fmla="*/ 156 h 635"/>
                <a:gd name="T68" fmla="*/ 19 w 695"/>
                <a:gd name="T69" fmla="*/ 166 h 635"/>
                <a:gd name="T70" fmla="*/ 11 w 695"/>
                <a:gd name="T71" fmla="*/ 183 h 635"/>
                <a:gd name="T72" fmla="*/ 6 w 695"/>
                <a:gd name="T73" fmla="*/ 210 h 635"/>
                <a:gd name="T74" fmla="*/ 13 w 695"/>
                <a:gd name="T75" fmla="*/ 235 h 635"/>
                <a:gd name="T76" fmla="*/ 33 w 695"/>
                <a:gd name="T77" fmla="*/ 244 h 635"/>
                <a:gd name="T78" fmla="*/ 55 w 695"/>
                <a:gd name="T79" fmla="*/ 252 h 635"/>
                <a:gd name="T80" fmla="*/ 75 w 695"/>
                <a:gd name="T81" fmla="*/ 265 h 635"/>
                <a:gd name="T82" fmla="*/ 79 w 695"/>
                <a:gd name="T83" fmla="*/ 279 h 635"/>
                <a:gd name="T84" fmla="*/ 102 w 695"/>
                <a:gd name="T85" fmla="*/ 289 h 635"/>
                <a:gd name="T86" fmla="*/ 117 w 695"/>
                <a:gd name="T87" fmla="*/ 294 h 635"/>
                <a:gd name="T88" fmla="*/ 167 w 695"/>
                <a:gd name="T89" fmla="*/ 292 h 635"/>
                <a:gd name="T90" fmla="*/ 175 w 695"/>
                <a:gd name="T91" fmla="*/ 288 h 635"/>
                <a:gd name="T92" fmla="*/ 169 w 695"/>
                <a:gd name="T93" fmla="*/ 283 h 635"/>
                <a:gd name="T94" fmla="*/ 171 w 695"/>
                <a:gd name="T95" fmla="*/ 283 h 635"/>
                <a:gd name="T96" fmla="*/ 191 w 695"/>
                <a:gd name="T97" fmla="*/ 282 h 635"/>
                <a:gd name="T98" fmla="*/ 198 w 695"/>
                <a:gd name="T99" fmla="*/ 269 h 635"/>
                <a:gd name="T100" fmla="*/ 210 w 695"/>
                <a:gd name="T101" fmla="*/ 264 h 635"/>
                <a:gd name="T102" fmla="*/ 236 w 695"/>
                <a:gd name="T103" fmla="*/ 290 h 635"/>
                <a:gd name="T104" fmla="*/ 250 w 695"/>
                <a:gd name="T105" fmla="*/ 286 h 635"/>
                <a:gd name="T106" fmla="*/ 255 w 695"/>
                <a:gd name="T107" fmla="*/ 27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9"/>
                  </a:moveTo>
                  <a:lnTo>
                    <a:pt x="445" y="609"/>
                  </a:lnTo>
                  <a:lnTo>
                    <a:pt x="450" y="616"/>
                  </a:lnTo>
                  <a:lnTo>
                    <a:pt x="456" y="620"/>
                  </a:lnTo>
                  <a:lnTo>
                    <a:pt x="463" y="625"/>
                  </a:lnTo>
                  <a:lnTo>
                    <a:pt x="479" y="630"/>
                  </a:lnTo>
                  <a:lnTo>
                    <a:pt x="497" y="635"/>
                  </a:lnTo>
                  <a:lnTo>
                    <a:pt x="539" y="634"/>
                  </a:lnTo>
                  <a:lnTo>
                    <a:pt x="559" y="633"/>
                  </a:lnTo>
                  <a:lnTo>
                    <a:pt x="580" y="631"/>
                  </a:lnTo>
                  <a:lnTo>
                    <a:pt x="588" y="628"/>
                  </a:lnTo>
                  <a:lnTo>
                    <a:pt x="595" y="624"/>
                  </a:lnTo>
                  <a:lnTo>
                    <a:pt x="602" y="618"/>
                  </a:lnTo>
                  <a:lnTo>
                    <a:pt x="609" y="611"/>
                  </a:lnTo>
                  <a:lnTo>
                    <a:pt x="621" y="597"/>
                  </a:lnTo>
                  <a:lnTo>
                    <a:pt x="628" y="591"/>
                  </a:lnTo>
                  <a:lnTo>
                    <a:pt x="635" y="585"/>
                  </a:lnTo>
                  <a:lnTo>
                    <a:pt x="637" y="577"/>
                  </a:lnTo>
                  <a:lnTo>
                    <a:pt x="639" y="569"/>
                  </a:lnTo>
                  <a:lnTo>
                    <a:pt x="639" y="553"/>
                  </a:lnTo>
                  <a:lnTo>
                    <a:pt x="636" y="536"/>
                  </a:lnTo>
                  <a:lnTo>
                    <a:pt x="635" y="521"/>
                  </a:lnTo>
                  <a:lnTo>
                    <a:pt x="635" y="509"/>
                  </a:lnTo>
                  <a:lnTo>
                    <a:pt x="636" y="502"/>
                  </a:lnTo>
                  <a:lnTo>
                    <a:pt x="639" y="496"/>
                  </a:lnTo>
                  <a:lnTo>
                    <a:pt x="642" y="492"/>
                  </a:lnTo>
                  <a:lnTo>
                    <a:pt x="648" y="487"/>
                  </a:lnTo>
                  <a:lnTo>
                    <a:pt x="654" y="482"/>
                  </a:lnTo>
                  <a:lnTo>
                    <a:pt x="663" y="479"/>
                  </a:lnTo>
                  <a:lnTo>
                    <a:pt x="677" y="455"/>
                  </a:lnTo>
                  <a:lnTo>
                    <a:pt x="687" y="427"/>
                  </a:lnTo>
                  <a:lnTo>
                    <a:pt x="693" y="398"/>
                  </a:lnTo>
                  <a:lnTo>
                    <a:pt x="695" y="383"/>
                  </a:lnTo>
                  <a:lnTo>
                    <a:pt x="695" y="369"/>
                  </a:lnTo>
                  <a:lnTo>
                    <a:pt x="694" y="355"/>
                  </a:lnTo>
                  <a:lnTo>
                    <a:pt x="693" y="341"/>
                  </a:lnTo>
                  <a:lnTo>
                    <a:pt x="689" y="327"/>
                  </a:lnTo>
                  <a:lnTo>
                    <a:pt x="683" y="313"/>
                  </a:lnTo>
                  <a:lnTo>
                    <a:pt x="678" y="302"/>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8"/>
                  </a:lnTo>
                  <a:lnTo>
                    <a:pt x="619" y="140"/>
                  </a:lnTo>
                  <a:lnTo>
                    <a:pt x="610" y="130"/>
                  </a:lnTo>
                  <a:lnTo>
                    <a:pt x="599" y="120"/>
                  </a:lnTo>
                  <a:lnTo>
                    <a:pt x="588" y="109"/>
                  </a:lnTo>
                  <a:lnTo>
                    <a:pt x="576" y="98"/>
                  </a:lnTo>
                  <a:lnTo>
                    <a:pt x="565" y="89"/>
                  </a:lnTo>
                  <a:lnTo>
                    <a:pt x="553" y="82"/>
                  </a:lnTo>
                  <a:lnTo>
                    <a:pt x="543" y="79"/>
                  </a:lnTo>
                  <a:lnTo>
                    <a:pt x="499" y="72"/>
                  </a:lnTo>
                  <a:lnTo>
                    <a:pt x="456" y="65"/>
                  </a:lnTo>
                  <a:lnTo>
                    <a:pt x="452" y="56"/>
                  </a:lnTo>
                  <a:lnTo>
                    <a:pt x="447" y="48"/>
                  </a:lnTo>
                  <a:lnTo>
                    <a:pt x="440" y="41"/>
                  </a:lnTo>
                  <a:lnTo>
                    <a:pt x="432" y="35"/>
                  </a:lnTo>
                  <a:lnTo>
                    <a:pt x="412" y="25"/>
                  </a:lnTo>
                  <a:lnTo>
                    <a:pt x="390" y="17"/>
                  </a:lnTo>
                  <a:lnTo>
                    <a:pt x="367" y="11"/>
                  </a:lnTo>
                  <a:lnTo>
                    <a:pt x="344" y="7"/>
                  </a:lnTo>
                  <a:lnTo>
                    <a:pt x="322" y="4"/>
                  </a:lnTo>
                  <a:lnTo>
                    <a:pt x="304" y="0"/>
                  </a:lnTo>
                  <a:lnTo>
                    <a:pt x="286" y="2"/>
                  </a:lnTo>
                  <a:lnTo>
                    <a:pt x="269" y="2"/>
                  </a:lnTo>
                  <a:lnTo>
                    <a:pt x="254" y="2"/>
                  </a:lnTo>
                  <a:lnTo>
                    <a:pt x="242" y="2"/>
                  </a:lnTo>
                  <a:lnTo>
                    <a:pt x="230" y="4"/>
                  </a:lnTo>
                  <a:lnTo>
                    <a:pt x="219" y="6"/>
                  </a:lnTo>
                  <a:lnTo>
                    <a:pt x="206" y="11"/>
                  </a:lnTo>
                  <a:lnTo>
                    <a:pt x="194" y="19"/>
                  </a:lnTo>
                  <a:lnTo>
                    <a:pt x="190" y="32"/>
                  </a:lnTo>
                  <a:lnTo>
                    <a:pt x="188" y="42"/>
                  </a:lnTo>
                  <a:lnTo>
                    <a:pt x="185" y="50"/>
                  </a:lnTo>
                  <a:lnTo>
                    <a:pt x="185" y="57"/>
                  </a:lnTo>
                  <a:lnTo>
                    <a:pt x="184" y="61"/>
                  </a:lnTo>
                  <a:lnTo>
                    <a:pt x="183" y="65"/>
                  </a:lnTo>
                  <a:lnTo>
                    <a:pt x="182" y="68"/>
                  </a:lnTo>
                  <a:lnTo>
                    <a:pt x="180" y="70"/>
                  </a:lnTo>
                  <a:lnTo>
                    <a:pt x="176" y="71"/>
                  </a:lnTo>
                  <a:lnTo>
                    <a:pt x="171" y="71"/>
                  </a:lnTo>
                  <a:lnTo>
                    <a:pt x="164" y="71"/>
                  </a:lnTo>
                  <a:lnTo>
                    <a:pt x="153" y="71"/>
                  </a:lnTo>
                  <a:lnTo>
                    <a:pt x="142" y="71"/>
                  </a:lnTo>
                  <a:lnTo>
                    <a:pt x="126" y="71"/>
                  </a:lnTo>
                  <a:lnTo>
                    <a:pt x="106" y="72"/>
                  </a:lnTo>
                  <a:lnTo>
                    <a:pt x="83" y="74"/>
                  </a:lnTo>
                  <a:lnTo>
                    <a:pt x="72" y="88"/>
                  </a:lnTo>
                  <a:lnTo>
                    <a:pt x="62" y="104"/>
                  </a:lnTo>
                  <a:lnTo>
                    <a:pt x="56" y="121"/>
                  </a:lnTo>
                  <a:lnTo>
                    <a:pt x="51" y="139"/>
                  </a:lnTo>
                  <a:lnTo>
                    <a:pt x="50" y="153"/>
                  </a:lnTo>
                  <a:lnTo>
                    <a:pt x="49" y="165"/>
                  </a:lnTo>
                  <a:lnTo>
                    <a:pt x="49" y="174"/>
                  </a:lnTo>
                  <a:lnTo>
                    <a:pt x="49" y="181"/>
                  </a:lnTo>
                  <a:lnTo>
                    <a:pt x="49" y="186"/>
                  </a:lnTo>
                  <a:lnTo>
                    <a:pt x="50" y="189"/>
                  </a:lnTo>
                  <a:lnTo>
                    <a:pt x="50" y="190"/>
                  </a:lnTo>
                  <a:lnTo>
                    <a:pt x="49" y="190"/>
                  </a:lnTo>
                  <a:lnTo>
                    <a:pt x="47" y="189"/>
                  </a:lnTo>
                  <a:lnTo>
                    <a:pt x="42" y="188"/>
                  </a:lnTo>
                  <a:lnTo>
                    <a:pt x="38" y="188"/>
                  </a:lnTo>
                  <a:lnTo>
                    <a:pt x="33" y="188"/>
                  </a:lnTo>
                  <a:lnTo>
                    <a:pt x="27" y="190"/>
                  </a:lnTo>
                  <a:lnTo>
                    <a:pt x="19" y="194"/>
                  </a:lnTo>
                  <a:lnTo>
                    <a:pt x="14" y="197"/>
                  </a:lnTo>
                  <a:lnTo>
                    <a:pt x="10" y="203"/>
                  </a:lnTo>
                  <a:lnTo>
                    <a:pt x="5" y="217"/>
                  </a:lnTo>
                  <a:lnTo>
                    <a:pt x="3" y="224"/>
                  </a:lnTo>
                  <a:lnTo>
                    <a:pt x="1" y="229"/>
                  </a:lnTo>
                  <a:lnTo>
                    <a:pt x="0" y="234"/>
                  </a:lnTo>
                  <a:lnTo>
                    <a:pt x="0" y="235"/>
                  </a:lnTo>
                  <a:lnTo>
                    <a:pt x="1" y="249"/>
                  </a:lnTo>
                  <a:lnTo>
                    <a:pt x="3" y="262"/>
                  </a:lnTo>
                  <a:lnTo>
                    <a:pt x="4" y="272"/>
                  </a:lnTo>
                  <a:lnTo>
                    <a:pt x="4" y="282"/>
                  </a:lnTo>
                  <a:lnTo>
                    <a:pt x="5" y="298"/>
                  </a:lnTo>
                  <a:lnTo>
                    <a:pt x="6" y="311"/>
                  </a:lnTo>
                  <a:lnTo>
                    <a:pt x="6" y="320"/>
                  </a:lnTo>
                  <a:lnTo>
                    <a:pt x="6" y="326"/>
                  </a:lnTo>
                  <a:lnTo>
                    <a:pt x="6" y="331"/>
                  </a:lnTo>
                  <a:lnTo>
                    <a:pt x="7" y="333"/>
                  </a:lnTo>
                  <a:lnTo>
                    <a:pt x="8" y="334"/>
                  </a:lnTo>
                  <a:lnTo>
                    <a:pt x="11" y="335"/>
                  </a:lnTo>
                  <a:lnTo>
                    <a:pt x="13" y="336"/>
                  </a:lnTo>
                  <a:lnTo>
                    <a:pt x="16" y="339"/>
                  </a:lnTo>
                  <a:lnTo>
                    <a:pt x="21" y="343"/>
                  </a:lnTo>
                  <a:lnTo>
                    <a:pt x="26" y="350"/>
                  </a:lnTo>
                  <a:lnTo>
                    <a:pt x="33" y="359"/>
                  </a:lnTo>
                  <a:lnTo>
                    <a:pt x="30" y="367"/>
                  </a:lnTo>
                  <a:lnTo>
                    <a:pt x="29" y="373"/>
                  </a:lnTo>
                  <a:lnTo>
                    <a:pt x="24" y="385"/>
                  </a:lnTo>
                  <a:lnTo>
                    <a:pt x="19" y="395"/>
                  </a:lnTo>
                  <a:lnTo>
                    <a:pt x="15" y="400"/>
                  </a:lnTo>
                  <a:lnTo>
                    <a:pt x="10" y="405"/>
                  </a:lnTo>
                  <a:lnTo>
                    <a:pt x="10" y="429"/>
                  </a:lnTo>
                  <a:lnTo>
                    <a:pt x="10" y="454"/>
                  </a:lnTo>
                  <a:lnTo>
                    <a:pt x="11" y="478"/>
                  </a:lnTo>
                  <a:lnTo>
                    <a:pt x="14" y="502"/>
                  </a:lnTo>
                  <a:lnTo>
                    <a:pt x="16" y="505"/>
                  </a:lnTo>
                  <a:lnTo>
                    <a:pt x="22" y="508"/>
                  </a:lnTo>
                  <a:lnTo>
                    <a:pt x="28" y="509"/>
                  </a:lnTo>
                  <a:lnTo>
                    <a:pt x="33" y="511"/>
                  </a:lnTo>
                  <a:lnTo>
                    <a:pt x="46" y="521"/>
                  </a:lnTo>
                  <a:lnTo>
                    <a:pt x="57" y="528"/>
                  </a:lnTo>
                  <a:lnTo>
                    <a:pt x="66" y="534"/>
                  </a:lnTo>
                  <a:lnTo>
                    <a:pt x="74" y="539"/>
                  </a:lnTo>
                  <a:lnTo>
                    <a:pt x="84" y="542"/>
                  </a:lnTo>
                  <a:lnTo>
                    <a:pt x="95" y="544"/>
                  </a:lnTo>
                  <a:lnTo>
                    <a:pt x="110" y="546"/>
                  </a:lnTo>
                  <a:lnTo>
                    <a:pt x="119" y="547"/>
                  </a:lnTo>
                  <a:lnTo>
                    <a:pt x="129" y="548"/>
                  </a:lnTo>
                  <a:lnTo>
                    <a:pt x="130" y="573"/>
                  </a:lnTo>
                  <a:lnTo>
                    <a:pt x="131" y="586"/>
                  </a:lnTo>
                  <a:lnTo>
                    <a:pt x="134" y="599"/>
                  </a:lnTo>
                  <a:lnTo>
                    <a:pt x="135" y="600"/>
                  </a:lnTo>
                  <a:lnTo>
                    <a:pt x="137" y="602"/>
                  </a:lnTo>
                  <a:lnTo>
                    <a:pt x="144" y="607"/>
                  </a:lnTo>
                  <a:lnTo>
                    <a:pt x="154" y="612"/>
                  </a:lnTo>
                  <a:lnTo>
                    <a:pt x="166" y="618"/>
                  </a:lnTo>
                  <a:lnTo>
                    <a:pt x="177" y="624"/>
                  </a:lnTo>
                  <a:lnTo>
                    <a:pt x="189" y="630"/>
                  </a:lnTo>
                  <a:lnTo>
                    <a:pt x="198" y="633"/>
                  </a:lnTo>
                  <a:lnTo>
                    <a:pt x="200" y="634"/>
                  </a:lnTo>
                  <a:lnTo>
                    <a:pt x="203" y="635"/>
                  </a:lnTo>
                  <a:lnTo>
                    <a:pt x="225" y="635"/>
                  </a:lnTo>
                  <a:lnTo>
                    <a:pt x="246" y="635"/>
                  </a:lnTo>
                  <a:lnTo>
                    <a:pt x="268" y="634"/>
                  </a:lnTo>
                  <a:lnTo>
                    <a:pt x="290" y="631"/>
                  </a:lnTo>
                  <a:lnTo>
                    <a:pt x="297" y="628"/>
                  </a:lnTo>
                  <a:lnTo>
                    <a:pt x="302" y="626"/>
                  </a:lnTo>
                  <a:lnTo>
                    <a:pt x="304" y="624"/>
                  </a:lnTo>
                  <a:lnTo>
                    <a:pt x="304" y="622"/>
                  </a:lnTo>
                  <a:lnTo>
                    <a:pt x="304" y="619"/>
                  </a:lnTo>
                  <a:lnTo>
                    <a:pt x="302" y="618"/>
                  </a:lnTo>
                  <a:lnTo>
                    <a:pt x="297" y="614"/>
                  </a:lnTo>
                  <a:lnTo>
                    <a:pt x="292" y="611"/>
                  </a:lnTo>
                  <a:lnTo>
                    <a:pt x="291" y="611"/>
                  </a:lnTo>
                  <a:lnTo>
                    <a:pt x="292" y="611"/>
                  </a:lnTo>
                  <a:lnTo>
                    <a:pt x="296" y="612"/>
                  </a:lnTo>
                  <a:lnTo>
                    <a:pt x="300" y="615"/>
                  </a:lnTo>
                  <a:lnTo>
                    <a:pt x="309" y="617"/>
                  </a:lnTo>
                  <a:lnTo>
                    <a:pt x="321" y="614"/>
                  </a:lnTo>
                  <a:lnTo>
                    <a:pt x="330" y="610"/>
                  </a:lnTo>
                  <a:lnTo>
                    <a:pt x="336" y="604"/>
                  </a:lnTo>
                  <a:lnTo>
                    <a:pt x="341" y="599"/>
                  </a:lnTo>
                  <a:lnTo>
                    <a:pt x="342" y="591"/>
                  </a:lnTo>
                  <a:lnTo>
                    <a:pt x="343" y="580"/>
                  </a:lnTo>
                  <a:lnTo>
                    <a:pt x="344" y="568"/>
                  </a:lnTo>
                  <a:lnTo>
                    <a:pt x="345" y="553"/>
                  </a:lnTo>
                  <a:lnTo>
                    <a:pt x="356" y="561"/>
                  </a:lnTo>
                  <a:lnTo>
                    <a:pt x="364" y="570"/>
                  </a:lnTo>
                  <a:lnTo>
                    <a:pt x="378" y="589"/>
                  </a:lnTo>
                  <a:lnTo>
                    <a:pt x="391" y="609"/>
                  </a:lnTo>
                  <a:lnTo>
                    <a:pt x="399" y="618"/>
                  </a:lnTo>
                  <a:lnTo>
                    <a:pt x="410" y="626"/>
                  </a:lnTo>
                  <a:lnTo>
                    <a:pt x="419" y="624"/>
                  </a:lnTo>
                  <a:lnTo>
                    <a:pt x="426" y="623"/>
                  </a:lnTo>
                  <a:lnTo>
                    <a:pt x="430" y="620"/>
                  </a:lnTo>
                  <a:lnTo>
                    <a:pt x="433" y="618"/>
                  </a:lnTo>
                  <a:lnTo>
                    <a:pt x="435" y="616"/>
                  </a:lnTo>
                  <a:lnTo>
                    <a:pt x="436" y="611"/>
                  </a:lnTo>
                  <a:lnTo>
                    <a:pt x="438" y="605"/>
                  </a:lnTo>
                  <a:lnTo>
                    <a:pt x="442" y="599"/>
                  </a:lnTo>
                  <a:close/>
                </a:path>
              </a:pathLst>
            </a:custGeom>
            <a:solidFill>
              <a:srgbClr val="00CC99"/>
            </a:solidFill>
            <a:ln w="11113">
              <a:solidFill>
                <a:srgbClr val="000000"/>
              </a:solidFill>
              <a:prstDash val="solid"/>
              <a:round/>
              <a:headEnd/>
              <a:tailEnd/>
            </a:ln>
          </p:spPr>
          <p:txBody>
            <a:bodyPr/>
            <a:lstStyle/>
            <a:p>
              <a:endParaRPr lang="en-US"/>
            </a:p>
          </p:txBody>
        </p:sp>
        <p:sp>
          <p:nvSpPr>
            <p:cNvPr id="16023" name="Freeform 29"/>
            <p:cNvSpPr>
              <a:spLocks/>
            </p:cNvSpPr>
            <p:nvPr/>
          </p:nvSpPr>
          <p:spPr bwMode="auto">
            <a:xfrm>
              <a:off x="1488" y="528"/>
              <a:ext cx="528" cy="432"/>
            </a:xfrm>
            <a:custGeom>
              <a:avLst/>
              <a:gdLst>
                <a:gd name="T0" fmla="*/ 263 w 695"/>
                <a:gd name="T1" fmla="*/ 287 h 635"/>
                <a:gd name="T2" fmla="*/ 311 w 695"/>
                <a:gd name="T3" fmla="*/ 293 h 635"/>
                <a:gd name="T4" fmla="*/ 343 w 695"/>
                <a:gd name="T5" fmla="*/ 289 h 635"/>
                <a:gd name="T6" fmla="*/ 362 w 695"/>
                <a:gd name="T7" fmla="*/ 273 h 635"/>
                <a:gd name="T8" fmla="*/ 368 w 695"/>
                <a:gd name="T9" fmla="*/ 256 h 635"/>
                <a:gd name="T10" fmla="*/ 367 w 695"/>
                <a:gd name="T11" fmla="*/ 233 h 635"/>
                <a:gd name="T12" fmla="*/ 378 w 695"/>
                <a:gd name="T13" fmla="*/ 223 h 635"/>
                <a:gd name="T14" fmla="*/ 400 w 695"/>
                <a:gd name="T15" fmla="*/ 184 h 635"/>
                <a:gd name="T16" fmla="*/ 400 w 695"/>
                <a:gd name="T17" fmla="*/ 158 h 635"/>
                <a:gd name="T18" fmla="*/ 387 w 695"/>
                <a:gd name="T19" fmla="*/ 134 h 635"/>
                <a:gd name="T20" fmla="*/ 374 w 695"/>
                <a:gd name="T21" fmla="*/ 115 h 635"/>
                <a:gd name="T22" fmla="*/ 376 w 695"/>
                <a:gd name="T23" fmla="*/ 92 h 635"/>
                <a:gd name="T24" fmla="*/ 371 w 695"/>
                <a:gd name="T25" fmla="*/ 73 h 635"/>
                <a:gd name="T26" fmla="*/ 352 w 695"/>
                <a:gd name="T27" fmla="*/ 60 h 635"/>
                <a:gd name="T28" fmla="*/ 326 w 695"/>
                <a:gd name="T29" fmla="*/ 41 h 635"/>
                <a:gd name="T30" fmla="*/ 263 w 695"/>
                <a:gd name="T31" fmla="*/ 30 h 635"/>
                <a:gd name="T32" fmla="*/ 249 w 695"/>
                <a:gd name="T33" fmla="*/ 16 h 635"/>
                <a:gd name="T34" fmla="*/ 198 w 695"/>
                <a:gd name="T35" fmla="*/ 3 h 635"/>
                <a:gd name="T36" fmla="*/ 155 w 695"/>
                <a:gd name="T37" fmla="*/ 1 h 635"/>
                <a:gd name="T38" fmla="*/ 126 w 695"/>
                <a:gd name="T39" fmla="*/ 3 h 635"/>
                <a:gd name="T40" fmla="*/ 109 w 695"/>
                <a:gd name="T41" fmla="*/ 20 h 635"/>
                <a:gd name="T42" fmla="*/ 106 w 695"/>
                <a:gd name="T43" fmla="*/ 30 h 635"/>
                <a:gd name="T44" fmla="*/ 99 w 695"/>
                <a:gd name="T45" fmla="*/ 33 h 635"/>
                <a:gd name="T46" fmla="*/ 73 w 695"/>
                <a:gd name="T47" fmla="*/ 33 h 635"/>
                <a:gd name="T48" fmla="*/ 36 w 695"/>
                <a:gd name="T49" fmla="*/ 48 h 635"/>
                <a:gd name="T50" fmla="*/ 28 w 695"/>
                <a:gd name="T51" fmla="*/ 76 h 635"/>
                <a:gd name="T52" fmla="*/ 29 w 695"/>
                <a:gd name="T53" fmla="*/ 88 h 635"/>
                <a:gd name="T54" fmla="*/ 24 w 695"/>
                <a:gd name="T55" fmla="*/ 87 h 635"/>
                <a:gd name="T56" fmla="*/ 11 w 695"/>
                <a:gd name="T57" fmla="*/ 90 h 635"/>
                <a:gd name="T58" fmla="*/ 2 w 695"/>
                <a:gd name="T59" fmla="*/ 103 h 635"/>
                <a:gd name="T60" fmla="*/ 1 w 695"/>
                <a:gd name="T61" fmla="*/ 115 h 635"/>
                <a:gd name="T62" fmla="*/ 3 w 695"/>
                <a:gd name="T63" fmla="*/ 138 h 635"/>
                <a:gd name="T64" fmla="*/ 4 w 695"/>
                <a:gd name="T65" fmla="*/ 153 h 635"/>
                <a:gd name="T66" fmla="*/ 8 w 695"/>
                <a:gd name="T67" fmla="*/ 156 h 635"/>
                <a:gd name="T68" fmla="*/ 19 w 695"/>
                <a:gd name="T69" fmla="*/ 166 h 635"/>
                <a:gd name="T70" fmla="*/ 11 w 695"/>
                <a:gd name="T71" fmla="*/ 183 h 635"/>
                <a:gd name="T72" fmla="*/ 6 w 695"/>
                <a:gd name="T73" fmla="*/ 210 h 635"/>
                <a:gd name="T74" fmla="*/ 13 w 695"/>
                <a:gd name="T75" fmla="*/ 235 h 635"/>
                <a:gd name="T76" fmla="*/ 33 w 695"/>
                <a:gd name="T77" fmla="*/ 244 h 635"/>
                <a:gd name="T78" fmla="*/ 55 w 695"/>
                <a:gd name="T79" fmla="*/ 252 h 635"/>
                <a:gd name="T80" fmla="*/ 75 w 695"/>
                <a:gd name="T81" fmla="*/ 265 h 635"/>
                <a:gd name="T82" fmla="*/ 79 w 695"/>
                <a:gd name="T83" fmla="*/ 279 h 635"/>
                <a:gd name="T84" fmla="*/ 102 w 695"/>
                <a:gd name="T85" fmla="*/ 289 h 635"/>
                <a:gd name="T86" fmla="*/ 117 w 695"/>
                <a:gd name="T87" fmla="*/ 294 h 635"/>
                <a:gd name="T88" fmla="*/ 167 w 695"/>
                <a:gd name="T89" fmla="*/ 292 h 635"/>
                <a:gd name="T90" fmla="*/ 175 w 695"/>
                <a:gd name="T91" fmla="*/ 288 h 635"/>
                <a:gd name="T92" fmla="*/ 169 w 695"/>
                <a:gd name="T93" fmla="*/ 283 h 635"/>
                <a:gd name="T94" fmla="*/ 171 w 695"/>
                <a:gd name="T95" fmla="*/ 283 h 635"/>
                <a:gd name="T96" fmla="*/ 191 w 695"/>
                <a:gd name="T97" fmla="*/ 282 h 635"/>
                <a:gd name="T98" fmla="*/ 198 w 695"/>
                <a:gd name="T99" fmla="*/ 269 h 635"/>
                <a:gd name="T100" fmla="*/ 210 w 695"/>
                <a:gd name="T101" fmla="*/ 264 h 635"/>
                <a:gd name="T102" fmla="*/ 236 w 695"/>
                <a:gd name="T103" fmla="*/ 290 h 635"/>
                <a:gd name="T104" fmla="*/ 250 w 695"/>
                <a:gd name="T105" fmla="*/ 286 h 635"/>
                <a:gd name="T106" fmla="*/ 255 w 695"/>
                <a:gd name="T107" fmla="*/ 27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9"/>
                  </a:moveTo>
                  <a:lnTo>
                    <a:pt x="445" y="609"/>
                  </a:lnTo>
                  <a:lnTo>
                    <a:pt x="450" y="616"/>
                  </a:lnTo>
                  <a:lnTo>
                    <a:pt x="456" y="620"/>
                  </a:lnTo>
                  <a:lnTo>
                    <a:pt x="463" y="625"/>
                  </a:lnTo>
                  <a:lnTo>
                    <a:pt x="479" y="630"/>
                  </a:lnTo>
                  <a:lnTo>
                    <a:pt x="497" y="635"/>
                  </a:lnTo>
                  <a:lnTo>
                    <a:pt x="539" y="634"/>
                  </a:lnTo>
                  <a:lnTo>
                    <a:pt x="559" y="633"/>
                  </a:lnTo>
                  <a:lnTo>
                    <a:pt x="580" y="631"/>
                  </a:lnTo>
                  <a:lnTo>
                    <a:pt x="588" y="628"/>
                  </a:lnTo>
                  <a:lnTo>
                    <a:pt x="595" y="624"/>
                  </a:lnTo>
                  <a:lnTo>
                    <a:pt x="602" y="618"/>
                  </a:lnTo>
                  <a:lnTo>
                    <a:pt x="609" y="611"/>
                  </a:lnTo>
                  <a:lnTo>
                    <a:pt x="621" y="597"/>
                  </a:lnTo>
                  <a:lnTo>
                    <a:pt x="628" y="591"/>
                  </a:lnTo>
                  <a:lnTo>
                    <a:pt x="635" y="585"/>
                  </a:lnTo>
                  <a:lnTo>
                    <a:pt x="637" y="577"/>
                  </a:lnTo>
                  <a:lnTo>
                    <a:pt x="639" y="569"/>
                  </a:lnTo>
                  <a:lnTo>
                    <a:pt x="639" y="553"/>
                  </a:lnTo>
                  <a:lnTo>
                    <a:pt x="636" y="536"/>
                  </a:lnTo>
                  <a:lnTo>
                    <a:pt x="635" y="521"/>
                  </a:lnTo>
                  <a:lnTo>
                    <a:pt x="635" y="509"/>
                  </a:lnTo>
                  <a:lnTo>
                    <a:pt x="636" y="502"/>
                  </a:lnTo>
                  <a:lnTo>
                    <a:pt x="639" y="496"/>
                  </a:lnTo>
                  <a:lnTo>
                    <a:pt x="642" y="492"/>
                  </a:lnTo>
                  <a:lnTo>
                    <a:pt x="648" y="487"/>
                  </a:lnTo>
                  <a:lnTo>
                    <a:pt x="654" y="482"/>
                  </a:lnTo>
                  <a:lnTo>
                    <a:pt x="663" y="479"/>
                  </a:lnTo>
                  <a:lnTo>
                    <a:pt x="677" y="455"/>
                  </a:lnTo>
                  <a:lnTo>
                    <a:pt x="687" y="427"/>
                  </a:lnTo>
                  <a:lnTo>
                    <a:pt x="693" y="398"/>
                  </a:lnTo>
                  <a:lnTo>
                    <a:pt x="695" y="383"/>
                  </a:lnTo>
                  <a:lnTo>
                    <a:pt x="695" y="369"/>
                  </a:lnTo>
                  <a:lnTo>
                    <a:pt x="694" y="355"/>
                  </a:lnTo>
                  <a:lnTo>
                    <a:pt x="693" y="341"/>
                  </a:lnTo>
                  <a:lnTo>
                    <a:pt x="689" y="327"/>
                  </a:lnTo>
                  <a:lnTo>
                    <a:pt x="683" y="313"/>
                  </a:lnTo>
                  <a:lnTo>
                    <a:pt x="678" y="302"/>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8"/>
                  </a:lnTo>
                  <a:lnTo>
                    <a:pt x="619" y="140"/>
                  </a:lnTo>
                  <a:lnTo>
                    <a:pt x="610" y="130"/>
                  </a:lnTo>
                  <a:lnTo>
                    <a:pt x="599" y="120"/>
                  </a:lnTo>
                  <a:lnTo>
                    <a:pt x="588" y="109"/>
                  </a:lnTo>
                  <a:lnTo>
                    <a:pt x="576" y="98"/>
                  </a:lnTo>
                  <a:lnTo>
                    <a:pt x="565" y="89"/>
                  </a:lnTo>
                  <a:lnTo>
                    <a:pt x="553" y="82"/>
                  </a:lnTo>
                  <a:lnTo>
                    <a:pt x="543" y="79"/>
                  </a:lnTo>
                  <a:lnTo>
                    <a:pt x="499" y="72"/>
                  </a:lnTo>
                  <a:lnTo>
                    <a:pt x="456" y="65"/>
                  </a:lnTo>
                  <a:lnTo>
                    <a:pt x="452" y="56"/>
                  </a:lnTo>
                  <a:lnTo>
                    <a:pt x="447" y="48"/>
                  </a:lnTo>
                  <a:lnTo>
                    <a:pt x="440" y="41"/>
                  </a:lnTo>
                  <a:lnTo>
                    <a:pt x="432" y="35"/>
                  </a:lnTo>
                  <a:lnTo>
                    <a:pt x="412" y="25"/>
                  </a:lnTo>
                  <a:lnTo>
                    <a:pt x="390" y="17"/>
                  </a:lnTo>
                  <a:lnTo>
                    <a:pt x="367" y="11"/>
                  </a:lnTo>
                  <a:lnTo>
                    <a:pt x="344" y="7"/>
                  </a:lnTo>
                  <a:lnTo>
                    <a:pt x="322" y="4"/>
                  </a:lnTo>
                  <a:lnTo>
                    <a:pt x="304" y="0"/>
                  </a:lnTo>
                  <a:lnTo>
                    <a:pt x="286" y="2"/>
                  </a:lnTo>
                  <a:lnTo>
                    <a:pt x="269" y="2"/>
                  </a:lnTo>
                  <a:lnTo>
                    <a:pt x="254" y="2"/>
                  </a:lnTo>
                  <a:lnTo>
                    <a:pt x="242" y="2"/>
                  </a:lnTo>
                  <a:lnTo>
                    <a:pt x="230" y="4"/>
                  </a:lnTo>
                  <a:lnTo>
                    <a:pt x="219" y="6"/>
                  </a:lnTo>
                  <a:lnTo>
                    <a:pt x="206" y="11"/>
                  </a:lnTo>
                  <a:lnTo>
                    <a:pt x="194" y="19"/>
                  </a:lnTo>
                  <a:lnTo>
                    <a:pt x="190" y="32"/>
                  </a:lnTo>
                  <a:lnTo>
                    <a:pt x="188" y="42"/>
                  </a:lnTo>
                  <a:lnTo>
                    <a:pt x="185" y="50"/>
                  </a:lnTo>
                  <a:lnTo>
                    <a:pt x="185" y="57"/>
                  </a:lnTo>
                  <a:lnTo>
                    <a:pt x="184" y="61"/>
                  </a:lnTo>
                  <a:lnTo>
                    <a:pt x="183" y="65"/>
                  </a:lnTo>
                  <a:lnTo>
                    <a:pt x="182" y="68"/>
                  </a:lnTo>
                  <a:lnTo>
                    <a:pt x="180" y="70"/>
                  </a:lnTo>
                  <a:lnTo>
                    <a:pt x="176" y="71"/>
                  </a:lnTo>
                  <a:lnTo>
                    <a:pt x="171" y="71"/>
                  </a:lnTo>
                  <a:lnTo>
                    <a:pt x="164" y="71"/>
                  </a:lnTo>
                  <a:lnTo>
                    <a:pt x="153" y="71"/>
                  </a:lnTo>
                  <a:lnTo>
                    <a:pt x="142" y="71"/>
                  </a:lnTo>
                  <a:lnTo>
                    <a:pt x="126" y="71"/>
                  </a:lnTo>
                  <a:lnTo>
                    <a:pt x="106" y="72"/>
                  </a:lnTo>
                  <a:lnTo>
                    <a:pt x="83" y="74"/>
                  </a:lnTo>
                  <a:lnTo>
                    <a:pt x="72" y="88"/>
                  </a:lnTo>
                  <a:lnTo>
                    <a:pt x="62" y="104"/>
                  </a:lnTo>
                  <a:lnTo>
                    <a:pt x="56" y="121"/>
                  </a:lnTo>
                  <a:lnTo>
                    <a:pt x="51" y="139"/>
                  </a:lnTo>
                  <a:lnTo>
                    <a:pt x="50" y="153"/>
                  </a:lnTo>
                  <a:lnTo>
                    <a:pt x="49" y="165"/>
                  </a:lnTo>
                  <a:lnTo>
                    <a:pt x="49" y="174"/>
                  </a:lnTo>
                  <a:lnTo>
                    <a:pt x="49" y="181"/>
                  </a:lnTo>
                  <a:lnTo>
                    <a:pt x="49" y="186"/>
                  </a:lnTo>
                  <a:lnTo>
                    <a:pt x="50" y="189"/>
                  </a:lnTo>
                  <a:lnTo>
                    <a:pt x="50" y="190"/>
                  </a:lnTo>
                  <a:lnTo>
                    <a:pt x="49" y="190"/>
                  </a:lnTo>
                  <a:lnTo>
                    <a:pt x="47" y="189"/>
                  </a:lnTo>
                  <a:lnTo>
                    <a:pt x="42" y="188"/>
                  </a:lnTo>
                  <a:lnTo>
                    <a:pt x="38" y="188"/>
                  </a:lnTo>
                  <a:lnTo>
                    <a:pt x="33" y="188"/>
                  </a:lnTo>
                  <a:lnTo>
                    <a:pt x="27" y="190"/>
                  </a:lnTo>
                  <a:lnTo>
                    <a:pt x="19" y="194"/>
                  </a:lnTo>
                  <a:lnTo>
                    <a:pt x="14" y="197"/>
                  </a:lnTo>
                  <a:lnTo>
                    <a:pt x="10" y="203"/>
                  </a:lnTo>
                  <a:lnTo>
                    <a:pt x="5" y="217"/>
                  </a:lnTo>
                  <a:lnTo>
                    <a:pt x="3" y="224"/>
                  </a:lnTo>
                  <a:lnTo>
                    <a:pt x="1" y="229"/>
                  </a:lnTo>
                  <a:lnTo>
                    <a:pt x="0" y="234"/>
                  </a:lnTo>
                  <a:lnTo>
                    <a:pt x="0" y="235"/>
                  </a:lnTo>
                  <a:lnTo>
                    <a:pt x="1" y="249"/>
                  </a:lnTo>
                  <a:lnTo>
                    <a:pt x="3" y="262"/>
                  </a:lnTo>
                  <a:lnTo>
                    <a:pt x="4" y="272"/>
                  </a:lnTo>
                  <a:lnTo>
                    <a:pt x="4" y="282"/>
                  </a:lnTo>
                  <a:lnTo>
                    <a:pt x="5" y="298"/>
                  </a:lnTo>
                  <a:lnTo>
                    <a:pt x="6" y="311"/>
                  </a:lnTo>
                  <a:lnTo>
                    <a:pt x="6" y="320"/>
                  </a:lnTo>
                  <a:lnTo>
                    <a:pt x="6" y="326"/>
                  </a:lnTo>
                  <a:lnTo>
                    <a:pt x="6" y="331"/>
                  </a:lnTo>
                  <a:lnTo>
                    <a:pt x="7" y="333"/>
                  </a:lnTo>
                  <a:lnTo>
                    <a:pt x="8" y="334"/>
                  </a:lnTo>
                  <a:lnTo>
                    <a:pt x="11" y="335"/>
                  </a:lnTo>
                  <a:lnTo>
                    <a:pt x="13" y="336"/>
                  </a:lnTo>
                  <a:lnTo>
                    <a:pt x="16" y="339"/>
                  </a:lnTo>
                  <a:lnTo>
                    <a:pt x="21" y="343"/>
                  </a:lnTo>
                  <a:lnTo>
                    <a:pt x="26" y="350"/>
                  </a:lnTo>
                  <a:lnTo>
                    <a:pt x="33" y="359"/>
                  </a:lnTo>
                  <a:lnTo>
                    <a:pt x="30" y="367"/>
                  </a:lnTo>
                  <a:lnTo>
                    <a:pt x="29" y="373"/>
                  </a:lnTo>
                  <a:lnTo>
                    <a:pt x="24" y="385"/>
                  </a:lnTo>
                  <a:lnTo>
                    <a:pt x="19" y="395"/>
                  </a:lnTo>
                  <a:lnTo>
                    <a:pt x="15" y="400"/>
                  </a:lnTo>
                  <a:lnTo>
                    <a:pt x="10" y="405"/>
                  </a:lnTo>
                  <a:lnTo>
                    <a:pt x="10" y="429"/>
                  </a:lnTo>
                  <a:lnTo>
                    <a:pt x="10" y="454"/>
                  </a:lnTo>
                  <a:lnTo>
                    <a:pt x="11" y="478"/>
                  </a:lnTo>
                  <a:lnTo>
                    <a:pt x="14" y="502"/>
                  </a:lnTo>
                  <a:lnTo>
                    <a:pt x="16" y="505"/>
                  </a:lnTo>
                  <a:lnTo>
                    <a:pt x="22" y="508"/>
                  </a:lnTo>
                  <a:lnTo>
                    <a:pt x="28" y="509"/>
                  </a:lnTo>
                  <a:lnTo>
                    <a:pt x="33" y="511"/>
                  </a:lnTo>
                  <a:lnTo>
                    <a:pt x="46" y="521"/>
                  </a:lnTo>
                  <a:lnTo>
                    <a:pt x="57" y="528"/>
                  </a:lnTo>
                  <a:lnTo>
                    <a:pt x="66" y="534"/>
                  </a:lnTo>
                  <a:lnTo>
                    <a:pt x="74" y="539"/>
                  </a:lnTo>
                  <a:lnTo>
                    <a:pt x="84" y="542"/>
                  </a:lnTo>
                  <a:lnTo>
                    <a:pt x="95" y="544"/>
                  </a:lnTo>
                  <a:lnTo>
                    <a:pt x="110" y="546"/>
                  </a:lnTo>
                  <a:lnTo>
                    <a:pt x="119" y="547"/>
                  </a:lnTo>
                  <a:lnTo>
                    <a:pt x="129" y="548"/>
                  </a:lnTo>
                  <a:lnTo>
                    <a:pt x="130" y="573"/>
                  </a:lnTo>
                  <a:lnTo>
                    <a:pt x="131" y="586"/>
                  </a:lnTo>
                  <a:lnTo>
                    <a:pt x="134" y="599"/>
                  </a:lnTo>
                  <a:lnTo>
                    <a:pt x="135" y="600"/>
                  </a:lnTo>
                  <a:lnTo>
                    <a:pt x="137" y="602"/>
                  </a:lnTo>
                  <a:lnTo>
                    <a:pt x="144" y="607"/>
                  </a:lnTo>
                  <a:lnTo>
                    <a:pt x="154" y="612"/>
                  </a:lnTo>
                  <a:lnTo>
                    <a:pt x="166" y="618"/>
                  </a:lnTo>
                  <a:lnTo>
                    <a:pt x="177" y="624"/>
                  </a:lnTo>
                  <a:lnTo>
                    <a:pt x="189" y="630"/>
                  </a:lnTo>
                  <a:lnTo>
                    <a:pt x="198" y="633"/>
                  </a:lnTo>
                  <a:lnTo>
                    <a:pt x="200" y="634"/>
                  </a:lnTo>
                  <a:lnTo>
                    <a:pt x="203" y="635"/>
                  </a:lnTo>
                  <a:lnTo>
                    <a:pt x="225" y="635"/>
                  </a:lnTo>
                  <a:lnTo>
                    <a:pt x="246" y="635"/>
                  </a:lnTo>
                  <a:lnTo>
                    <a:pt x="268" y="634"/>
                  </a:lnTo>
                  <a:lnTo>
                    <a:pt x="290" y="631"/>
                  </a:lnTo>
                  <a:lnTo>
                    <a:pt x="297" y="628"/>
                  </a:lnTo>
                  <a:lnTo>
                    <a:pt x="302" y="626"/>
                  </a:lnTo>
                  <a:lnTo>
                    <a:pt x="304" y="624"/>
                  </a:lnTo>
                  <a:lnTo>
                    <a:pt x="304" y="622"/>
                  </a:lnTo>
                  <a:lnTo>
                    <a:pt x="304" y="619"/>
                  </a:lnTo>
                  <a:lnTo>
                    <a:pt x="302" y="618"/>
                  </a:lnTo>
                  <a:lnTo>
                    <a:pt x="297" y="614"/>
                  </a:lnTo>
                  <a:lnTo>
                    <a:pt x="292" y="611"/>
                  </a:lnTo>
                  <a:lnTo>
                    <a:pt x="291" y="611"/>
                  </a:lnTo>
                  <a:lnTo>
                    <a:pt x="292" y="611"/>
                  </a:lnTo>
                  <a:lnTo>
                    <a:pt x="296" y="612"/>
                  </a:lnTo>
                  <a:lnTo>
                    <a:pt x="300" y="615"/>
                  </a:lnTo>
                  <a:lnTo>
                    <a:pt x="309" y="617"/>
                  </a:lnTo>
                  <a:lnTo>
                    <a:pt x="321" y="614"/>
                  </a:lnTo>
                  <a:lnTo>
                    <a:pt x="330" y="610"/>
                  </a:lnTo>
                  <a:lnTo>
                    <a:pt x="336" y="604"/>
                  </a:lnTo>
                  <a:lnTo>
                    <a:pt x="341" y="599"/>
                  </a:lnTo>
                  <a:lnTo>
                    <a:pt x="342" y="591"/>
                  </a:lnTo>
                  <a:lnTo>
                    <a:pt x="343" y="580"/>
                  </a:lnTo>
                  <a:lnTo>
                    <a:pt x="344" y="568"/>
                  </a:lnTo>
                  <a:lnTo>
                    <a:pt x="345" y="553"/>
                  </a:lnTo>
                  <a:lnTo>
                    <a:pt x="356" y="561"/>
                  </a:lnTo>
                  <a:lnTo>
                    <a:pt x="364" y="570"/>
                  </a:lnTo>
                  <a:lnTo>
                    <a:pt x="378" y="589"/>
                  </a:lnTo>
                  <a:lnTo>
                    <a:pt x="391" y="609"/>
                  </a:lnTo>
                  <a:lnTo>
                    <a:pt x="399" y="618"/>
                  </a:lnTo>
                  <a:lnTo>
                    <a:pt x="410" y="626"/>
                  </a:lnTo>
                  <a:lnTo>
                    <a:pt x="419" y="624"/>
                  </a:lnTo>
                  <a:lnTo>
                    <a:pt x="426" y="623"/>
                  </a:lnTo>
                  <a:lnTo>
                    <a:pt x="430" y="620"/>
                  </a:lnTo>
                  <a:lnTo>
                    <a:pt x="433" y="618"/>
                  </a:lnTo>
                  <a:lnTo>
                    <a:pt x="435" y="616"/>
                  </a:lnTo>
                  <a:lnTo>
                    <a:pt x="436" y="611"/>
                  </a:lnTo>
                  <a:lnTo>
                    <a:pt x="438" y="605"/>
                  </a:lnTo>
                  <a:lnTo>
                    <a:pt x="442" y="599"/>
                  </a:lnTo>
                  <a:close/>
                </a:path>
              </a:pathLst>
            </a:custGeom>
            <a:solidFill>
              <a:srgbClr val="00CC99"/>
            </a:solidFill>
            <a:ln w="11113">
              <a:solidFill>
                <a:srgbClr val="000000"/>
              </a:solidFill>
              <a:prstDash val="solid"/>
              <a:round/>
              <a:headEnd/>
              <a:tailEnd/>
            </a:ln>
          </p:spPr>
          <p:txBody>
            <a:bodyPr/>
            <a:lstStyle/>
            <a:p>
              <a:endParaRPr lang="en-US"/>
            </a:p>
          </p:txBody>
        </p:sp>
        <p:sp>
          <p:nvSpPr>
            <p:cNvPr id="16024" name="Freeform 30"/>
            <p:cNvSpPr>
              <a:spLocks/>
            </p:cNvSpPr>
            <p:nvPr/>
          </p:nvSpPr>
          <p:spPr bwMode="auto">
            <a:xfrm>
              <a:off x="2064" y="1200"/>
              <a:ext cx="144" cy="624"/>
            </a:xfrm>
            <a:custGeom>
              <a:avLst/>
              <a:gdLst>
                <a:gd name="T0" fmla="*/ 51 w 192"/>
                <a:gd name="T1" fmla="*/ 10 h 616"/>
                <a:gd name="T2" fmla="*/ 44 w 192"/>
                <a:gd name="T3" fmla="*/ 102 h 616"/>
                <a:gd name="T4" fmla="*/ 43 w 192"/>
                <a:gd name="T5" fmla="*/ 280 h 616"/>
                <a:gd name="T6" fmla="*/ 33 w 192"/>
                <a:gd name="T7" fmla="*/ 454 h 616"/>
                <a:gd name="T8" fmla="*/ 23 w 192"/>
                <a:gd name="T9" fmla="*/ 549 h 616"/>
                <a:gd name="T10" fmla="*/ 6 w 192"/>
                <a:gd name="T11" fmla="*/ 567 h 616"/>
                <a:gd name="T12" fmla="*/ 0 w 192"/>
                <a:gd name="T13" fmla="*/ 574 h 616"/>
                <a:gd name="T14" fmla="*/ 35 w 192"/>
                <a:gd name="T15" fmla="*/ 578 h 616"/>
                <a:gd name="T16" fmla="*/ 41 w 192"/>
                <a:gd name="T17" fmla="*/ 582 h 616"/>
                <a:gd name="T18" fmla="*/ 33 w 192"/>
                <a:gd name="T19" fmla="*/ 609 h 616"/>
                <a:gd name="T20" fmla="*/ 45 w 192"/>
                <a:gd name="T21" fmla="*/ 619 h 616"/>
                <a:gd name="T22" fmla="*/ 60 w 192"/>
                <a:gd name="T23" fmla="*/ 582 h 616"/>
                <a:gd name="T24" fmla="*/ 78 w 192"/>
                <a:gd name="T25" fmla="*/ 591 h 616"/>
                <a:gd name="T26" fmla="*/ 107 w 192"/>
                <a:gd name="T27" fmla="*/ 582 h 616"/>
                <a:gd name="T28" fmla="*/ 95 w 192"/>
                <a:gd name="T29" fmla="*/ 567 h 616"/>
                <a:gd name="T30" fmla="*/ 86 w 192"/>
                <a:gd name="T31" fmla="*/ 520 h 616"/>
                <a:gd name="T32" fmla="*/ 83 w 192"/>
                <a:gd name="T33" fmla="*/ 509 h 616"/>
                <a:gd name="T34" fmla="*/ 82 w 192"/>
                <a:gd name="T35" fmla="*/ 479 h 616"/>
                <a:gd name="T36" fmla="*/ 78 w 192"/>
                <a:gd name="T37" fmla="*/ 457 h 616"/>
                <a:gd name="T38" fmla="*/ 83 w 192"/>
                <a:gd name="T39" fmla="*/ 412 h 616"/>
                <a:gd name="T40" fmla="*/ 86 w 192"/>
                <a:gd name="T41" fmla="*/ 154 h 616"/>
                <a:gd name="T42" fmla="*/ 80 w 192"/>
                <a:gd name="T43" fmla="*/ 10 h 616"/>
                <a:gd name="T44" fmla="*/ 62 w 192"/>
                <a:gd name="T45" fmla="*/ 6 h 616"/>
                <a:gd name="T46" fmla="*/ 51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25" name="Freeform 31"/>
            <p:cNvSpPr>
              <a:spLocks/>
            </p:cNvSpPr>
            <p:nvPr/>
          </p:nvSpPr>
          <p:spPr bwMode="auto">
            <a:xfrm>
              <a:off x="1296" y="1200"/>
              <a:ext cx="144" cy="624"/>
            </a:xfrm>
            <a:custGeom>
              <a:avLst/>
              <a:gdLst>
                <a:gd name="T0" fmla="*/ 51 w 192"/>
                <a:gd name="T1" fmla="*/ 10 h 616"/>
                <a:gd name="T2" fmla="*/ 44 w 192"/>
                <a:gd name="T3" fmla="*/ 102 h 616"/>
                <a:gd name="T4" fmla="*/ 43 w 192"/>
                <a:gd name="T5" fmla="*/ 280 h 616"/>
                <a:gd name="T6" fmla="*/ 33 w 192"/>
                <a:gd name="T7" fmla="*/ 454 h 616"/>
                <a:gd name="T8" fmla="*/ 23 w 192"/>
                <a:gd name="T9" fmla="*/ 549 h 616"/>
                <a:gd name="T10" fmla="*/ 6 w 192"/>
                <a:gd name="T11" fmla="*/ 567 h 616"/>
                <a:gd name="T12" fmla="*/ 0 w 192"/>
                <a:gd name="T13" fmla="*/ 574 h 616"/>
                <a:gd name="T14" fmla="*/ 35 w 192"/>
                <a:gd name="T15" fmla="*/ 578 h 616"/>
                <a:gd name="T16" fmla="*/ 41 w 192"/>
                <a:gd name="T17" fmla="*/ 582 h 616"/>
                <a:gd name="T18" fmla="*/ 33 w 192"/>
                <a:gd name="T19" fmla="*/ 609 h 616"/>
                <a:gd name="T20" fmla="*/ 45 w 192"/>
                <a:gd name="T21" fmla="*/ 619 h 616"/>
                <a:gd name="T22" fmla="*/ 60 w 192"/>
                <a:gd name="T23" fmla="*/ 582 h 616"/>
                <a:gd name="T24" fmla="*/ 78 w 192"/>
                <a:gd name="T25" fmla="*/ 591 h 616"/>
                <a:gd name="T26" fmla="*/ 107 w 192"/>
                <a:gd name="T27" fmla="*/ 582 h 616"/>
                <a:gd name="T28" fmla="*/ 95 w 192"/>
                <a:gd name="T29" fmla="*/ 567 h 616"/>
                <a:gd name="T30" fmla="*/ 86 w 192"/>
                <a:gd name="T31" fmla="*/ 520 h 616"/>
                <a:gd name="T32" fmla="*/ 83 w 192"/>
                <a:gd name="T33" fmla="*/ 509 h 616"/>
                <a:gd name="T34" fmla="*/ 82 w 192"/>
                <a:gd name="T35" fmla="*/ 479 h 616"/>
                <a:gd name="T36" fmla="*/ 78 w 192"/>
                <a:gd name="T37" fmla="*/ 457 h 616"/>
                <a:gd name="T38" fmla="*/ 83 w 192"/>
                <a:gd name="T39" fmla="*/ 412 h 616"/>
                <a:gd name="T40" fmla="*/ 86 w 192"/>
                <a:gd name="T41" fmla="*/ 154 h 616"/>
                <a:gd name="T42" fmla="*/ 80 w 192"/>
                <a:gd name="T43" fmla="*/ 10 h 616"/>
                <a:gd name="T44" fmla="*/ 62 w 192"/>
                <a:gd name="T45" fmla="*/ 6 h 616"/>
                <a:gd name="T46" fmla="*/ 51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26" name="Freeform 32"/>
            <p:cNvSpPr>
              <a:spLocks/>
            </p:cNvSpPr>
            <p:nvPr/>
          </p:nvSpPr>
          <p:spPr bwMode="auto">
            <a:xfrm>
              <a:off x="1584" y="1296"/>
              <a:ext cx="144" cy="624"/>
            </a:xfrm>
            <a:custGeom>
              <a:avLst/>
              <a:gdLst>
                <a:gd name="T0" fmla="*/ 51 w 192"/>
                <a:gd name="T1" fmla="*/ 10 h 616"/>
                <a:gd name="T2" fmla="*/ 44 w 192"/>
                <a:gd name="T3" fmla="*/ 102 h 616"/>
                <a:gd name="T4" fmla="*/ 43 w 192"/>
                <a:gd name="T5" fmla="*/ 280 h 616"/>
                <a:gd name="T6" fmla="*/ 33 w 192"/>
                <a:gd name="T7" fmla="*/ 454 h 616"/>
                <a:gd name="T8" fmla="*/ 23 w 192"/>
                <a:gd name="T9" fmla="*/ 549 h 616"/>
                <a:gd name="T10" fmla="*/ 6 w 192"/>
                <a:gd name="T11" fmla="*/ 567 h 616"/>
                <a:gd name="T12" fmla="*/ 0 w 192"/>
                <a:gd name="T13" fmla="*/ 574 h 616"/>
                <a:gd name="T14" fmla="*/ 35 w 192"/>
                <a:gd name="T15" fmla="*/ 578 h 616"/>
                <a:gd name="T16" fmla="*/ 41 w 192"/>
                <a:gd name="T17" fmla="*/ 582 h 616"/>
                <a:gd name="T18" fmla="*/ 33 w 192"/>
                <a:gd name="T19" fmla="*/ 609 h 616"/>
                <a:gd name="T20" fmla="*/ 45 w 192"/>
                <a:gd name="T21" fmla="*/ 619 h 616"/>
                <a:gd name="T22" fmla="*/ 60 w 192"/>
                <a:gd name="T23" fmla="*/ 582 h 616"/>
                <a:gd name="T24" fmla="*/ 78 w 192"/>
                <a:gd name="T25" fmla="*/ 591 h 616"/>
                <a:gd name="T26" fmla="*/ 107 w 192"/>
                <a:gd name="T27" fmla="*/ 582 h 616"/>
                <a:gd name="T28" fmla="*/ 95 w 192"/>
                <a:gd name="T29" fmla="*/ 567 h 616"/>
                <a:gd name="T30" fmla="*/ 86 w 192"/>
                <a:gd name="T31" fmla="*/ 520 h 616"/>
                <a:gd name="T32" fmla="*/ 83 w 192"/>
                <a:gd name="T33" fmla="*/ 509 h 616"/>
                <a:gd name="T34" fmla="*/ 82 w 192"/>
                <a:gd name="T35" fmla="*/ 479 h 616"/>
                <a:gd name="T36" fmla="*/ 78 w 192"/>
                <a:gd name="T37" fmla="*/ 457 h 616"/>
                <a:gd name="T38" fmla="*/ 83 w 192"/>
                <a:gd name="T39" fmla="*/ 412 h 616"/>
                <a:gd name="T40" fmla="*/ 86 w 192"/>
                <a:gd name="T41" fmla="*/ 154 h 616"/>
                <a:gd name="T42" fmla="*/ 80 w 192"/>
                <a:gd name="T43" fmla="*/ 10 h 616"/>
                <a:gd name="T44" fmla="*/ 62 w 192"/>
                <a:gd name="T45" fmla="*/ 6 h 616"/>
                <a:gd name="T46" fmla="*/ 51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27" name="Freeform 33"/>
            <p:cNvSpPr>
              <a:spLocks/>
            </p:cNvSpPr>
            <p:nvPr/>
          </p:nvSpPr>
          <p:spPr bwMode="auto">
            <a:xfrm>
              <a:off x="672" y="768"/>
              <a:ext cx="695" cy="635"/>
            </a:xfrm>
            <a:custGeom>
              <a:avLst/>
              <a:gdLst>
                <a:gd name="T0" fmla="*/ 456 w 695"/>
                <a:gd name="T1" fmla="*/ 620 h 635"/>
                <a:gd name="T2" fmla="*/ 539 w 695"/>
                <a:gd name="T3" fmla="*/ 633 h 635"/>
                <a:gd name="T4" fmla="*/ 595 w 695"/>
                <a:gd name="T5" fmla="*/ 623 h 635"/>
                <a:gd name="T6" fmla="*/ 628 w 695"/>
                <a:gd name="T7" fmla="*/ 590 h 635"/>
                <a:gd name="T8" fmla="*/ 639 w 695"/>
                <a:gd name="T9" fmla="*/ 552 h 635"/>
                <a:gd name="T10" fmla="*/ 636 w 695"/>
                <a:gd name="T11" fmla="*/ 501 h 635"/>
                <a:gd name="T12" fmla="*/ 654 w 695"/>
                <a:gd name="T13" fmla="*/ 482 h 635"/>
                <a:gd name="T14" fmla="*/ 693 w 695"/>
                <a:gd name="T15" fmla="*/ 398 h 635"/>
                <a:gd name="T16" fmla="*/ 693 w 695"/>
                <a:gd name="T17" fmla="*/ 340 h 635"/>
                <a:gd name="T18" fmla="*/ 670 w 695"/>
                <a:gd name="T19" fmla="*/ 290 h 635"/>
                <a:gd name="T20" fmla="*/ 647 w 695"/>
                <a:gd name="T21" fmla="*/ 248 h 635"/>
                <a:gd name="T22" fmla="*/ 652 w 695"/>
                <a:gd name="T23" fmla="*/ 199 h 635"/>
                <a:gd name="T24" fmla="*/ 644 w 695"/>
                <a:gd name="T25" fmla="*/ 158 h 635"/>
                <a:gd name="T26" fmla="*/ 610 w 695"/>
                <a:gd name="T27" fmla="*/ 130 h 635"/>
                <a:gd name="T28" fmla="*/ 565 w 695"/>
                <a:gd name="T29" fmla="*/ 88 h 635"/>
                <a:gd name="T30" fmla="*/ 456 w 695"/>
                <a:gd name="T31" fmla="*/ 64 h 635"/>
                <a:gd name="T32" fmla="*/ 432 w 695"/>
                <a:gd name="T33" fmla="*/ 34 h 635"/>
                <a:gd name="T34" fmla="*/ 344 w 695"/>
                <a:gd name="T35" fmla="*/ 7 h 635"/>
                <a:gd name="T36" fmla="*/ 269 w 695"/>
                <a:gd name="T37" fmla="*/ 1 h 635"/>
                <a:gd name="T38" fmla="*/ 219 w 695"/>
                <a:gd name="T39" fmla="*/ 5 h 635"/>
                <a:gd name="T40" fmla="*/ 188 w 695"/>
                <a:gd name="T41" fmla="*/ 41 h 635"/>
                <a:gd name="T42" fmla="*/ 183 w 695"/>
                <a:gd name="T43" fmla="*/ 64 h 635"/>
                <a:gd name="T44" fmla="*/ 171 w 695"/>
                <a:gd name="T45" fmla="*/ 70 h 635"/>
                <a:gd name="T46" fmla="*/ 126 w 695"/>
                <a:gd name="T47" fmla="*/ 70 h 635"/>
                <a:gd name="T48" fmla="*/ 62 w 695"/>
                <a:gd name="T49" fmla="*/ 103 h 635"/>
                <a:gd name="T50" fmla="*/ 49 w 695"/>
                <a:gd name="T51" fmla="*/ 164 h 635"/>
                <a:gd name="T52" fmla="*/ 50 w 695"/>
                <a:gd name="T53" fmla="*/ 188 h 635"/>
                <a:gd name="T54" fmla="*/ 42 w 695"/>
                <a:gd name="T55" fmla="*/ 187 h 635"/>
                <a:gd name="T56" fmla="*/ 19 w 695"/>
                <a:gd name="T57" fmla="*/ 193 h 635"/>
                <a:gd name="T58" fmla="*/ 3 w 695"/>
                <a:gd name="T59" fmla="*/ 223 h 635"/>
                <a:gd name="T60" fmla="*/ 1 w 695"/>
                <a:gd name="T61" fmla="*/ 248 h 635"/>
                <a:gd name="T62" fmla="*/ 5 w 695"/>
                <a:gd name="T63" fmla="*/ 298 h 635"/>
                <a:gd name="T64" fmla="*/ 6 w 695"/>
                <a:gd name="T65" fmla="*/ 330 h 635"/>
                <a:gd name="T66" fmla="*/ 13 w 695"/>
                <a:gd name="T67" fmla="*/ 336 h 635"/>
                <a:gd name="T68" fmla="*/ 33 w 695"/>
                <a:gd name="T69" fmla="*/ 359 h 635"/>
                <a:gd name="T70" fmla="*/ 19 w 695"/>
                <a:gd name="T71" fmla="*/ 394 h 635"/>
                <a:gd name="T72" fmla="*/ 10 w 695"/>
                <a:gd name="T73" fmla="*/ 453 h 635"/>
                <a:gd name="T74" fmla="*/ 22 w 695"/>
                <a:gd name="T75" fmla="*/ 507 h 635"/>
                <a:gd name="T76" fmla="*/ 57 w 695"/>
                <a:gd name="T77" fmla="*/ 528 h 635"/>
                <a:gd name="T78" fmla="*/ 95 w 695"/>
                <a:gd name="T79" fmla="*/ 544 h 635"/>
                <a:gd name="T80" fmla="*/ 130 w 695"/>
                <a:gd name="T81" fmla="*/ 572 h 635"/>
                <a:gd name="T82" fmla="*/ 137 w 695"/>
                <a:gd name="T83" fmla="*/ 601 h 635"/>
                <a:gd name="T84" fmla="*/ 177 w 695"/>
                <a:gd name="T85" fmla="*/ 623 h 635"/>
                <a:gd name="T86" fmla="*/ 203 w 695"/>
                <a:gd name="T87" fmla="*/ 635 h 635"/>
                <a:gd name="T88" fmla="*/ 290 w 695"/>
                <a:gd name="T89" fmla="*/ 630 h 635"/>
                <a:gd name="T90" fmla="*/ 304 w 695"/>
                <a:gd name="T91" fmla="*/ 621 h 635"/>
                <a:gd name="T92" fmla="*/ 292 w 695"/>
                <a:gd name="T93" fmla="*/ 610 h 635"/>
                <a:gd name="T94" fmla="*/ 296 w 695"/>
                <a:gd name="T95" fmla="*/ 612 h 635"/>
                <a:gd name="T96" fmla="*/ 330 w 695"/>
                <a:gd name="T97" fmla="*/ 609 h 635"/>
                <a:gd name="T98" fmla="*/ 343 w 695"/>
                <a:gd name="T99" fmla="*/ 579 h 635"/>
                <a:gd name="T100" fmla="*/ 364 w 695"/>
                <a:gd name="T101" fmla="*/ 569 h 635"/>
                <a:gd name="T102" fmla="*/ 410 w 695"/>
                <a:gd name="T103" fmla="*/ 625 h 635"/>
                <a:gd name="T104" fmla="*/ 433 w 695"/>
                <a:gd name="T105" fmla="*/ 617 h 635"/>
                <a:gd name="T106" fmla="*/ 442 w 695"/>
                <a:gd name="T107" fmla="*/ 59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8"/>
                  </a:moveTo>
                  <a:lnTo>
                    <a:pt x="445" y="608"/>
                  </a:lnTo>
                  <a:lnTo>
                    <a:pt x="450" y="615"/>
                  </a:lnTo>
                  <a:lnTo>
                    <a:pt x="456" y="620"/>
                  </a:lnTo>
                  <a:lnTo>
                    <a:pt x="463" y="624"/>
                  </a:lnTo>
                  <a:lnTo>
                    <a:pt x="479" y="629"/>
                  </a:lnTo>
                  <a:lnTo>
                    <a:pt x="497" y="635"/>
                  </a:lnTo>
                  <a:lnTo>
                    <a:pt x="539" y="633"/>
                  </a:lnTo>
                  <a:lnTo>
                    <a:pt x="559" y="632"/>
                  </a:lnTo>
                  <a:lnTo>
                    <a:pt x="580" y="630"/>
                  </a:lnTo>
                  <a:lnTo>
                    <a:pt x="588" y="628"/>
                  </a:lnTo>
                  <a:lnTo>
                    <a:pt x="595" y="623"/>
                  </a:lnTo>
                  <a:lnTo>
                    <a:pt x="602" y="617"/>
                  </a:lnTo>
                  <a:lnTo>
                    <a:pt x="609" y="610"/>
                  </a:lnTo>
                  <a:lnTo>
                    <a:pt x="621" y="597"/>
                  </a:lnTo>
                  <a:lnTo>
                    <a:pt x="628" y="590"/>
                  </a:lnTo>
                  <a:lnTo>
                    <a:pt x="635" y="584"/>
                  </a:lnTo>
                  <a:lnTo>
                    <a:pt x="637" y="576"/>
                  </a:lnTo>
                  <a:lnTo>
                    <a:pt x="639" y="568"/>
                  </a:lnTo>
                  <a:lnTo>
                    <a:pt x="639" y="552"/>
                  </a:lnTo>
                  <a:lnTo>
                    <a:pt x="636" y="536"/>
                  </a:lnTo>
                  <a:lnTo>
                    <a:pt x="635" y="521"/>
                  </a:lnTo>
                  <a:lnTo>
                    <a:pt x="635" y="508"/>
                  </a:lnTo>
                  <a:lnTo>
                    <a:pt x="636" y="501"/>
                  </a:lnTo>
                  <a:lnTo>
                    <a:pt x="639" y="495"/>
                  </a:lnTo>
                  <a:lnTo>
                    <a:pt x="642" y="491"/>
                  </a:lnTo>
                  <a:lnTo>
                    <a:pt x="648" y="486"/>
                  </a:lnTo>
                  <a:lnTo>
                    <a:pt x="654" y="482"/>
                  </a:lnTo>
                  <a:lnTo>
                    <a:pt x="663" y="478"/>
                  </a:lnTo>
                  <a:lnTo>
                    <a:pt x="677" y="454"/>
                  </a:lnTo>
                  <a:lnTo>
                    <a:pt x="687" y="426"/>
                  </a:lnTo>
                  <a:lnTo>
                    <a:pt x="693" y="398"/>
                  </a:lnTo>
                  <a:lnTo>
                    <a:pt x="695" y="383"/>
                  </a:lnTo>
                  <a:lnTo>
                    <a:pt x="695" y="368"/>
                  </a:lnTo>
                  <a:lnTo>
                    <a:pt x="694" y="354"/>
                  </a:lnTo>
                  <a:lnTo>
                    <a:pt x="693" y="340"/>
                  </a:lnTo>
                  <a:lnTo>
                    <a:pt x="689" y="326"/>
                  </a:lnTo>
                  <a:lnTo>
                    <a:pt x="683" y="313"/>
                  </a:lnTo>
                  <a:lnTo>
                    <a:pt x="678" y="301"/>
                  </a:lnTo>
                  <a:lnTo>
                    <a:pt x="670" y="290"/>
                  </a:lnTo>
                  <a:lnTo>
                    <a:pt x="660" y="280"/>
                  </a:lnTo>
                  <a:lnTo>
                    <a:pt x="649" y="271"/>
                  </a:lnTo>
                  <a:lnTo>
                    <a:pt x="647" y="258"/>
                  </a:lnTo>
                  <a:lnTo>
                    <a:pt x="647" y="248"/>
                  </a:lnTo>
                  <a:lnTo>
                    <a:pt x="650" y="237"/>
                  </a:lnTo>
                  <a:lnTo>
                    <a:pt x="654" y="225"/>
                  </a:lnTo>
                  <a:lnTo>
                    <a:pt x="652" y="211"/>
                  </a:lnTo>
                  <a:lnTo>
                    <a:pt x="652" y="199"/>
                  </a:lnTo>
                  <a:lnTo>
                    <a:pt x="652" y="187"/>
                  </a:lnTo>
                  <a:lnTo>
                    <a:pt x="652" y="176"/>
                  </a:lnTo>
                  <a:lnTo>
                    <a:pt x="649" y="166"/>
                  </a:lnTo>
                  <a:lnTo>
                    <a:pt x="644" y="158"/>
                  </a:lnTo>
                  <a:lnTo>
                    <a:pt x="637" y="151"/>
                  </a:lnTo>
                  <a:lnTo>
                    <a:pt x="626" y="147"/>
                  </a:lnTo>
                  <a:lnTo>
                    <a:pt x="619" y="139"/>
                  </a:lnTo>
                  <a:lnTo>
                    <a:pt x="610" y="130"/>
                  </a:lnTo>
                  <a:lnTo>
                    <a:pt x="599" y="119"/>
                  </a:lnTo>
                  <a:lnTo>
                    <a:pt x="588" y="108"/>
                  </a:lnTo>
                  <a:lnTo>
                    <a:pt x="576" y="97"/>
                  </a:lnTo>
                  <a:lnTo>
                    <a:pt x="565" y="88"/>
                  </a:lnTo>
                  <a:lnTo>
                    <a:pt x="553" y="81"/>
                  </a:lnTo>
                  <a:lnTo>
                    <a:pt x="543" y="78"/>
                  </a:lnTo>
                  <a:lnTo>
                    <a:pt x="499" y="71"/>
                  </a:lnTo>
                  <a:lnTo>
                    <a:pt x="456" y="64"/>
                  </a:lnTo>
                  <a:lnTo>
                    <a:pt x="452" y="55"/>
                  </a:lnTo>
                  <a:lnTo>
                    <a:pt x="447" y="47"/>
                  </a:lnTo>
                  <a:lnTo>
                    <a:pt x="440" y="40"/>
                  </a:lnTo>
                  <a:lnTo>
                    <a:pt x="432" y="34"/>
                  </a:lnTo>
                  <a:lnTo>
                    <a:pt x="412" y="24"/>
                  </a:lnTo>
                  <a:lnTo>
                    <a:pt x="390" y="16"/>
                  </a:lnTo>
                  <a:lnTo>
                    <a:pt x="367" y="10"/>
                  </a:lnTo>
                  <a:lnTo>
                    <a:pt x="344" y="7"/>
                  </a:lnTo>
                  <a:lnTo>
                    <a:pt x="322" y="3"/>
                  </a:lnTo>
                  <a:lnTo>
                    <a:pt x="304" y="0"/>
                  </a:lnTo>
                  <a:lnTo>
                    <a:pt x="286" y="1"/>
                  </a:lnTo>
                  <a:lnTo>
                    <a:pt x="269" y="1"/>
                  </a:lnTo>
                  <a:lnTo>
                    <a:pt x="254" y="1"/>
                  </a:lnTo>
                  <a:lnTo>
                    <a:pt x="242" y="1"/>
                  </a:lnTo>
                  <a:lnTo>
                    <a:pt x="230" y="3"/>
                  </a:lnTo>
                  <a:lnTo>
                    <a:pt x="219" y="5"/>
                  </a:lnTo>
                  <a:lnTo>
                    <a:pt x="206" y="10"/>
                  </a:lnTo>
                  <a:lnTo>
                    <a:pt x="194" y="18"/>
                  </a:lnTo>
                  <a:lnTo>
                    <a:pt x="190" y="31"/>
                  </a:lnTo>
                  <a:lnTo>
                    <a:pt x="188" y="41"/>
                  </a:lnTo>
                  <a:lnTo>
                    <a:pt x="185" y="49"/>
                  </a:lnTo>
                  <a:lnTo>
                    <a:pt x="185" y="56"/>
                  </a:lnTo>
                  <a:lnTo>
                    <a:pt x="184" y="61"/>
                  </a:lnTo>
                  <a:lnTo>
                    <a:pt x="183" y="64"/>
                  </a:lnTo>
                  <a:lnTo>
                    <a:pt x="182" y="68"/>
                  </a:lnTo>
                  <a:lnTo>
                    <a:pt x="180" y="69"/>
                  </a:lnTo>
                  <a:lnTo>
                    <a:pt x="176" y="70"/>
                  </a:lnTo>
                  <a:lnTo>
                    <a:pt x="171" y="70"/>
                  </a:lnTo>
                  <a:lnTo>
                    <a:pt x="164" y="70"/>
                  </a:lnTo>
                  <a:lnTo>
                    <a:pt x="153" y="70"/>
                  </a:lnTo>
                  <a:lnTo>
                    <a:pt x="142" y="70"/>
                  </a:lnTo>
                  <a:lnTo>
                    <a:pt x="126" y="70"/>
                  </a:lnTo>
                  <a:lnTo>
                    <a:pt x="106" y="71"/>
                  </a:lnTo>
                  <a:lnTo>
                    <a:pt x="83" y="73"/>
                  </a:lnTo>
                  <a:lnTo>
                    <a:pt x="72" y="87"/>
                  </a:lnTo>
                  <a:lnTo>
                    <a:pt x="62" y="103"/>
                  </a:lnTo>
                  <a:lnTo>
                    <a:pt x="56" y="120"/>
                  </a:lnTo>
                  <a:lnTo>
                    <a:pt x="51" y="138"/>
                  </a:lnTo>
                  <a:lnTo>
                    <a:pt x="50" y="153"/>
                  </a:lnTo>
                  <a:lnTo>
                    <a:pt x="49" y="164"/>
                  </a:lnTo>
                  <a:lnTo>
                    <a:pt x="49" y="173"/>
                  </a:lnTo>
                  <a:lnTo>
                    <a:pt x="49" y="180"/>
                  </a:lnTo>
                  <a:lnTo>
                    <a:pt x="49" y="185"/>
                  </a:lnTo>
                  <a:lnTo>
                    <a:pt x="50" y="188"/>
                  </a:lnTo>
                  <a:lnTo>
                    <a:pt x="50" y="189"/>
                  </a:lnTo>
                  <a:lnTo>
                    <a:pt x="49" y="189"/>
                  </a:lnTo>
                  <a:lnTo>
                    <a:pt x="47" y="188"/>
                  </a:lnTo>
                  <a:lnTo>
                    <a:pt x="42" y="187"/>
                  </a:lnTo>
                  <a:lnTo>
                    <a:pt x="38" y="187"/>
                  </a:lnTo>
                  <a:lnTo>
                    <a:pt x="33" y="187"/>
                  </a:lnTo>
                  <a:lnTo>
                    <a:pt x="27" y="189"/>
                  </a:lnTo>
                  <a:lnTo>
                    <a:pt x="19" y="193"/>
                  </a:lnTo>
                  <a:lnTo>
                    <a:pt x="14" y="196"/>
                  </a:lnTo>
                  <a:lnTo>
                    <a:pt x="10" y="202"/>
                  </a:lnTo>
                  <a:lnTo>
                    <a:pt x="5" y="216"/>
                  </a:lnTo>
                  <a:lnTo>
                    <a:pt x="3" y="223"/>
                  </a:lnTo>
                  <a:lnTo>
                    <a:pt x="1" y="229"/>
                  </a:lnTo>
                  <a:lnTo>
                    <a:pt x="0" y="233"/>
                  </a:lnTo>
                  <a:lnTo>
                    <a:pt x="0" y="234"/>
                  </a:lnTo>
                  <a:lnTo>
                    <a:pt x="1" y="248"/>
                  </a:lnTo>
                  <a:lnTo>
                    <a:pt x="3" y="261"/>
                  </a:lnTo>
                  <a:lnTo>
                    <a:pt x="4" y="271"/>
                  </a:lnTo>
                  <a:lnTo>
                    <a:pt x="4" y="281"/>
                  </a:lnTo>
                  <a:lnTo>
                    <a:pt x="5" y="298"/>
                  </a:lnTo>
                  <a:lnTo>
                    <a:pt x="6" y="310"/>
                  </a:lnTo>
                  <a:lnTo>
                    <a:pt x="6" y="319"/>
                  </a:lnTo>
                  <a:lnTo>
                    <a:pt x="6" y="325"/>
                  </a:lnTo>
                  <a:lnTo>
                    <a:pt x="6" y="330"/>
                  </a:lnTo>
                  <a:lnTo>
                    <a:pt x="7" y="332"/>
                  </a:lnTo>
                  <a:lnTo>
                    <a:pt x="8" y="333"/>
                  </a:lnTo>
                  <a:lnTo>
                    <a:pt x="11" y="334"/>
                  </a:lnTo>
                  <a:lnTo>
                    <a:pt x="13" y="336"/>
                  </a:lnTo>
                  <a:lnTo>
                    <a:pt x="16" y="338"/>
                  </a:lnTo>
                  <a:lnTo>
                    <a:pt x="21" y="342"/>
                  </a:lnTo>
                  <a:lnTo>
                    <a:pt x="26" y="349"/>
                  </a:lnTo>
                  <a:lnTo>
                    <a:pt x="33" y="359"/>
                  </a:lnTo>
                  <a:lnTo>
                    <a:pt x="30" y="367"/>
                  </a:lnTo>
                  <a:lnTo>
                    <a:pt x="29" y="372"/>
                  </a:lnTo>
                  <a:lnTo>
                    <a:pt x="24" y="384"/>
                  </a:lnTo>
                  <a:lnTo>
                    <a:pt x="19" y="394"/>
                  </a:lnTo>
                  <a:lnTo>
                    <a:pt x="15" y="399"/>
                  </a:lnTo>
                  <a:lnTo>
                    <a:pt x="10" y="405"/>
                  </a:lnTo>
                  <a:lnTo>
                    <a:pt x="10" y="429"/>
                  </a:lnTo>
                  <a:lnTo>
                    <a:pt x="10" y="453"/>
                  </a:lnTo>
                  <a:lnTo>
                    <a:pt x="11" y="477"/>
                  </a:lnTo>
                  <a:lnTo>
                    <a:pt x="14" y="501"/>
                  </a:lnTo>
                  <a:lnTo>
                    <a:pt x="16" y="505"/>
                  </a:lnTo>
                  <a:lnTo>
                    <a:pt x="22" y="507"/>
                  </a:lnTo>
                  <a:lnTo>
                    <a:pt x="28" y="508"/>
                  </a:lnTo>
                  <a:lnTo>
                    <a:pt x="33" y="510"/>
                  </a:lnTo>
                  <a:lnTo>
                    <a:pt x="46" y="521"/>
                  </a:lnTo>
                  <a:lnTo>
                    <a:pt x="57" y="528"/>
                  </a:lnTo>
                  <a:lnTo>
                    <a:pt x="66" y="533"/>
                  </a:lnTo>
                  <a:lnTo>
                    <a:pt x="74" y="538"/>
                  </a:lnTo>
                  <a:lnTo>
                    <a:pt x="84" y="541"/>
                  </a:lnTo>
                  <a:lnTo>
                    <a:pt x="95" y="544"/>
                  </a:lnTo>
                  <a:lnTo>
                    <a:pt x="110" y="545"/>
                  </a:lnTo>
                  <a:lnTo>
                    <a:pt x="119" y="546"/>
                  </a:lnTo>
                  <a:lnTo>
                    <a:pt x="129" y="547"/>
                  </a:lnTo>
                  <a:lnTo>
                    <a:pt x="130" y="572"/>
                  </a:lnTo>
                  <a:lnTo>
                    <a:pt x="131" y="585"/>
                  </a:lnTo>
                  <a:lnTo>
                    <a:pt x="134" y="598"/>
                  </a:lnTo>
                  <a:lnTo>
                    <a:pt x="135" y="599"/>
                  </a:lnTo>
                  <a:lnTo>
                    <a:pt x="137" y="601"/>
                  </a:lnTo>
                  <a:lnTo>
                    <a:pt x="144" y="606"/>
                  </a:lnTo>
                  <a:lnTo>
                    <a:pt x="154" y="612"/>
                  </a:lnTo>
                  <a:lnTo>
                    <a:pt x="166" y="617"/>
                  </a:lnTo>
                  <a:lnTo>
                    <a:pt x="177" y="623"/>
                  </a:lnTo>
                  <a:lnTo>
                    <a:pt x="189" y="629"/>
                  </a:lnTo>
                  <a:lnTo>
                    <a:pt x="198" y="632"/>
                  </a:lnTo>
                  <a:lnTo>
                    <a:pt x="200" y="633"/>
                  </a:lnTo>
                  <a:lnTo>
                    <a:pt x="203" y="635"/>
                  </a:lnTo>
                  <a:lnTo>
                    <a:pt x="225" y="635"/>
                  </a:lnTo>
                  <a:lnTo>
                    <a:pt x="246" y="635"/>
                  </a:lnTo>
                  <a:lnTo>
                    <a:pt x="268" y="633"/>
                  </a:lnTo>
                  <a:lnTo>
                    <a:pt x="290" y="630"/>
                  </a:lnTo>
                  <a:lnTo>
                    <a:pt x="297" y="628"/>
                  </a:lnTo>
                  <a:lnTo>
                    <a:pt x="302" y="625"/>
                  </a:lnTo>
                  <a:lnTo>
                    <a:pt x="304" y="623"/>
                  </a:lnTo>
                  <a:lnTo>
                    <a:pt x="304" y="621"/>
                  </a:lnTo>
                  <a:lnTo>
                    <a:pt x="304" y="618"/>
                  </a:lnTo>
                  <a:lnTo>
                    <a:pt x="302" y="617"/>
                  </a:lnTo>
                  <a:lnTo>
                    <a:pt x="297" y="613"/>
                  </a:lnTo>
                  <a:lnTo>
                    <a:pt x="292" y="610"/>
                  </a:lnTo>
                  <a:lnTo>
                    <a:pt x="291" y="610"/>
                  </a:lnTo>
                  <a:lnTo>
                    <a:pt x="292" y="610"/>
                  </a:lnTo>
                  <a:lnTo>
                    <a:pt x="296" y="612"/>
                  </a:lnTo>
                  <a:lnTo>
                    <a:pt x="300" y="614"/>
                  </a:lnTo>
                  <a:lnTo>
                    <a:pt x="309" y="616"/>
                  </a:lnTo>
                  <a:lnTo>
                    <a:pt x="321" y="613"/>
                  </a:lnTo>
                  <a:lnTo>
                    <a:pt x="330" y="609"/>
                  </a:lnTo>
                  <a:lnTo>
                    <a:pt x="336" y="603"/>
                  </a:lnTo>
                  <a:lnTo>
                    <a:pt x="341" y="598"/>
                  </a:lnTo>
                  <a:lnTo>
                    <a:pt x="342" y="590"/>
                  </a:lnTo>
                  <a:lnTo>
                    <a:pt x="343" y="579"/>
                  </a:lnTo>
                  <a:lnTo>
                    <a:pt x="344" y="567"/>
                  </a:lnTo>
                  <a:lnTo>
                    <a:pt x="345" y="552"/>
                  </a:lnTo>
                  <a:lnTo>
                    <a:pt x="356" y="560"/>
                  </a:lnTo>
                  <a:lnTo>
                    <a:pt x="364" y="569"/>
                  </a:lnTo>
                  <a:lnTo>
                    <a:pt x="378" y="589"/>
                  </a:lnTo>
                  <a:lnTo>
                    <a:pt x="391" y="608"/>
                  </a:lnTo>
                  <a:lnTo>
                    <a:pt x="399" y="617"/>
                  </a:lnTo>
                  <a:lnTo>
                    <a:pt x="410" y="625"/>
                  </a:lnTo>
                  <a:lnTo>
                    <a:pt x="419" y="623"/>
                  </a:lnTo>
                  <a:lnTo>
                    <a:pt x="426" y="622"/>
                  </a:lnTo>
                  <a:lnTo>
                    <a:pt x="430" y="620"/>
                  </a:lnTo>
                  <a:lnTo>
                    <a:pt x="433" y="617"/>
                  </a:lnTo>
                  <a:lnTo>
                    <a:pt x="435" y="615"/>
                  </a:lnTo>
                  <a:lnTo>
                    <a:pt x="436" y="610"/>
                  </a:lnTo>
                  <a:lnTo>
                    <a:pt x="438" y="605"/>
                  </a:lnTo>
                  <a:lnTo>
                    <a:pt x="442" y="598"/>
                  </a:lnTo>
                  <a:close/>
                </a:path>
              </a:pathLst>
            </a:custGeom>
            <a:gradFill rotWithShape="1">
              <a:gsLst>
                <a:gs pos="0">
                  <a:srgbClr val="00CC99"/>
                </a:gs>
                <a:gs pos="100000">
                  <a:srgbClr val="005E47"/>
                </a:gs>
              </a:gsLst>
              <a:lin ang="2700000" scaled="1"/>
            </a:gradFill>
            <a:ln w="11176">
              <a:solidFill>
                <a:srgbClr val="000000"/>
              </a:solidFill>
              <a:prstDash val="solid"/>
              <a:round/>
              <a:headEnd/>
              <a:tailEnd/>
            </a:ln>
          </p:spPr>
          <p:txBody>
            <a:bodyPr/>
            <a:lstStyle/>
            <a:p>
              <a:endParaRPr lang="en-US"/>
            </a:p>
          </p:txBody>
        </p:sp>
        <p:sp>
          <p:nvSpPr>
            <p:cNvPr id="16028" name="Freeform 34"/>
            <p:cNvSpPr>
              <a:spLocks/>
            </p:cNvSpPr>
            <p:nvPr/>
          </p:nvSpPr>
          <p:spPr bwMode="auto">
            <a:xfrm>
              <a:off x="1152" y="624"/>
              <a:ext cx="528" cy="432"/>
            </a:xfrm>
            <a:custGeom>
              <a:avLst/>
              <a:gdLst>
                <a:gd name="T0" fmla="*/ 263 w 695"/>
                <a:gd name="T1" fmla="*/ 287 h 635"/>
                <a:gd name="T2" fmla="*/ 311 w 695"/>
                <a:gd name="T3" fmla="*/ 293 h 635"/>
                <a:gd name="T4" fmla="*/ 343 w 695"/>
                <a:gd name="T5" fmla="*/ 289 h 635"/>
                <a:gd name="T6" fmla="*/ 362 w 695"/>
                <a:gd name="T7" fmla="*/ 273 h 635"/>
                <a:gd name="T8" fmla="*/ 368 w 695"/>
                <a:gd name="T9" fmla="*/ 256 h 635"/>
                <a:gd name="T10" fmla="*/ 367 w 695"/>
                <a:gd name="T11" fmla="*/ 233 h 635"/>
                <a:gd name="T12" fmla="*/ 378 w 695"/>
                <a:gd name="T13" fmla="*/ 223 h 635"/>
                <a:gd name="T14" fmla="*/ 400 w 695"/>
                <a:gd name="T15" fmla="*/ 184 h 635"/>
                <a:gd name="T16" fmla="*/ 400 w 695"/>
                <a:gd name="T17" fmla="*/ 158 h 635"/>
                <a:gd name="T18" fmla="*/ 387 w 695"/>
                <a:gd name="T19" fmla="*/ 134 h 635"/>
                <a:gd name="T20" fmla="*/ 374 w 695"/>
                <a:gd name="T21" fmla="*/ 115 h 635"/>
                <a:gd name="T22" fmla="*/ 376 w 695"/>
                <a:gd name="T23" fmla="*/ 92 h 635"/>
                <a:gd name="T24" fmla="*/ 371 w 695"/>
                <a:gd name="T25" fmla="*/ 73 h 635"/>
                <a:gd name="T26" fmla="*/ 352 w 695"/>
                <a:gd name="T27" fmla="*/ 60 h 635"/>
                <a:gd name="T28" fmla="*/ 326 w 695"/>
                <a:gd name="T29" fmla="*/ 41 h 635"/>
                <a:gd name="T30" fmla="*/ 263 w 695"/>
                <a:gd name="T31" fmla="*/ 30 h 635"/>
                <a:gd name="T32" fmla="*/ 249 w 695"/>
                <a:gd name="T33" fmla="*/ 16 h 635"/>
                <a:gd name="T34" fmla="*/ 198 w 695"/>
                <a:gd name="T35" fmla="*/ 3 h 635"/>
                <a:gd name="T36" fmla="*/ 155 w 695"/>
                <a:gd name="T37" fmla="*/ 1 h 635"/>
                <a:gd name="T38" fmla="*/ 126 w 695"/>
                <a:gd name="T39" fmla="*/ 3 h 635"/>
                <a:gd name="T40" fmla="*/ 109 w 695"/>
                <a:gd name="T41" fmla="*/ 20 h 635"/>
                <a:gd name="T42" fmla="*/ 106 w 695"/>
                <a:gd name="T43" fmla="*/ 30 h 635"/>
                <a:gd name="T44" fmla="*/ 99 w 695"/>
                <a:gd name="T45" fmla="*/ 33 h 635"/>
                <a:gd name="T46" fmla="*/ 73 w 695"/>
                <a:gd name="T47" fmla="*/ 33 h 635"/>
                <a:gd name="T48" fmla="*/ 36 w 695"/>
                <a:gd name="T49" fmla="*/ 48 h 635"/>
                <a:gd name="T50" fmla="*/ 28 w 695"/>
                <a:gd name="T51" fmla="*/ 76 h 635"/>
                <a:gd name="T52" fmla="*/ 29 w 695"/>
                <a:gd name="T53" fmla="*/ 88 h 635"/>
                <a:gd name="T54" fmla="*/ 24 w 695"/>
                <a:gd name="T55" fmla="*/ 87 h 635"/>
                <a:gd name="T56" fmla="*/ 11 w 695"/>
                <a:gd name="T57" fmla="*/ 90 h 635"/>
                <a:gd name="T58" fmla="*/ 2 w 695"/>
                <a:gd name="T59" fmla="*/ 103 h 635"/>
                <a:gd name="T60" fmla="*/ 1 w 695"/>
                <a:gd name="T61" fmla="*/ 115 h 635"/>
                <a:gd name="T62" fmla="*/ 3 w 695"/>
                <a:gd name="T63" fmla="*/ 138 h 635"/>
                <a:gd name="T64" fmla="*/ 4 w 695"/>
                <a:gd name="T65" fmla="*/ 153 h 635"/>
                <a:gd name="T66" fmla="*/ 8 w 695"/>
                <a:gd name="T67" fmla="*/ 156 h 635"/>
                <a:gd name="T68" fmla="*/ 19 w 695"/>
                <a:gd name="T69" fmla="*/ 166 h 635"/>
                <a:gd name="T70" fmla="*/ 11 w 695"/>
                <a:gd name="T71" fmla="*/ 183 h 635"/>
                <a:gd name="T72" fmla="*/ 6 w 695"/>
                <a:gd name="T73" fmla="*/ 210 h 635"/>
                <a:gd name="T74" fmla="*/ 13 w 695"/>
                <a:gd name="T75" fmla="*/ 235 h 635"/>
                <a:gd name="T76" fmla="*/ 33 w 695"/>
                <a:gd name="T77" fmla="*/ 244 h 635"/>
                <a:gd name="T78" fmla="*/ 55 w 695"/>
                <a:gd name="T79" fmla="*/ 252 h 635"/>
                <a:gd name="T80" fmla="*/ 75 w 695"/>
                <a:gd name="T81" fmla="*/ 265 h 635"/>
                <a:gd name="T82" fmla="*/ 79 w 695"/>
                <a:gd name="T83" fmla="*/ 279 h 635"/>
                <a:gd name="T84" fmla="*/ 102 w 695"/>
                <a:gd name="T85" fmla="*/ 289 h 635"/>
                <a:gd name="T86" fmla="*/ 117 w 695"/>
                <a:gd name="T87" fmla="*/ 294 h 635"/>
                <a:gd name="T88" fmla="*/ 167 w 695"/>
                <a:gd name="T89" fmla="*/ 292 h 635"/>
                <a:gd name="T90" fmla="*/ 175 w 695"/>
                <a:gd name="T91" fmla="*/ 288 h 635"/>
                <a:gd name="T92" fmla="*/ 169 w 695"/>
                <a:gd name="T93" fmla="*/ 283 h 635"/>
                <a:gd name="T94" fmla="*/ 171 w 695"/>
                <a:gd name="T95" fmla="*/ 283 h 635"/>
                <a:gd name="T96" fmla="*/ 191 w 695"/>
                <a:gd name="T97" fmla="*/ 282 h 635"/>
                <a:gd name="T98" fmla="*/ 198 w 695"/>
                <a:gd name="T99" fmla="*/ 269 h 635"/>
                <a:gd name="T100" fmla="*/ 210 w 695"/>
                <a:gd name="T101" fmla="*/ 264 h 635"/>
                <a:gd name="T102" fmla="*/ 236 w 695"/>
                <a:gd name="T103" fmla="*/ 290 h 635"/>
                <a:gd name="T104" fmla="*/ 250 w 695"/>
                <a:gd name="T105" fmla="*/ 286 h 635"/>
                <a:gd name="T106" fmla="*/ 255 w 695"/>
                <a:gd name="T107" fmla="*/ 27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9"/>
                  </a:moveTo>
                  <a:lnTo>
                    <a:pt x="445" y="609"/>
                  </a:lnTo>
                  <a:lnTo>
                    <a:pt x="450" y="616"/>
                  </a:lnTo>
                  <a:lnTo>
                    <a:pt x="456" y="620"/>
                  </a:lnTo>
                  <a:lnTo>
                    <a:pt x="463" y="625"/>
                  </a:lnTo>
                  <a:lnTo>
                    <a:pt x="479" y="630"/>
                  </a:lnTo>
                  <a:lnTo>
                    <a:pt x="497" y="635"/>
                  </a:lnTo>
                  <a:lnTo>
                    <a:pt x="539" y="634"/>
                  </a:lnTo>
                  <a:lnTo>
                    <a:pt x="559" y="633"/>
                  </a:lnTo>
                  <a:lnTo>
                    <a:pt x="580" y="631"/>
                  </a:lnTo>
                  <a:lnTo>
                    <a:pt x="588" y="628"/>
                  </a:lnTo>
                  <a:lnTo>
                    <a:pt x="595" y="624"/>
                  </a:lnTo>
                  <a:lnTo>
                    <a:pt x="602" y="618"/>
                  </a:lnTo>
                  <a:lnTo>
                    <a:pt x="609" y="611"/>
                  </a:lnTo>
                  <a:lnTo>
                    <a:pt x="621" y="597"/>
                  </a:lnTo>
                  <a:lnTo>
                    <a:pt x="628" y="591"/>
                  </a:lnTo>
                  <a:lnTo>
                    <a:pt x="635" y="585"/>
                  </a:lnTo>
                  <a:lnTo>
                    <a:pt x="637" y="577"/>
                  </a:lnTo>
                  <a:lnTo>
                    <a:pt x="639" y="569"/>
                  </a:lnTo>
                  <a:lnTo>
                    <a:pt x="639" y="553"/>
                  </a:lnTo>
                  <a:lnTo>
                    <a:pt x="636" y="536"/>
                  </a:lnTo>
                  <a:lnTo>
                    <a:pt x="635" y="521"/>
                  </a:lnTo>
                  <a:lnTo>
                    <a:pt x="635" y="509"/>
                  </a:lnTo>
                  <a:lnTo>
                    <a:pt x="636" y="502"/>
                  </a:lnTo>
                  <a:lnTo>
                    <a:pt x="639" y="496"/>
                  </a:lnTo>
                  <a:lnTo>
                    <a:pt x="642" y="492"/>
                  </a:lnTo>
                  <a:lnTo>
                    <a:pt x="648" y="487"/>
                  </a:lnTo>
                  <a:lnTo>
                    <a:pt x="654" y="482"/>
                  </a:lnTo>
                  <a:lnTo>
                    <a:pt x="663" y="479"/>
                  </a:lnTo>
                  <a:lnTo>
                    <a:pt x="677" y="455"/>
                  </a:lnTo>
                  <a:lnTo>
                    <a:pt x="687" y="427"/>
                  </a:lnTo>
                  <a:lnTo>
                    <a:pt x="693" y="398"/>
                  </a:lnTo>
                  <a:lnTo>
                    <a:pt x="695" y="383"/>
                  </a:lnTo>
                  <a:lnTo>
                    <a:pt x="695" y="369"/>
                  </a:lnTo>
                  <a:lnTo>
                    <a:pt x="694" y="355"/>
                  </a:lnTo>
                  <a:lnTo>
                    <a:pt x="693" y="341"/>
                  </a:lnTo>
                  <a:lnTo>
                    <a:pt x="689" y="327"/>
                  </a:lnTo>
                  <a:lnTo>
                    <a:pt x="683" y="313"/>
                  </a:lnTo>
                  <a:lnTo>
                    <a:pt x="678" y="302"/>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8"/>
                  </a:lnTo>
                  <a:lnTo>
                    <a:pt x="619" y="140"/>
                  </a:lnTo>
                  <a:lnTo>
                    <a:pt x="610" y="130"/>
                  </a:lnTo>
                  <a:lnTo>
                    <a:pt x="599" y="120"/>
                  </a:lnTo>
                  <a:lnTo>
                    <a:pt x="588" y="109"/>
                  </a:lnTo>
                  <a:lnTo>
                    <a:pt x="576" y="98"/>
                  </a:lnTo>
                  <a:lnTo>
                    <a:pt x="565" y="89"/>
                  </a:lnTo>
                  <a:lnTo>
                    <a:pt x="553" y="82"/>
                  </a:lnTo>
                  <a:lnTo>
                    <a:pt x="543" y="79"/>
                  </a:lnTo>
                  <a:lnTo>
                    <a:pt x="499" y="72"/>
                  </a:lnTo>
                  <a:lnTo>
                    <a:pt x="456" y="65"/>
                  </a:lnTo>
                  <a:lnTo>
                    <a:pt x="452" y="56"/>
                  </a:lnTo>
                  <a:lnTo>
                    <a:pt x="447" y="48"/>
                  </a:lnTo>
                  <a:lnTo>
                    <a:pt x="440" y="41"/>
                  </a:lnTo>
                  <a:lnTo>
                    <a:pt x="432" y="35"/>
                  </a:lnTo>
                  <a:lnTo>
                    <a:pt x="412" y="25"/>
                  </a:lnTo>
                  <a:lnTo>
                    <a:pt x="390" y="17"/>
                  </a:lnTo>
                  <a:lnTo>
                    <a:pt x="367" y="11"/>
                  </a:lnTo>
                  <a:lnTo>
                    <a:pt x="344" y="7"/>
                  </a:lnTo>
                  <a:lnTo>
                    <a:pt x="322" y="4"/>
                  </a:lnTo>
                  <a:lnTo>
                    <a:pt x="304" y="0"/>
                  </a:lnTo>
                  <a:lnTo>
                    <a:pt x="286" y="2"/>
                  </a:lnTo>
                  <a:lnTo>
                    <a:pt x="269" y="2"/>
                  </a:lnTo>
                  <a:lnTo>
                    <a:pt x="254" y="2"/>
                  </a:lnTo>
                  <a:lnTo>
                    <a:pt x="242" y="2"/>
                  </a:lnTo>
                  <a:lnTo>
                    <a:pt x="230" y="4"/>
                  </a:lnTo>
                  <a:lnTo>
                    <a:pt x="219" y="6"/>
                  </a:lnTo>
                  <a:lnTo>
                    <a:pt x="206" y="11"/>
                  </a:lnTo>
                  <a:lnTo>
                    <a:pt x="194" y="19"/>
                  </a:lnTo>
                  <a:lnTo>
                    <a:pt x="190" y="32"/>
                  </a:lnTo>
                  <a:lnTo>
                    <a:pt x="188" y="42"/>
                  </a:lnTo>
                  <a:lnTo>
                    <a:pt x="185" y="50"/>
                  </a:lnTo>
                  <a:lnTo>
                    <a:pt x="185" y="57"/>
                  </a:lnTo>
                  <a:lnTo>
                    <a:pt x="184" y="61"/>
                  </a:lnTo>
                  <a:lnTo>
                    <a:pt x="183" y="65"/>
                  </a:lnTo>
                  <a:lnTo>
                    <a:pt x="182" y="68"/>
                  </a:lnTo>
                  <a:lnTo>
                    <a:pt x="180" y="70"/>
                  </a:lnTo>
                  <a:lnTo>
                    <a:pt x="176" y="71"/>
                  </a:lnTo>
                  <a:lnTo>
                    <a:pt x="171" y="71"/>
                  </a:lnTo>
                  <a:lnTo>
                    <a:pt x="164" y="71"/>
                  </a:lnTo>
                  <a:lnTo>
                    <a:pt x="153" y="71"/>
                  </a:lnTo>
                  <a:lnTo>
                    <a:pt x="142" y="71"/>
                  </a:lnTo>
                  <a:lnTo>
                    <a:pt x="126" y="71"/>
                  </a:lnTo>
                  <a:lnTo>
                    <a:pt x="106" y="72"/>
                  </a:lnTo>
                  <a:lnTo>
                    <a:pt x="83" y="74"/>
                  </a:lnTo>
                  <a:lnTo>
                    <a:pt x="72" y="88"/>
                  </a:lnTo>
                  <a:lnTo>
                    <a:pt x="62" y="104"/>
                  </a:lnTo>
                  <a:lnTo>
                    <a:pt x="56" y="121"/>
                  </a:lnTo>
                  <a:lnTo>
                    <a:pt x="51" y="139"/>
                  </a:lnTo>
                  <a:lnTo>
                    <a:pt x="50" y="153"/>
                  </a:lnTo>
                  <a:lnTo>
                    <a:pt x="49" y="165"/>
                  </a:lnTo>
                  <a:lnTo>
                    <a:pt x="49" y="174"/>
                  </a:lnTo>
                  <a:lnTo>
                    <a:pt x="49" y="181"/>
                  </a:lnTo>
                  <a:lnTo>
                    <a:pt x="49" y="186"/>
                  </a:lnTo>
                  <a:lnTo>
                    <a:pt x="50" y="189"/>
                  </a:lnTo>
                  <a:lnTo>
                    <a:pt x="50" y="190"/>
                  </a:lnTo>
                  <a:lnTo>
                    <a:pt x="49" y="190"/>
                  </a:lnTo>
                  <a:lnTo>
                    <a:pt x="47" y="189"/>
                  </a:lnTo>
                  <a:lnTo>
                    <a:pt x="42" y="188"/>
                  </a:lnTo>
                  <a:lnTo>
                    <a:pt x="38" y="188"/>
                  </a:lnTo>
                  <a:lnTo>
                    <a:pt x="33" y="188"/>
                  </a:lnTo>
                  <a:lnTo>
                    <a:pt x="27" y="190"/>
                  </a:lnTo>
                  <a:lnTo>
                    <a:pt x="19" y="194"/>
                  </a:lnTo>
                  <a:lnTo>
                    <a:pt x="14" y="197"/>
                  </a:lnTo>
                  <a:lnTo>
                    <a:pt x="10" y="203"/>
                  </a:lnTo>
                  <a:lnTo>
                    <a:pt x="5" y="217"/>
                  </a:lnTo>
                  <a:lnTo>
                    <a:pt x="3" y="224"/>
                  </a:lnTo>
                  <a:lnTo>
                    <a:pt x="1" y="229"/>
                  </a:lnTo>
                  <a:lnTo>
                    <a:pt x="0" y="234"/>
                  </a:lnTo>
                  <a:lnTo>
                    <a:pt x="0" y="235"/>
                  </a:lnTo>
                  <a:lnTo>
                    <a:pt x="1" y="249"/>
                  </a:lnTo>
                  <a:lnTo>
                    <a:pt x="3" y="262"/>
                  </a:lnTo>
                  <a:lnTo>
                    <a:pt x="4" y="272"/>
                  </a:lnTo>
                  <a:lnTo>
                    <a:pt x="4" y="282"/>
                  </a:lnTo>
                  <a:lnTo>
                    <a:pt x="5" y="298"/>
                  </a:lnTo>
                  <a:lnTo>
                    <a:pt x="6" y="311"/>
                  </a:lnTo>
                  <a:lnTo>
                    <a:pt x="6" y="320"/>
                  </a:lnTo>
                  <a:lnTo>
                    <a:pt x="6" y="326"/>
                  </a:lnTo>
                  <a:lnTo>
                    <a:pt x="6" y="331"/>
                  </a:lnTo>
                  <a:lnTo>
                    <a:pt x="7" y="333"/>
                  </a:lnTo>
                  <a:lnTo>
                    <a:pt x="8" y="334"/>
                  </a:lnTo>
                  <a:lnTo>
                    <a:pt x="11" y="335"/>
                  </a:lnTo>
                  <a:lnTo>
                    <a:pt x="13" y="336"/>
                  </a:lnTo>
                  <a:lnTo>
                    <a:pt x="16" y="339"/>
                  </a:lnTo>
                  <a:lnTo>
                    <a:pt x="21" y="343"/>
                  </a:lnTo>
                  <a:lnTo>
                    <a:pt x="26" y="350"/>
                  </a:lnTo>
                  <a:lnTo>
                    <a:pt x="33" y="359"/>
                  </a:lnTo>
                  <a:lnTo>
                    <a:pt x="30" y="367"/>
                  </a:lnTo>
                  <a:lnTo>
                    <a:pt x="29" y="373"/>
                  </a:lnTo>
                  <a:lnTo>
                    <a:pt x="24" y="385"/>
                  </a:lnTo>
                  <a:lnTo>
                    <a:pt x="19" y="395"/>
                  </a:lnTo>
                  <a:lnTo>
                    <a:pt x="15" y="400"/>
                  </a:lnTo>
                  <a:lnTo>
                    <a:pt x="10" y="405"/>
                  </a:lnTo>
                  <a:lnTo>
                    <a:pt x="10" y="429"/>
                  </a:lnTo>
                  <a:lnTo>
                    <a:pt x="10" y="454"/>
                  </a:lnTo>
                  <a:lnTo>
                    <a:pt x="11" y="478"/>
                  </a:lnTo>
                  <a:lnTo>
                    <a:pt x="14" y="502"/>
                  </a:lnTo>
                  <a:lnTo>
                    <a:pt x="16" y="505"/>
                  </a:lnTo>
                  <a:lnTo>
                    <a:pt x="22" y="508"/>
                  </a:lnTo>
                  <a:lnTo>
                    <a:pt x="28" y="509"/>
                  </a:lnTo>
                  <a:lnTo>
                    <a:pt x="33" y="511"/>
                  </a:lnTo>
                  <a:lnTo>
                    <a:pt x="46" y="521"/>
                  </a:lnTo>
                  <a:lnTo>
                    <a:pt x="57" y="528"/>
                  </a:lnTo>
                  <a:lnTo>
                    <a:pt x="66" y="534"/>
                  </a:lnTo>
                  <a:lnTo>
                    <a:pt x="74" y="539"/>
                  </a:lnTo>
                  <a:lnTo>
                    <a:pt x="84" y="542"/>
                  </a:lnTo>
                  <a:lnTo>
                    <a:pt x="95" y="544"/>
                  </a:lnTo>
                  <a:lnTo>
                    <a:pt x="110" y="546"/>
                  </a:lnTo>
                  <a:lnTo>
                    <a:pt x="119" y="547"/>
                  </a:lnTo>
                  <a:lnTo>
                    <a:pt x="129" y="548"/>
                  </a:lnTo>
                  <a:lnTo>
                    <a:pt x="130" y="573"/>
                  </a:lnTo>
                  <a:lnTo>
                    <a:pt x="131" y="586"/>
                  </a:lnTo>
                  <a:lnTo>
                    <a:pt x="134" y="599"/>
                  </a:lnTo>
                  <a:lnTo>
                    <a:pt x="135" y="600"/>
                  </a:lnTo>
                  <a:lnTo>
                    <a:pt x="137" y="602"/>
                  </a:lnTo>
                  <a:lnTo>
                    <a:pt x="144" y="607"/>
                  </a:lnTo>
                  <a:lnTo>
                    <a:pt x="154" y="612"/>
                  </a:lnTo>
                  <a:lnTo>
                    <a:pt x="166" y="618"/>
                  </a:lnTo>
                  <a:lnTo>
                    <a:pt x="177" y="624"/>
                  </a:lnTo>
                  <a:lnTo>
                    <a:pt x="189" y="630"/>
                  </a:lnTo>
                  <a:lnTo>
                    <a:pt x="198" y="633"/>
                  </a:lnTo>
                  <a:lnTo>
                    <a:pt x="200" y="634"/>
                  </a:lnTo>
                  <a:lnTo>
                    <a:pt x="203" y="635"/>
                  </a:lnTo>
                  <a:lnTo>
                    <a:pt x="225" y="635"/>
                  </a:lnTo>
                  <a:lnTo>
                    <a:pt x="246" y="635"/>
                  </a:lnTo>
                  <a:lnTo>
                    <a:pt x="268" y="634"/>
                  </a:lnTo>
                  <a:lnTo>
                    <a:pt x="290" y="631"/>
                  </a:lnTo>
                  <a:lnTo>
                    <a:pt x="297" y="628"/>
                  </a:lnTo>
                  <a:lnTo>
                    <a:pt x="302" y="626"/>
                  </a:lnTo>
                  <a:lnTo>
                    <a:pt x="304" y="624"/>
                  </a:lnTo>
                  <a:lnTo>
                    <a:pt x="304" y="622"/>
                  </a:lnTo>
                  <a:lnTo>
                    <a:pt x="304" y="619"/>
                  </a:lnTo>
                  <a:lnTo>
                    <a:pt x="302" y="618"/>
                  </a:lnTo>
                  <a:lnTo>
                    <a:pt x="297" y="614"/>
                  </a:lnTo>
                  <a:lnTo>
                    <a:pt x="292" y="611"/>
                  </a:lnTo>
                  <a:lnTo>
                    <a:pt x="291" y="611"/>
                  </a:lnTo>
                  <a:lnTo>
                    <a:pt x="292" y="611"/>
                  </a:lnTo>
                  <a:lnTo>
                    <a:pt x="296" y="612"/>
                  </a:lnTo>
                  <a:lnTo>
                    <a:pt x="300" y="615"/>
                  </a:lnTo>
                  <a:lnTo>
                    <a:pt x="309" y="617"/>
                  </a:lnTo>
                  <a:lnTo>
                    <a:pt x="321" y="614"/>
                  </a:lnTo>
                  <a:lnTo>
                    <a:pt x="330" y="610"/>
                  </a:lnTo>
                  <a:lnTo>
                    <a:pt x="336" y="604"/>
                  </a:lnTo>
                  <a:lnTo>
                    <a:pt x="341" y="599"/>
                  </a:lnTo>
                  <a:lnTo>
                    <a:pt x="342" y="591"/>
                  </a:lnTo>
                  <a:lnTo>
                    <a:pt x="343" y="580"/>
                  </a:lnTo>
                  <a:lnTo>
                    <a:pt x="344" y="568"/>
                  </a:lnTo>
                  <a:lnTo>
                    <a:pt x="345" y="553"/>
                  </a:lnTo>
                  <a:lnTo>
                    <a:pt x="356" y="561"/>
                  </a:lnTo>
                  <a:lnTo>
                    <a:pt x="364" y="570"/>
                  </a:lnTo>
                  <a:lnTo>
                    <a:pt x="378" y="589"/>
                  </a:lnTo>
                  <a:lnTo>
                    <a:pt x="391" y="609"/>
                  </a:lnTo>
                  <a:lnTo>
                    <a:pt x="399" y="618"/>
                  </a:lnTo>
                  <a:lnTo>
                    <a:pt x="410" y="626"/>
                  </a:lnTo>
                  <a:lnTo>
                    <a:pt x="419" y="624"/>
                  </a:lnTo>
                  <a:lnTo>
                    <a:pt x="426" y="623"/>
                  </a:lnTo>
                  <a:lnTo>
                    <a:pt x="430" y="620"/>
                  </a:lnTo>
                  <a:lnTo>
                    <a:pt x="433" y="618"/>
                  </a:lnTo>
                  <a:lnTo>
                    <a:pt x="435" y="616"/>
                  </a:lnTo>
                  <a:lnTo>
                    <a:pt x="436" y="611"/>
                  </a:lnTo>
                  <a:lnTo>
                    <a:pt x="438" y="605"/>
                  </a:lnTo>
                  <a:lnTo>
                    <a:pt x="442" y="599"/>
                  </a:lnTo>
                  <a:close/>
                </a:path>
              </a:pathLst>
            </a:custGeom>
            <a:solidFill>
              <a:srgbClr val="00CC99"/>
            </a:solidFill>
            <a:ln w="11113">
              <a:solidFill>
                <a:srgbClr val="000000"/>
              </a:solidFill>
              <a:prstDash val="solid"/>
              <a:round/>
              <a:headEnd/>
              <a:tailEnd/>
            </a:ln>
          </p:spPr>
          <p:txBody>
            <a:bodyPr/>
            <a:lstStyle/>
            <a:p>
              <a:endParaRPr lang="en-US"/>
            </a:p>
          </p:txBody>
        </p:sp>
        <p:sp>
          <p:nvSpPr>
            <p:cNvPr id="16029" name="Freeform 35"/>
            <p:cNvSpPr>
              <a:spLocks/>
            </p:cNvSpPr>
            <p:nvPr/>
          </p:nvSpPr>
          <p:spPr bwMode="auto">
            <a:xfrm>
              <a:off x="1488" y="768"/>
              <a:ext cx="528" cy="432"/>
            </a:xfrm>
            <a:custGeom>
              <a:avLst/>
              <a:gdLst>
                <a:gd name="T0" fmla="*/ 263 w 695"/>
                <a:gd name="T1" fmla="*/ 287 h 635"/>
                <a:gd name="T2" fmla="*/ 311 w 695"/>
                <a:gd name="T3" fmla="*/ 293 h 635"/>
                <a:gd name="T4" fmla="*/ 343 w 695"/>
                <a:gd name="T5" fmla="*/ 289 h 635"/>
                <a:gd name="T6" fmla="*/ 362 w 695"/>
                <a:gd name="T7" fmla="*/ 273 h 635"/>
                <a:gd name="T8" fmla="*/ 368 w 695"/>
                <a:gd name="T9" fmla="*/ 256 h 635"/>
                <a:gd name="T10" fmla="*/ 367 w 695"/>
                <a:gd name="T11" fmla="*/ 233 h 635"/>
                <a:gd name="T12" fmla="*/ 378 w 695"/>
                <a:gd name="T13" fmla="*/ 223 h 635"/>
                <a:gd name="T14" fmla="*/ 400 w 695"/>
                <a:gd name="T15" fmla="*/ 184 h 635"/>
                <a:gd name="T16" fmla="*/ 400 w 695"/>
                <a:gd name="T17" fmla="*/ 158 h 635"/>
                <a:gd name="T18" fmla="*/ 387 w 695"/>
                <a:gd name="T19" fmla="*/ 134 h 635"/>
                <a:gd name="T20" fmla="*/ 374 w 695"/>
                <a:gd name="T21" fmla="*/ 115 h 635"/>
                <a:gd name="T22" fmla="*/ 376 w 695"/>
                <a:gd name="T23" fmla="*/ 92 h 635"/>
                <a:gd name="T24" fmla="*/ 371 w 695"/>
                <a:gd name="T25" fmla="*/ 73 h 635"/>
                <a:gd name="T26" fmla="*/ 352 w 695"/>
                <a:gd name="T27" fmla="*/ 60 h 635"/>
                <a:gd name="T28" fmla="*/ 326 w 695"/>
                <a:gd name="T29" fmla="*/ 41 h 635"/>
                <a:gd name="T30" fmla="*/ 263 w 695"/>
                <a:gd name="T31" fmla="*/ 30 h 635"/>
                <a:gd name="T32" fmla="*/ 249 w 695"/>
                <a:gd name="T33" fmla="*/ 16 h 635"/>
                <a:gd name="T34" fmla="*/ 198 w 695"/>
                <a:gd name="T35" fmla="*/ 3 h 635"/>
                <a:gd name="T36" fmla="*/ 155 w 695"/>
                <a:gd name="T37" fmla="*/ 1 h 635"/>
                <a:gd name="T38" fmla="*/ 126 w 695"/>
                <a:gd name="T39" fmla="*/ 3 h 635"/>
                <a:gd name="T40" fmla="*/ 109 w 695"/>
                <a:gd name="T41" fmla="*/ 20 h 635"/>
                <a:gd name="T42" fmla="*/ 106 w 695"/>
                <a:gd name="T43" fmla="*/ 30 h 635"/>
                <a:gd name="T44" fmla="*/ 99 w 695"/>
                <a:gd name="T45" fmla="*/ 33 h 635"/>
                <a:gd name="T46" fmla="*/ 73 w 695"/>
                <a:gd name="T47" fmla="*/ 33 h 635"/>
                <a:gd name="T48" fmla="*/ 36 w 695"/>
                <a:gd name="T49" fmla="*/ 48 h 635"/>
                <a:gd name="T50" fmla="*/ 28 w 695"/>
                <a:gd name="T51" fmla="*/ 76 h 635"/>
                <a:gd name="T52" fmla="*/ 29 w 695"/>
                <a:gd name="T53" fmla="*/ 88 h 635"/>
                <a:gd name="T54" fmla="*/ 24 w 695"/>
                <a:gd name="T55" fmla="*/ 87 h 635"/>
                <a:gd name="T56" fmla="*/ 11 w 695"/>
                <a:gd name="T57" fmla="*/ 90 h 635"/>
                <a:gd name="T58" fmla="*/ 2 w 695"/>
                <a:gd name="T59" fmla="*/ 103 h 635"/>
                <a:gd name="T60" fmla="*/ 1 w 695"/>
                <a:gd name="T61" fmla="*/ 115 h 635"/>
                <a:gd name="T62" fmla="*/ 3 w 695"/>
                <a:gd name="T63" fmla="*/ 138 h 635"/>
                <a:gd name="T64" fmla="*/ 4 w 695"/>
                <a:gd name="T65" fmla="*/ 153 h 635"/>
                <a:gd name="T66" fmla="*/ 8 w 695"/>
                <a:gd name="T67" fmla="*/ 156 h 635"/>
                <a:gd name="T68" fmla="*/ 19 w 695"/>
                <a:gd name="T69" fmla="*/ 166 h 635"/>
                <a:gd name="T70" fmla="*/ 11 w 695"/>
                <a:gd name="T71" fmla="*/ 183 h 635"/>
                <a:gd name="T72" fmla="*/ 6 w 695"/>
                <a:gd name="T73" fmla="*/ 210 h 635"/>
                <a:gd name="T74" fmla="*/ 13 w 695"/>
                <a:gd name="T75" fmla="*/ 235 h 635"/>
                <a:gd name="T76" fmla="*/ 33 w 695"/>
                <a:gd name="T77" fmla="*/ 244 h 635"/>
                <a:gd name="T78" fmla="*/ 55 w 695"/>
                <a:gd name="T79" fmla="*/ 252 h 635"/>
                <a:gd name="T80" fmla="*/ 75 w 695"/>
                <a:gd name="T81" fmla="*/ 265 h 635"/>
                <a:gd name="T82" fmla="*/ 79 w 695"/>
                <a:gd name="T83" fmla="*/ 279 h 635"/>
                <a:gd name="T84" fmla="*/ 102 w 695"/>
                <a:gd name="T85" fmla="*/ 289 h 635"/>
                <a:gd name="T86" fmla="*/ 117 w 695"/>
                <a:gd name="T87" fmla="*/ 294 h 635"/>
                <a:gd name="T88" fmla="*/ 167 w 695"/>
                <a:gd name="T89" fmla="*/ 292 h 635"/>
                <a:gd name="T90" fmla="*/ 175 w 695"/>
                <a:gd name="T91" fmla="*/ 288 h 635"/>
                <a:gd name="T92" fmla="*/ 169 w 695"/>
                <a:gd name="T93" fmla="*/ 283 h 635"/>
                <a:gd name="T94" fmla="*/ 171 w 695"/>
                <a:gd name="T95" fmla="*/ 283 h 635"/>
                <a:gd name="T96" fmla="*/ 191 w 695"/>
                <a:gd name="T97" fmla="*/ 282 h 635"/>
                <a:gd name="T98" fmla="*/ 198 w 695"/>
                <a:gd name="T99" fmla="*/ 269 h 635"/>
                <a:gd name="T100" fmla="*/ 210 w 695"/>
                <a:gd name="T101" fmla="*/ 264 h 635"/>
                <a:gd name="T102" fmla="*/ 236 w 695"/>
                <a:gd name="T103" fmla="*/ 290 h 635"/>
                <a:gd name="T104" fmla="*/ 250 w 695"/>
                <a:gd name="T105" fmla="*/ 286 h 635"/>
                <a:gd name="T106" fmla="*/ 255 w 695"/>
                <a:gd name="T107" fmla="*/ 27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9"/>
                  </a:moveTo>
                  <a:lnTo>
                    <a:pt x="445" y="609"/>
                  </a:lnTo>
                  <a:lnTo>
                    <a:pt x="450" y="616"/>
                  </a:lnTo>
                  <a:lnTo>
                    <a:pt x="456" y="620"/>
                  </a:lnTo>
                  <a:lnTo>
                    <a:pt x="463" y="625"/>
                  </a:lnTo>
                  <a:lnTo>
                    <a:pt x="479" y="630"/>
                  </a:lnTo>
                  <a:lnTo>
                    <a:pt x="497" y="635"/>
                  </a:lnTo>
                  <a:lnTo>
                    <a:pt x="539" y="634"/>
                  </a:lnTo>
                  <a:lnTo>
                    <a:pt x="559" y="633"/>
                  </a:lnTo>
                  <a:lnTo>
                    <a:pt x="580" y="631"/>
                  </a:lnTo>
                  <a:lnTo>
                    <a:pt x="588" y="628"/>
                  </a:lnTo>
                  <a:lnTo>
                    <a:pt x="595" y="624"/>
                  </a:lnTo>
                  <a:lnTo>
                    <a:pt x="602" y="618"/>
                  </a:lnTo>
                  <a:lnTo>
                    <a:pt x="609" y="611"/>
                  </a:lnTo>
                  <a:lnTo>
                    <a:pt x="621" y="597"/>
                  </a:lnTo>
                  <a:lnTo>
                    <a:pt x="628" y="591"/>
                  </a:lnTo>
                  <a:lnTo>
                    <a:pt x="635" y="585"/>
                  </a:lnTo>
                  <a:lnTo>
                    <a:pt x="637" y="577"/>
                  </a:lnTo>
                  <a:lnTo>
                    <a:pt x="639" y="569"/>
                  </a:lnTo>
                  <a:lnTo>
                    <a:pt x="639" y="553"/>
                  </a:lnTo>
                  <a:lnTo>
                    <a:pt x="636" y="536"/>
                  </a:lnTo>
                  <a:lnTo>
                    <a:pt x="635" y="521"/>
                  </a:lnTo>
                  <a:lnTo>
                    <a:pt x="635" y="509"/>
                  </a:lnTo>
                  <a:lnTo>
                    <a:pt x="636" y="502"/>
                  </a:lnTo>
                  <a:lnTo>
                    <a:pt x="639" y="496"/>
                  </a:lnTo>
                  <a:lnTo>
                    <a:pt x="642" y="492"/>
                  </a:lnTo>
                  <a:lnTo>
                    <a:pt x="648" y="487"/>
                  </a:lnTo>
                  <a:lnTo>
                    <a:pt x="654" y="482"/>
                  </a:lnTo>
                  <a:lnTo>
                    <a:pt x="663" y="479"/>
                  </a:lnTo>
                  <a:lnTo>
                    <a:pt x="677" y="455"/>
                  </a:lnTo>
                  <a:lnTo>
                    <a:pt x="687" y="427"/>
                  </a:lnTo>
                  <a:lnTo>
                    <a:pt x="693" y="398"/>
                  </a:lnTo>
                  <a:lnTo>
                    <a:pt x="695" y="383"/>
                  </a:lnTo>
                  <a:lnTo>
                    <a:pt x="695" y="369"/>
                  </a:lnTo>
                  <a:lnTo>
                    <a:pt x="694" y="355"/>
                  </a:lnTo>
                  <a:lnTo>
                    <a:pt x="693" y="341"/>
                  </a:lnTo>
                  <a:lnTo>
                    <a:pt x="689" y="327"/>
                  </a:lnTo>
                  <a:lnTo>
                    <a:pt x="683" y="313"/>
                  </a:lnTo>
                  <a:lnTo>
                    <a:pt x="678" y="302"/>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8"/>
                  </a:lnTo>
                  <a:lnTo>
                    <a:pt x="619" y="140"/>
                  </a:lnTo>
                  <a:lnTo>
                    <a:pt x="610" y="130"/>
                  </a:lnTo>
                  <a:lnTo>
                    <a:pt x="599" y="120"/>
                  </a:lnTo>
                  <a:lnTo>
                    <a:pt x="588" y="109"/>
                  </a:lnTo>
                  <a:lnTo>
                    <a:pt x="576" y="98"/>
                  </a:lnTo>
                  <a:lnTo>
                    <a:pt x="565" y="89"/>
                  </a:lnTo>
                  <a:lnTo>
                    <a:pt x="553" y="82"/>
                  </a:lnTo>
                  <a:lnTo>
                    <a:pt x="543" y="79"/>
                  </a:lnTo>
                  <a:lnTo>
                    <a:pt x="499" y="72"/>
                  </a:lnTo>
                  <a:lnTo>
                    <a:pt x="456" y="65"/>
                  </a:lnTo>
                  <a:lnTo>
                    <a:pt x="452" y="56"/>
                  </a:lnTo>
                  <a:lnTo>
                    <a:pt x="447" y="48"/>
                  </a:lnTo>
                  <a:lnTo>
                    <a:pt x="440" y="41"/>
                  </a:lnTo>
                  <a:lnTo>
                    <a:pt x="432" y="35"/>
                  </a:lnTo>
                  <a:lnTo>
                    <a:pt x="412" y="25"/>
                  </a:lnTo>
                  <a:lnTo>
                    <a:pt x="390" y="17"/>
                  </a:lnTo>
                  <a:lnTo>
                    <a:pt x="367" y="11"/>
                  </a:lnTo>
                  <a:lnTo>
                    <a:pt x="344" y="7"/>
                  </a:lnTo>
                  <a:lnTo>
                    <a:pt x="322" y="4"/>
                  </a:lnTo>
                  <a:lnTo>
                    <a:pt x="304" y="0"/>
                  </a:lnTo>
                  <a:lnTo>
                    <a:pt x="286" y="2"/>
                  </a:lnTo>
                  <a:lnTo>
                    <a:pt x="269" y="2"/>
                  </a:lnTo>
                  <a:lnTo>
                    <a:pt x="254" y="2"/>
                  </a:lnTo>
                  <a:lnTo>
                    <a:pt x="242" y="2"/>
                  </a:lnTo>
                  <a:lnTo>
                    <a:pt x="230" y="4"/>
                  </a:lnTo>
                  <a:lnTo>
                    <a:pt x="219" y="6"/>
                  </a:lnTo>
                  <a:lnTo>
                    <a:pt x="206" y="11"/>
                  </a:lnTo>
                  <a:lnTo>
                    <a:pt x="194" y="19"/>
                  </a:lnTo>
                  <a:lnTo>
                    <a:pt x="190" y="32"/>
                  </a:lnTo>
                  <a:lnTo>
                    <a:pt x="188" y="42"/>
                  </a:lnTo>
                  <a:lnTo>
                    <a:pt x="185" y="50"/>
                  </a:lnTo>
                  <a:lnTo>
                    <a:pt x="185" y="57"/>
                  </a:lnTo>
                  <a:lnTo>
                    <a:pt x="184" y="61"/>
                  </a:lnTo>
                  <a:lnTo>
                    <a:pt x="183" y="65"/>
                  </a:lnTo>
                  <a:lnTo>
                    <a:pt x="182" y="68"/>
                  </a:lnTo>
                  <a:lnTo>
                    <a:pt x="180" y="70"/>
                  </a:lnTo>
                  <a:lnTo>
                    <a:pt x="176" y="71"/>
                  </a:lnTo>
                  <a:lnTo>
                    <a:pt x="171" y="71"/>
                  </a:lnTo>
                  <a:lnTo>
                    <a:pt x="164" y="71"/>
                  </a:lnTo>
                  <a:lnTo>
                    <a:pt x="153" y="71"/>
                  </a:lnTo>
                  <a:lnTo>
                    <a:pt x="142" y="71"/>
                  </a:lnTo>
                  <a:lnTo>
                    <a:pt x="126" y="71"/>
                  </a:lnTo>
                  <a:lnTo>
                    <a:pt x="106" y="72"/>
                  </a:lnTo>
                  <a:lnTo>
                    <a:pt x="83" y="74"/>
                  </a:lnTo>
                  <a:lnTo>
                    <a:pt x="72" y="88"/>
                  </a:lnTo>
                  <a:lnTo>
                    <a:pt x="62" y="104"/>
                  </a:lnTo>
                  <a:lnTo>
                    <a:pt x="56" y="121"/>
                  </a:lnTo>
                  <a:lnTo>
                    <a:pt x="51" y="139"/>
                  </a:lnTo>
                  <a:lnTo>
                    <a:pt x="50" y="153"/>
                  </a:lnTo>
                  <a:lnTo>
                    <a:pt x="49" y="165"/>
                  </a:lnTo>
                  <a:lnTo>
                    <a:pt x="49" y="174"/>
                  </a:lnTo>
                  <a:lnTo>
                    <a:pt x="49" y="181"/>
                  </a:lnTo>
                  <a:lnTo>
                    <a:pt x="49" y="186"/>
                  </a:lnTo>
                  <a:lnTo>
                    <a:pt x="50" y="189"/>
                  </a:lnTo>
                  <a:lnTo>
                    <a:pt x="50" y="190"/>
                  </a:lnTo>
                  <a:lnTo>
                    <a:pt x="49" y="190"/>
                  </a:lnTo>
                  <a:lnTo>
                    <a:pt x="47" y="189"/>
                  </a:lnTo>
                  <a:lnTo>
                    <a:pt x="42" y="188"/>
                  </a:lnTo>
                  <a:lnTo>
                    <a:pt x="38" y="188"/>
                  </a:lnTo>
                  <a:lnTo>
                    <a:pt x="33" y="188"/>
                  </a:lnTo>
                  <a:lnTo>
                    <a:pt x="27" y="190"/>
                  </a:lnTo>
                  <a:lnTo>
                    <a:pt x="19" y="194"/>
                  </a:lnTo>
                  <a:lnTo>
                    <a:pt x="14" y="197"/>
                  </a:lnTo>
                  <a:lnTo>
                    <a:pt x="10" y="203"/>
                  </a:lnTo>
                  <a:lnTo>
                    <a:pt x="5" y="217"/>
                  </a:lnTo>
                  <a:lnTo>
                    <a:pt x="3" y="224"/>
                  </a:lnTo>
                  <a:lnTo>
                    <a:pt x="1" y="229"/>
                  </a:lnTo>
                  <a:lnTo>
                    <a:pt x="0" y="234"/>
                  </a:lnTo>
                  <a:lnTo>
                    <a:pt x="0" y="235"/>
                  </a:lnTo>
                  <a:lnTo>
                    <a:pt x="1" y="249"/>
                  </a:lnTo>
                  <a:lnTo>
                    <a:pt x="3" y="262"/>
                  </a:lnTo>
                  <a:lnTo>
                    <a:pt x="4" y="272"/>
                  </a:lnTo>
                  <a:lnTo>
                    <a:pt x="4" y="282"/>
                  </a:lnTo>
                  <a:lnTo>
                    <a:pt x="5" y="298"/>
                  </a:lnTo>
                  <a:lnTo>
                    <a:pt x="6" y="311"/>
                  </a:lnTo>
                  <a:lnTo>
                    <a:pt x="6" y="320"/>
                  </a:lnTo>
                  <a:lnTo>
                    <a:pt x="6" y="326"/>
                  </a:lnTo>
                  <a:lnTo>
                    <a:pt x="6" y="331"/>
                  </a:lnTo>
                  <a:lnTo>
                    <a:pt x="7" y="333"/>
                  </a:lnTo>
                  <a:lnTo>
                    <a:pt x="8" y="334"/>
                  </a:lnTo>
                  <a:lnTo>
                    <a:pt x="11" y="335"/>
                  </a:lnTo>
                  <a:lnTo>
                    <a:pt x="13" y="336"/>
                  </a:lnTo>
                  <a:lnTo>
                    <a:pt x="16" y="339"/>
                  </a:lnTo>
                  <a:lnTo>
                    <a:pt x="21" y="343"/>
                  </a:lnTo>
                  <a:lnTo>
                    <a:pt x="26" y="350"/>
                  </a:lnTo>
                  <a:lnTo>
                    <a:pt x="33" y="359"/>
                  </a:lnTo>
                  <a:lnTo>
                    <a:pt x="30" y="367"/>
                  </a:lnTo>
                  <a:lnTo>
                    <a:pt x="29" y="373"/>
                  </a:lnTo>
                  <a:lnTo>
                    <a:pt x="24" y="385"/>
                  </a:lnTo>
                  <a:lnTo>
                    <a:pt x="19" y="395"/>
                  </a:lnTo>
                  <a:lnTo>
                    <a:pt x="15" y="400"/>
                  </a:lnTo>
                  <a:lnTo>
                    <a:pt x="10" y="405"/>
                  </a:lnTo>
                  <a:lnTo>
                    <a:pt x="10" y="429"/>
                  </a:lnTo>
                  <a:lnTo>
                    <a:pt x="10" y="454"/>
                  </a:lnTo>
                  <a:lnTo>
                    <a:pt x="11" y="478"/>
                  </a:lnTo>
                  <a:lnTo>
                    <a:pt x="14" y="502"/>
                  </a:lnTo>
                  <a:lnTo>
                    <a:pt x="16" y="505"/>
                  </a:lnTo>
                  <a:lnTo>
                    <a:pt x="22" y="508"/>
                  </a:lnTo>
                  <a:lnTo>
                    <a:pt x="28" y="509"/>
                  </a:lnTo>
                  <a:lnTo>
                    <a:pt x="33" y="511"/>
                  </a:lnTo>
                  <a:lnTo>
                    <a:pt x="46" y="521"/>
                  </a:lnTo>
                  <a:lnTo>
                    <a:pt x="57" y="528"/>
                  </a:lnTo>
                  <a:lnTo>
                    <a:pt x="66" y="534"/>
                  </a:lnTo>
                  <a:lnTo>
                    <a:pt x="74" y="539"/>
                  </a:lnTo>
                  <a:lnTo>
                    <a:pt x="84" y="542"/>
                  </a:lnTo>
                  <a:lnTo>
                    <a:pt x="95" y="544"/>
                  </a:lnTo>
                  <a:lnTo>
                    <a:pt x="110" y="546"/>
                  </a:lnTo>
                  <a:lnTo>
                    <a:pt x="119" y="547"/>
                  </a:lnTo>
                  <a:lnTo>
                    <a:pt x="129" y="548"/>
                  </a:lnTo>
                  <a:lnTo>
                    <a:pt x="130" y="573"/>
                  </a:lnTo>
                  <a:lnTo>
                    <a:pt x="131" y="586"/>
                  </a:lnTo>
                  <a:lnTo>
                    <a:pt x="134" y="599"/>
                  </a:lnTo>
                  <a:lnTo>
                    <a:pt x="135" y="600"/>
                  </a:lnTo>
                  <a:lnTo>
                    <a:pt x="137" y="602"/>
                  </a:lnTo>
                  <a:lnTo>
                    <a:pt x="144" y="607"/>
                  </a:lnTo>
                  <a:lnTo>
                    <a:pt x="154" y="612"/>
                  </a:lnTo>
                  <a:lnTo>
                    <a:pt x="166" y="618"/>
                  </a:lnTo>
                  <a:lnTo>
                    <a:pt x="177" y="624"/>
                  </a:lnTo>
                  <a:lnTo>
                    <a:pt x="189" y="630"/>
                  </a:lnTo>
                  <a:lnTo>
                    <a:pt x="198" y="633"/>
                  </a:lnTo>
                  <a:lnTo>
                    <a:pt x="200" y="634"/>
                  </a:lnTo>
                  <a:lnTo>
                    <a:pt x="203" y="635"/>
                  </a:lnTo>
                  <a:lnTo>
                    <a:pt x="225" y="635"/>
                  </a:lnTo>
                  <a:lnTo>
                    <a:pt x="246" y="635"/>
                  </a:lnTo>
                  <a:lnTo>
                    <a:pt x="268" y="634"/>
                  </a:lnTo>
                  <a:lnTo>
                    <a:pt x="290" y="631"/>
                  </a:lnTo>
                  <a:lnTo>
                    <a:pt x="297" y="628"/>
                  </a:lnTo>
                  <a:lnTo>
                    <a:pt x="302" y="626"/>
                  </a:lnTo>
                  <a:lnTo>
                    <a:pt x="304" y="624"/>
                  </a:lnTo>
                  <a:lnTo>
                    <a:pt x="304" y="622"/>
                  </a:lnTo>
                  <a:lnTo>
                    <a:pt x="304" y="619"/>
                  </a:lnTo>
                  <a:lnTo>
                    <a:pt x="302" y="618"/>
                  </a:lnTo>
                  <a:lnTo>
                    <a:pt x="297" y="614"/>
                  </a:lnTo>
                  <a:lnTo>
                    <a:pt x="292" y="611"/>
                  </a:lnTo>
                  <a:lnTo>
                    <a:pt x="291" y="611"/>
                  </a:lnTo>
                  <a:lnTo>
                    <a:pt x="292" y="611"/>
                  </a:lnTo>
                  <a:lnTo>
                    <a:pt x="296" y="612"/>
                  </a:lnTo>
                  <a:lnTo>
                    <a:pt x="300" y="615"/>
                  </a:lnTo>
                  <a:lnTo>
                    <a:pt x="309" y="617"/>
                  </a:lnTo>
                  <a:lnTo>
                    <a:pt x="321" y="614"/>
                  </a:lnTo>
                  <a:lnTo>
                    <a:pt x="330" y="610"/>
                  </a:lnTo>
                  <a:lnTo>
                    <a:pt x="336" y="604"/>
                  </a:lnTo>
                  <a:lnTo>
                    <a:pt x="341" y="599"/>
                  </a:lnTo>
                  <a:lnTo>
                    <a:pt x="342" y="591"/>
                  </a:lnTo>
                  <a:lnTo>
                    <a:pt x="343" y="580"/>
                  </a:lnTo>
                  <a:lnTo>
                    <a:pt x="344" y="568"/>
                  </a:lnTo>
                  <a:lnTo>
                    <a:pt x="345" y="553"/>
                  </a:lnTo>
                  <a:lnTo>
                    <a:pt x="356" y="561"/>
                  </a:lnTo>
                  <a:lnTo>
                    <a:pt x="364" y="570"/>
                  </a:lnTo>
                  <a:lnTo>
                    <a:pt x="378" y="589"/>
                  </a:lnTo>
                  <a:lnTo>
                    <a:pt x="391" y="609"/>
                  </a:lnTo>
                  <a:lnTo>
                    <a:pt x="399" y="618"/>
                  </a:lnTo>
                  <a:lnTo>
                    <a:pt x="410" y="626"/>
                  </a:lnTo>
                  <a:lnTo>
                    <a:pt x="419" y="624"/>
                  </a:lnTo>
                  <a:lnTo>
                    <a:pt x="426" y="623"/>
                  </a:lnTo>
                  <a:lnTo>
                    <a:pt x="430" y="620"/>
                  </a:lnTo>
                  <a:lnTo>
                    <a:pt x="433" y="618"/>
                  </a:lnTo>
                  <a:lnTo>
                    <a:pt x="435" y="616"/>
                  </a:lnTo>
                  <a:lnTo>
                    <a:pt x="436" y="611"/>
                  </a:lnTo>
                  <a:lnTo>
                    <a:pt x="438" y="605"/>
                  </a:lnTo>
                  <a:lnTo>
                    <a:pt x="442" y="599"/>
                  </a:lnTo>
                  <a:close/>
                </a:path>
              </a:pathLst>
            </a:custGeom>
            <a:solidFill>
              <a:srgbClr val="00CC99"/>
            </a:solidFill>
            <a:ln w="11113">
              <a:solidFill>
                <a:srgbClr val="000000"/>
              </a:solidFill>
              <a:prstDash val="solid"/>
              <a:round/>
              <a:headEnd/>
              <a:tailEnd/>
            </a:ln>
          </p:spPr>
          <p:txBody>
            <a:bodyPr/>
            <a:lstStyle/>
            <a:p>
              <a:endParaRPr lang="en-US"/>
            </a:p>
          </p:txBody>
        </p:sp>
        <p:sp>
          <p:nvSpPr>
            <p:cNvPr id="16030" name="Freeform 36"/>
            <p:cNvSpPr>
              <a:spLocks/>
            </p:cNvSpPr>
            <p:nvPr/>
          </p:nvSpPr>
          <p:spPr bwMode="auto">
            <a:xfrm>
              <a:off x="1872" y="912"/>
              <a:ext cx="528" cy="432"/>
            </a:xfrm>
            <a:custGeom>
              <a:avLst/>
              <a:gdLst>
                <a:gd name="T0" fmla="*/ 263 w 695"/>
                <a:gd name="T1" fmla="*/ 287 h 635"/>
                <a:gd name="T2" fmla="*/ 311 w 695"/>
                <a:gd name="T3" fmla="*/ 293 h 635"/>
                <a:gd name="T4" fmla="*/ 343 w 695"/>
                <a:gd name="T5" fmla="*/ 289 h 635"/>
                <a:gd name="T6" fmla="*/ 362 w 695"/>
                <a:gd name="T7" fmla="*/ 273 h 635"/>
                <a:gd name="T8" fmla="*/ 368 w 695"/>
                <a:gd name="T9" fmla="*/ 256 h 635"/>
                <a:gd name="T10" fmla="*/ 367 w 695"/>
                <a:gd name="T11" fmla="*/ 233 h 635"/>
                <a:gd name="T12" fmla="*/ 378 w 695"/>
                <a:gd name="T13" fmla="*/ 223 h 635"/>
                <a:gd name="T14" fmla="*/ 400 w 695"/>
                <a:gd name="T15" fmla="*/ 184 h 635"/>
                <a:gd name="T16" fmla="*/ 400 w 695"/>
                <a:gd name="T17" fmla="*/ 158 h 635"/>
                <a:gd name="T18" fmla="*/ 387 w 695"/>
                <a:gd name="T19" fmla="*/ 134 h 635"/>
                <a:gd name="T20" fmla="*/ 374 w 695"/>
                <a:gd name="T21" fmla="*/ 115 h 635"/>
                <a:gd name="T22" fmla="*/ 376 w 695"/>
                <a:gd name="T23" fmla="*/ 92 h 635"/>
                <a:gd name="T24" fmla="*/ 371 w 695"/>
                <a:gd name="T25" fmla="*/ 73 h 635"/>
                <a:gd name="T26" fmla="*/ 352 w 695"/>
                <a:gd name="T27" fmla="*/ 60 h 635"/>
                <a:gd name="T28" fmla="*/ 326 w 695"/>
                <a:gd name="T29" fmla="*/ 41 h 635"/>
                <a:gd name="T30" fmla="*/ 263 w 695"/>
                <a:gd name="T31" fmla="*/ 30 h 635"/>
                <a:gd name="T32" fmla="*/ 249 w 695"/>
                <a:gd name="T33" fmla="*/ 16 h 635"/>
                <a:gd name="T34" fmla="*/ 198 w 695"/>
                <a:gd name="T35" fmla="*/ 3 h 635"/>
                <a:gd name="T36" fmla="*/ 155 w 695"/>
                <a:gd name="T37" fmla="*/ 1 h 635"/>
                <a:gd name="T38" fmla="*/ 126 w 695"/>
                <a:gd name="T39" fmla="*/ 3 h 635"/>
                <a:gd name="T40" fmla="*/ 109 w 695"/>
                <a:gd name="T41" fmla="*/ 20 h 635"/>
                <a:gd name="T42" fmla="*/ 106 w 695"/>
                <a:gd name="T43" fmla="*/ 30 h 635"/>
                <a:gd name="T44" fmla="*/ 99 w 695"/>
                <a:gd name="T45" fmla="*/ 33 h 635"/>
                <a:gd name="T46" fmla="*/ 73 w 695"/>
                <a:gd name="T47" fmla="*/ 33 h 635"/>
                <a:gd name="T48" fmla="*/ 36 w 695"/>
                <a:gd name="T49" fmla="*/ 48 h 635"/>
                <a:gd name="T50" fmla="*/ 28 w 695"/>
                <a:gd name="T51" fmla="*/ 76 h 635"/>
                <a:gd name="T52" fmla="*/ 29 w 695"/>
                <a:gd name="T53" fmla="*/ 88 h 635"/>
                <a:gd name="T54" fmla="*/ 24 w 695"/>
                <a:gd name="T55" fmla="*/ 87 h 635"/>
                <a:gd name="T56" fmla="*/ 11 w 695"/>
                <a:gd name="T57" fmla="*/ 90 h 635"/>
                <a:gd name="T58" fmla="*/ 2 w 695"/>
                <a:gd name="T59" fmla="*/ 103 h 635"/>
                <a:gd name="T60" fmla="*/ 1 w 695"/>
                <a:gd name="T61" fmla="*/ 115 h 635"/>
                <a:gd name="T62" fmla="*/ 3 w 695"/>
                <a:gd name="T63" fmla="*/ 138 h 635"/>
                <a:gd name="T64" fmla="*/ 4 w 695"/>
                <a:gd name="T65" fmla="*/ 153 h 635"/>
                <a:gd name="T66" fmla="*/ 8 w 695"/>
                <a:gd name="T67" fmla="*/ 156 h 635"/>
                <a:gd name="T68" fmla="*/ 19 w 695"/>
                <a:gd name="T69" fmla="*/ 166 h 635"/>
                <a:gd name="T70" fmla="*/ 11 w 695"/>
                <a:gd name="T71" fmla="*/ 183 h 635"/>
                <a:gd name="T72" fmla="*/ 6 w 695"/>
                <a:gd name="T73" fmla="*/ 210 h 635"/>
                <a:gd name="T74" fmla="*/ 13 w 695"/>
                <a:gd name="T75" fmla="*/ 235 h 635"/>
                <a:gd name="T76" fmla="*/ 33 w 695"/>
                <a:gd name="T77" fmla="*/ 244 h 635"/>
                <a:gd name="T78" fmla="*/ 55 w 695"/>
                <a:gd name="T79" fmla="*/ 252 h 635"/>
                <a:gd name="T80" fmla="*/ 75 w 695"/>
                <a:gd name="T81" fmla="*/ 265 h 635"/>
                <a:gd name="T82" fmla="*/ 79 w 695"/>
                <a:gd name="T83" fmla="*/ 279 h 635"/>
                <a:gd name="T84" fmla="*/ 102 w 695"/>
                <a:gd name="T85" fmla="*/ 289 h 635"/>
                <a:gd name="T86" fmla="*/ 117 w 695"/>
                <a:gd name="T87" fmla="*/ 294 h 635"/>
                <a:gd name="T88" fmla="*/ 167 w 695"/>
                <a:gd name="T89" fmla="*/ 292 h 635"/>
                <a:gd name="T90" fmla="*/ 175 w 695"/>
                <a:gd name="T91" fmla="*/ 288 h 635"/>
                <a:gd name="T92" fmla="*/ 169 w 695"/>
                <a:gd name="T93" fmla="*/ 283 h 635"/>
                <a:gd name="T94" fmla="*/ 171 w 695"/>
                <a:gd name="T95" fmla="*/ 283 h 635"/>
                <a:gd name="T96" fmla="*/ 191 w 695"/>
                <a:gd name="T97" fmla="*/ 282 h 635"/>
                <a:gd name="T98" fmla="*/ 198 w 695"/>
                <a:gd name="T99" fmla="*/ 269 h 635"/>
                <a:gd name="T100" fmla="*/ 210 w 695"/>
                <a:gd name="T101" fmla="*/ 264 h 635"/>
                <a:gd name="T102" fmla="*/ 236 w 695"/>
                <a:gd name="T103" fmla="*/ 290 h 635"/>
                <a:gd name="T104" fmla="*/ 250 w 695"/>
                <a:gd name="T105" fmla="*/ 286 h 635"/>
                <a:gd name="T106" fmla="*/ 255 w 695"/>
                <a:gd name="T107" fmla="*/ 27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9"/>
                  </a:moveTo>
                  <a:lnTo>
                    <a:pt x="445" y="609"/>
                  </a:lnTo>
                  <a:lnTo>
                    <a:pt x="450" y="616"/>
                  </a:lnTo>
                  <a:lnTo>
                    <a:pt x="456" y="620"/>
                  </a:lnTo>
                  <a:lnTo>
                    <a:pt x="463" y="625"/>
                  </a:lnTo>
                  <a:lnTo>
                    <a:pt x="479" y="630"/>
                  </a:lnTo>
                  <a:lnTo>
                    <a:pt x="497" y="635"/>
                  </a:lnTo>
                  <a:lnTo>
                    <a:pt x="539" y="634"/>
                  </a:lnTo>
                  <a:lnTo>
                    <a:pt x="559" y="633"/>
                  </a:lnTo>
                  <a:lnTo>
                    <a:pt x="580" y="631"/>
                  </a:lnTo>
                  <a:lnTo>
                    <a:pt x="588" y="628"/>
                  </a:lnTo>
                  <a:lnTo>
                    <a:pt x="595" y="624"/>
                  </a:lnTo>
                  <a:lnTo>
                    <a:pt x="602" y="618"/>
                  </a:lnTo>
                  <a:lnTo>
                    <a:pt x="609" y="611"/>
                  </a:lnTo>
                  <a:lnTo>
                    <a:pt x="621" y="597"/>
                  </a:lnTo>
                  <a:lnTo>
                    <a:pt x="628" y="591"/>
                  </a:lnTo>
                  <a:lnTo>
                    <a:pt x="635" y="585"/>
                  </a:lnTo>
                  <a:lnTo>
                    <a:pt x="637" y="577"/>
                  </a:lnTo>
                  <a:lnTo>
                    <a:pt x="639" y="569"/>
                  </a:lnTo>
                  <a:lnTo>
                    <a:pt x="639" y="553"/>
                  </a:lnTo>
                  <a:lnTo>
                    <a:pt x="636" y="536"/>
                  </a:lnTo>
                  <a:lnTo>
                    <a:pt x="635" y="521"/>
                  </a:lnTo>
                  <a:lnTo>
                    <a:pt x="635" y="509"/>
                  </a:lnTo>
                  <a:lnTo>
                    <a:pt x="636" y="502"/>
                  </a:lnTo>
                  <a:lnTo>
                    <a:pt x="639" y="496"/>
                  </a:lnTo>
                  <a:lnTo>
                    <a:pt x="642" y="492"/>
                  </a:lnTo>
                  <a:lnTo>
                    <a:pt x="648" y="487"/>
                  </a:lnTo>
                  <a:lnTo>
                    <a:pt x="654" y="482"/>
                  </a:lnTo>
                  <a:lnTo>
                    <a:pt x="663" y="479"/>
                  </a:lnTo>
                  <a:lnTo>
                    <a:pt x="677" y="455"/>
                  </a:lnTo>
                  <a:lnTo>
                    <a:pt x="687" y="427"/>
                  </a:lnTo>
                  <a:lnTo>
                    <a:pt x="693" y="398"/>
                  </a:lnTo>
                  <a:lnTo>
                    <a:pt x="695" y="383"/>
                  </a:lnTo>
                  <a:lnTo>
                    <a:pt x="695" y="369"/>
                  </a:lnTo>
                  <a:lnTo>
                    <a:pt x="694" y="355"/>
                  </a:lnTo>
                  <a:lnTo>
                    <a:pt x="693" y="341"/>
                  </a:lnTo>
                  <a:lnTo>
                    <a:pt x="689" y="327"/>
                  </a:lnTo>
                  <a:lnTo>
                    <a:pt x="683" y="313"/>
                  </a:lnTo>
                  <a:lnTo>
                    <a:pt x="678" y="302"/>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8"/>
                  </a:lnTo>
                  <a:lnTo>
                    <a:pt x="619" y="140"/>
                  </a:lnTo>
                  <a:lnTo>
                    <a:pt x="610" y="130"/>
                  </a:lnTo>
                  <a:lnTo>
                    <a:pt x="599" y="120"/>
                  </a:lnTo>
                  <a:lnTo>
                    <a:pt x="588" y="109"/>
                  </a:lnTo>
                  <a:lnTo>
                    <a:pt x="576" y="98"/>
                  </a:lnTo>
                  <a:lnTo>
                    <a:pt x="565" y="89"/>
                  </a:lnTo>
                  <a:lnTo>
                    <a:pt x="553" y="82"/>
                  </a:lnTo>
                  <a:lnTo>
                    <a:pt x="543" y="79"/>
                  </a:lnTo>
                  <a:lnTo>
                    <a:pt x="499" y="72"/>
                  </a:lnTo>
                  <a:lnTo>
                    <a:pt x="456" y="65"/>
                  </a:lnTo>
                  <a:lnTo>
                    <a:pt x="452" y="56"/>
                  </a:lnTo>
                  <a:lnTo>
                    <a:pt x="447" y="48"/>
                  </a:lnTo>
                  <a:lnTo>
                    <a:pt x="440" y="41"/>
                  </a:lnTo>
                  <a:lnTo>
                    <a:pt x="432" y="35"/>
                  </a:lnTo>
                  <a:lnTo>
                    <a:pt x="412" y="25"/>
                  </a:lnTo>
                  <a:lnTo>
                    <a:pt x="390" y="17"/>
                  </a:lnTo>
                  <a:lnTo>
                    <a:pt x="367" y="11"/>
                  </a:lnTo>
                  <a:lnTo>
                    <a:pt x="344" y="7"/>
                  </a:lnTo>
                  <a:lnTo>
                    <a:pt x="322" y="4"/>
                  </a:lnTo>
                  <a:lnTo>
                    <a:pt x="304" y="0"/>
                  </a:lnTo>
                  <a:lnTo>
                    <a:pt x="286" y="2"/>
                  </a:lnTo>
                  <a:lnTo>
                    <a:pt x="269" y="2"/>
                  </a:lnTo>
                  <a:lnTo>
                    <a:pt x="254" y="2"/>
                  </a:lnTo>
                  <a:lnTo>
                    <a:pt x="242" y="2"/>
                  </a:lnTo>
                  <a:lnTo>
                    <a:pt x="230" y="4"/>
                  </a:lnTo>
                  <a:lnTo>
                    <a:pt x="219" y="6"/>
                  </a:lnTo>
                  <a:lnTo>
                    <a:pt x="206" y="11"/>
                  </a:lnTo>
                  <a:lnTo>
                    <a:pt x="194" y="19"/>
                  </a:lnTo>
                  <a:lnTo>
                    <a:pt x="190" y="32"/>
                  </a:lnTo>
                  <a:lnTo>
                    <a:pt x="188" y="42"/>
                  </a:lnTo>
                  <a:lnTo>
                    <a:pt x="185" y="50"/>
                  </a:lnTo>
                  <a:lnTo>
                    <a:pt x="185" y="57"/>
                  </a:lnTo>
                  <a:lnTo>
                    <a:pt x="184" y="61"/>
                  </a:lnTo>
                  <a:lnTo>
                    <a:pt x="183" y="65"/>
                  </a:lnTo>
                  <a:lnTo>
                    <a:pt x="182" y="68"/>
                  </a:lnTo>
                  <a:lnTo>
                    <a:pt x="180" y="70"/>
                  </a:lnTo>
                  <a:lnTo>
                    <a:pt x="176" y="71"/>
                  </a:lnTo>
                  <a:lnTo>
                    <a:pt x="171" y="71"/>
                  </a:lnTo>
                  <a:lnTo>
                    <a:pt x="164" y="71"/>
                  </a:lnTo>
                  <a:lnTo>
                    <a:pt x="153" y="71"/>
                  </a:lnTo>
                  <a:lnTo>
                    <a:pt x="142" y="71"/>
                  </a:lnTo>
                  <a:lnTo>
                    <a:pt x="126" y="71"/>
                  </a:lnTo>
                  <a:lnTo>
                    <a:pt x="106" y="72"/>
                  </a:lnTo>
                  <a:lnTo>
                    <a:pt x="83" y="74"/>
                  </a:lnTo>
                  <a:lnTo>
                    <a:pt x="72" y="88"/>
                  </a:lnTo>
                  <a:lnTo>
                    <a:pt x="62" y="104"/>
                  </a:lnTo>
                  <a:lnTo>
                    <a:pt x="56" y="121"/>
                  </a:lnTo>
                  <a:lnTo>
                    <a:pt x="51" y="139"/>
                  </a:lnTo>
                  <a:lnTo>
                    <a:pt x="50" y="153"/>
                  </a:lnTo>
                  <a:lnTo>
                    <a:pt x="49" y="165"/>
                  </a:lnTo>
                  <a:lnTo>
                    <a:pt x="49" y="174"/>
                  </a:lnTo>
                  <a:lnTo>
                    <a:pt x="49" y="181"/>
                  </a:lnTo>
                  <a:lnTo>
                    <a:pt x="49" y="186"/>
                  </a:lnTo>
                  <a:lnTo>
                    <a:pt x="50" y="189"/>
                  </a:lnTo>
                  <a:lnTo>
                    <a:pt x="50" y="190"/>
                  </a:lnTo>
                  <a:lnTo>
                    <a:pt x="49" y="190"/>
                  </a:lnTo>
                  <a:lnTo>
                    <a:pt x="47" y="189"/>
                  </a:lnTo>
                  <a:lnTo>
                    <a:pt x="42" y="188"/>
                  </a:lnTo>
                  <a:lnTo>
                    <a:pt x="38" y="188"/>
                  </a:lnTo>
                  <a:lnTo>
                    <a:pt x="33" y="188"/>
                  </a:lnTo>
                  <a:lnTo>
                    <a:pt x="27" y="190"/>
                  </a:lnTo>
                  <a:lnTo>
                    <a:pt x="19" y="194"/>
                  </a:lnTo>
                  <a:lnTo>
                    <a:pt x="14" y="197"/>
                  </a:lnTo>
                  <a:lnTo>
                    <a:pt x="10" y="203"/>
                  </a:lnTo>
                  <a:lnTo>
                    <a:pt x="5" y="217"/>
                  </a:lnTo>
                  <a:lnTo>
                    <a:pt x="3" y="224"/>
                  </a:lnTo>
                  <a:lnTo>
                    <a:pt x="1" y="229"/>
                  </a:lnTo>
                  <a:lnTo>
                    <a:pt x="0" y="234"/>
                  </a:lnTo>
                  <a:lnTo>
                    <a:pt x="0" y="235"/>
                  </a:lnTo>
                  <a:lnTo>
                    <a:pt x="1" y="249"/>
                  </a:lnTo>
                  <a:lnTo>
                    <a:pt x="3" y="262"/>
                  </a:lnTo>
                  <a:lnTo>
                    <a:pt x="4" y="272"/>
                  </a:lnTo>
                  <a:lnTo>
                    <a:pt x="4" y="282"/>
                  </a:lnTo>
                  <a:lnTo>
                    <a:pt x="5" y="298"/>
                  </a:lnTo>
                  <a:lnTo>
                    <a:pt x="6" y="311"/>
                  </a:lnTo>
                  <a:lnTo>
                    <a:pt x="6" y="320"/>
                  </a:lnTo>
                  <a:lnTo>
                    <a:pt x="6" y="326"/>
                  </a:lnTo>
                  <a:lnTo>
                    <a:pt x="6" y="331"/>
                  </a:lnTo>
                  <a:lnTo>
                    <a:pt x="7" y="333"/>
                  </a:lnTo>
                  <a:lnTo>
                    <a:pt x="8" y="334"/>
                  </a:lnTo>
                  <a:lnTo>
                    <a:pt x="11" y="335"/>
                  </a:lnTo>
                  <a:lnTo>
                    <a:pt x="13" y="336"/>
                  </a:lnTo>
                  <a:lnTo>
                    <a:pt x="16" y="339"/>
                  </a:lnTo>
                  <a:lnTo>
                    <a:pt x="21" y="343"/>
                  </a:lnTo>
                  <a:lnTo>
                    <a:pt x="26" y="350"/>
                  </a:lnTo>
                  <a:lnTo>
                    <a:pt x="33" y="359"/>
                  </a:lnTo>
                  <a:lnTo>
                    <a:pt x="30" y="367"/>
                  </a:lnTo>
                  <a:lnTo>
                    <a:pt x="29" y="373"/>
                  </a:lnTo>
                  <a:lnTo>
                    <a:pt x="24" y="385"/>
                  </a:lnTo>
                  <a:lnTo>
                    <a:pt x="19" y="395"/>
                  </a:lnTo>
                  <a:lnTo>
                    <a:pt x="15" y="400"/>
                  </a:lnTo>
                  <a:lnTo>
                    <a:pt x="10" y="405"/>
                  </a:lnTo>
                  <a:lnTo>
                    <a:pt x="10" y="429"/>
                  </a:lnTo>
                  <a:lnTo>
                    <a:pt x="10" y="454"/>
                  </a:lnTo>
                  <a:lnTo>
                    <a:pt x="11" y="478"/>
                  </a:lnTo>
                  <a:lnTo>
                    <a:pt x="14" y="502"/>
                  </a:lnTo>
                  <a:lnTo>
                    <a:pt x="16" y="505"/>
                  </a:lnTo>
                  <a:lnTo>
                    <a:pt x="22" y="508"/>
                  </a:lnTo>
                  <a:lnTo>
                    <a:pt x="28" y="509"/>
                  </a:lnTo>
                  <a:lnTo>
                    <a:pt x="33" y="511"/>
                  </a:lnTo>
                  <a:lnTo>
                    <a:pt x="46" y="521"/>
                  </a:lnTo>
                  <a:lnTo>
                    <a:pt x="57" y="528"/>
                  </a:lnTo>
                  <a:lnTo>
                    <a:pt x="66" y="534"/>
                  </a:lnTo>
                  <a:lnTo>
                    <a:pt x="74" y="539"/>
                  </a:lnTo>
                  <a:lnTo>
                    <a:pt x="84" y="542"/>
                  </a:lnTo>
                  <a:lnTo>
                    <a:pt x="95" y="544"/>
                  </a:lnTo>
                  <a:lnTo>
                    <a:pt x="110" y="546"/>
                  </a:lnTo>
                  <a:lnTo>
                    <a:pt x="119" y="547"/>
                  </a:lnTo>
                  <a:lnTo>
                    <a:pt x="129" y="548"/>
                  </a:lnTo>
                  <a:lnTo>
                    <a:pt x="130" y="573"/>
                  </a:lnTo>
                  <a:lnTo>
                    <a:pt x="131" y="586"/>
                  </a:lnTo>
                  <a:lnTo>
                    <a:pt x="134" y="599"/>
                  </a:lnTo>
                  <a:lnTo>
                    <a:pt x="135" y="600"/>
                  </a:lnTo>
                  <a:lnTo>
                    <a:pt x="137" y="602"/>
                  </a:lnTo>
                  <a:lnTo>
                    <a:pt x="144" y="607"/>
                  </a:lnTo>
                  <a:lnTo>
                    <a:pt x="154" y="612"/>
                  </a:lnTo>
                  <a:lnTo>
                    <a:pt x="166" y="618"/>
                  </a:lnTo>
                  <a:lnTo>
                    <a:pt x="177" y="624"/>
                  </a:lnTo>
                  <a:lnTo>
                    <a:pt x="189" y="630"/>
                  </a:lnTo>
                  <a:lnTo>
                    <a:pt x="198" y="633"/>
                  </a:lnTo>
                  <a:lnTo>
                    <a:pt x="200" y="634"/>
                  </a:lnTo>
                  <a:lnTo>
                    <a:pt x="203" y="635"/>
                  </a:lnTo>
                  <a:lnTo>
                    <a:pt x="225" y="635"/>
                  </a:lnTo>
                  <a:lnTo>
                    <a:pt x="246" y="635"/>
                  </a:lnTo>
                  <a:lnTo>
                    <a:pt x="268" y="634"/>
                  </a:lnTo>
                  <a:lnTo>
                    <a:pt x="290" y="631"/>
                  </a:lnTo>
                  <a:lnTo>
                    <a:pt x="297" y="628"/>
                  </a:lnTo>
                  <a:lnTo>
                    <a:pt x="302" y="626"/>
                  </a:lnTo>
                  <a:lnTo>
                    <a:pt x="304" y="624"/>
                  </a:lnTo>
                  <a:lnTo>
                    <a:pt x="304" y="622"/>
                  </a:lnTo>
                  <a:lnTo>
                    <a:pt x="304" y="619"/>
                  </a:lnTo>
                  <a:lnTo>
                    <a:pt x="302" y="618"/>
                  </a:lnTo>
                  <a:lnTo>
                    <a:pt x="297" y="614"/>
                  </a:lnTo>
                  <a:lnTo>
                    <a:pt x="292" y="611"/>
                  </a:lnTo>
                  <a:lnTo>
                    <a:pt x="291" y="611"/>
                  </a:lnTo>
                  <a:lnTo>
                    <a:pt x="292" y="611"/>
                  </a:lnTo>
                  <a:lnTo>
                    <a:pt x="296" y="612"/>
                  </a:lnTo>
                  <a:lnTo>
                    <a:pt x="300" y="615"/>
                  </a:lnTo>
                  <a:lnTo>
                    <a:pt x="309" y="617"/>
                  </a:lnTo>
                  <a:lnTo>
                    <a:pt x="321" y="614"/>
                  </a:lnTo>
                  <a:lnTo>
                    <a:pt x="330" y="610"/>
                  </a:lnTo>
                  <a:lnTo>
                    <a:pt x="336" y="604"/>
                  </a:lnTo>
                  <a:lnTo>
                    <a:pt x="341" y="599"/>
                  </a:lnTo>
                  <a:lnTo>
                    <a:pt x="342" y="591"/>
                  </a:lnTo>
                  <a:lnTo>
                    <a:pt x="343" y="580"/>
                  </a:lnTo>
                  <a:lnTo>
                    <a:pt x="344" y="568"/>
                  </a:lnTo>
                  <a:lnTo>
                    <a:pt x="345" y="553"/>
                  </a:lnTo>
                  <a:lnTo>
                    <a:pt x="356" y="561"/>
                  </a:lnTo>
                  <a:lnTo>
                    <a:pt x="364" y="570"/>
                  </a:lnTo>
                  <a:lnTo>
                    <a:pt x="378" y="589"/>
                  </a:lnTo>
                  <a:lnTo>
                    <a:pt x="391" y="609"/>
                  </a:lnTo>
                  <a:lnTo>
                    <a:pt x="399" y="618"/>
                  </a:lnTo>
                  <a:lnTo>
                    <a:pt x="410" y="626"/>
                  </a:lnTo>
                  <a:lnTo>
                    <a:pt x="419" y="624"/>
                  </a:lnTo>
                  <a:lnTo>
                    <a:pt x="426" y="623"/>
                  </a:lnTo>
                  <a:lnTo>
                    <a:pt x="430" y="620"/>
                  </a:lnTo>
                  <a:lnTo>
                    <a:pt x="433" y="618"/>
                  </a:lnTo>
                  <a:lnTo>
                    <a:pt x="435" y="616"/>
                  </a:lnTo>
                  <a:lnTo>
                    <a:pt x="436" y="611"/>
                  </a:lnTo>
                  <a:lnTo>
                    <a:pt x="438" y="605"/>
                  </a:lnTo>
                  <a:lnTo>
                    <a:pt x="442" y="599"/>
                  </a:lnTo>
                  <a:close/>
                </a:path>
              </a:pathLst>
            </a:custGeom>
            <a:solidFill>
              <a:srgbClr val="00CC99"/>
            </a:solidFill>
            <a:ln w="11113">
              <a:solidFill>
                <a:srgbClr val="000000"/>
              </a:solidFill>
              <a:prstDash val="solid"/>
              <a:round/>
              <a:headEnd/>
              <a:tailEnd/>
            </a:ln>
          </p:spPr>
          <p:txBody>
            <a:bodyPr/>
            <a:lstStyle/>
            <a:p>
              <a:endParaRPr lang="en-US"/>
            </a:p>
          </p:txBody>
        </p:sp>
        <p:sp>
          <p:nvSpPr>
            <p:cNvPr id="16031" name="Freeform 37"/>
            <p:cNvSpPr>
              <a:spLocks/>
            </p:cNvSpPr>
            <p:nvPr/>
          </p:nvSpPr>
          <p:spPr bwMode="auto">
            <a:xfrm>
              <a:off x="1200" y="1440"/>
              <a:ext cx="192" cy="616"/>
            </a:xfrm>
            <a:custGeom>
              <a:avLst/>
              <a:gdLst>
                <a:gd name="T0" fmla="*/ 90 w 192"/>
                <a:gd name="T1" fmla="*/ 10 h 616"/>
                <a:gd name="T2" fmla="*/ 79 w 192"/>
                <a:gd name="T3" fmla="*/ 100 h 616"/>
                <a:gd name="T4" fmla="*/ 76 w 192"/>
                <a:gd name="T5" fmla="*/ 272 h 616"/>
                <a:gd name="T6" fmla="*/ 59 w 192"/>
                <a:gd name="T7" fmla="*/ 442 h 616"/>
                <a:gd name="T8" fmla="*/ 41 w 192"/>
                <a:gd name="T9" fmla="*/ 535 h 616"/>
                <a:gd name="T10" fmla="*/ 10 w 192"/>
                <a:gd name="T11" fmla="*/ 553 h 616"/>
                <a:gd name="T12" fmla="*/ 0 w 192"/>
                <a:gd name="T13" fmla="*/ 560 h 616"/>
                <a:gd name="T14" fmla="*/ 62 w 192"/>
                <a:gd name="T15" fmla="*/ 564 h 616"/>
                <a:gd name="T16" fmla="*/ 72 w 192"/>
                <a:gd name="T17" fmla="*/ 568 h 616"/>
                <a:gd name="T18" fmla="*/ 59 w 192"/>
                <a:gd name="T19" fmla="*/ 593 h 616"/>
                <a:gd name="T20" fmla="*/ 80 w 192"/>
                <a:gd name="T21" fmla="*/ 603 h 616"/>
                <a:gd name="T22" fmla="*/ 107 w 192"/>
                <a:gd name="T23" fmla="*/ 568 h 616"/>
                <a:gd name="T24" fmla="*/ 138 w 192"/>
                <a:gd name="T25" fmla="*/ 576 h 616"/>
                <a:gd name="T26" fmla="*/ 190 w 192"/>
                <a:gd name="T27" fmla="*/ 568 h 616"/>
                <a:gd name="T28" fmla="*/ 169 w 192"/>
                <a:gd name="T29" fmla="*/ 553 h 616"/>
                <a:gd name="T30" fmla="*/ 152 w 192"/>
                <a:gd name="T31" fmla="*/ 506 h 616"/>
                <a:gd name="T32" fmla="*/ 148 w 192"/>
                <a:gd name="T33" fmla="*/ 496 h 616"/>
                <a:gd name="T34" fmla="*/ 145 w 192"/>
                <a:gd name="T35" fmla="*/ 467 h 616"/>
                <a:gd name="T36" fmla="*/ 138 w 192"/>
                <a:gd name="T37" fmla="*/ 445 h 616"/>
                <a:gd name="T38" fmla="*/ 148 w 192"/>
                <a:gd name="T39" fmla="*/ 402 h 616"/>
                <a:gd name="T40" fmla="*/ 152 w 192"/>
                <a:gd name="T41" fmla="*/ 150 h 616"/>
                <a:gd name="T42" fmla="*/ 141 w 192"/>
                <a:gd name="T43" fmla="*/ 10 h 616"/>
                <a:gd name="T44" fmla="*/ 110 w 192"/>
                <a:gd name="T45" fmla="*/ 6 h 616"/>
                <a:gd name="T46" fmla="*/ 90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32" name="Freeform 38"/>
            <p:cNvSpPr>
              <a:spLocks/>
            </p:cNvSpPr>
            <p:nvPr/>
          </p:nvSpPr>
          <p:spPr bwMode="auto">
            <a:xfrm>
              <a:off x="816" y="1392"/>
              <a:ext cx="192" cy="616"/>
            </a:xfrm>
            <a:custGeom>
              <a:avLst/>
              <a:gdLst>
                <a:gd name="T0" fmla="*/ 90 w 192"/>
                <a:gd name="T1" fmla="*/ 10 h 616"/>
                <a:gd name="T2" fmla="*/ 79 w 192"/>
                <a:gd name="T3" fmla="*/ 100 h 616"/>
                <a:gd name="T4" fmla="*/ 76 w 192"/>
                <a:gd name="T5" fmla="*/ 272 h 616"/>
                <a:gd name="T6" fmla="*/ 59 w 192"/>
                <a:gd name="T7" fmla="*/ 442 h 616"/>
                <a:gd name="T8" fmla="*/ 41 w 192"/>
                <a:gd name="T9" fmla="*/ 535 h 616"/>
                <a:gd name="T10" fmla="*/ 10 w 192"/>
                <a:gd name="T11" fmla="*/ 553 h 616"/>
                <a:gd name="T12" fmla="*/ 0 w 192"/>
                <a:gd name="T13" fmla="*/ 560 h 616"/>
                <a:gd name="T14" fmla="*/ 62 w 192"/>
                <a:gd name="T15" fmla="*/ 564 h 616"/>
                <a:gd name="T16" fmla="*/ 72 w 192"/>
                <a:gd name="T17" fmla="*/ 568 h 616"/>
                <a:gd name="T18" fmla="*/ 59 w 192"/>
                <a:gd name="T19" fmla="*/ 593 h 616"/>
                <a:gd name="T20" fmla="*/ 80 w 192"/>
                <a:gd name="T21" fmla="*/ 603 h 616"/>
                <a:gd name="T22" fmla="*/ 107 w 192"/>
                <a:gd name="T23" fmla="*/ 568 h 616"/>
                <a:gd name="T24" fmla="*/ 138 w 192"/>
                <a:gd name="T25" fmla="*/ 576 h 616"/>
                <a:gd name="T26" fmla="*/ 190 w 192"/>
                <a:gd name="T27" fmla="*/ 568 h 616"/>
                <a:gd name="T28" fmla="*/ 169 w 192"/>
                <a:gd name="T29" fmla="*/ 553 h 616"/>
                <a:gd name="T30" fmla="*/ 152 w 192"/>
                <a:gd name="T31" fmla="*/ 506 h 616"/>
                <a:gd name="T32" fmla="*/ 148 w 192"/>
                <a:gd name="T33" fmla="*/ 496 h 616"/>
                <a:gd name="T34" fmla="*/ 145 w 192"/>
                <a:gd name="T35" fmla="*/ 467 h 616"/>
                <a:gd name="T36" fmla="*/ 138 w 192"/>
                <a:gd name="T37" fmla="*/ 445 h 616"/>
                <a:gd name="T38" fmla="*/ 148 w 192"/>
                <a:gd name="T39" fmla="*/ 402 h 616"/>
                <a:gd name="T40" fmla="*/ 152 w 192"/>
                <a:gd name="T41" fmla="*/ 150 h 616"/>
                <a:gd name="T42" fmla="*/ 141 w 192"/>
                <a:gd name="T43" fmla="*/ 10 h 616"/>
                <a:gd name="T44" fmla="*/ 110 w 192"/>
                <a:gd name="T45" fmla="*/ 6 h 616"/>
                <a:gd name="T46" fmla="*/ 90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33" name="Freeform 39"/>
            <p:cNvSpPr>
              <a:spLocks/>
            </p:cNvSpPr>
            <p:nvPr/>
          </p:nvSpPr>
          <p:spPr bwMode="auto">
            <a:xfrm>
              <a:off x="1728" y="1584"/>
              <a:ext cx="192" cy="616"/>
            </a:xfrm>
            <a:custGeom>
              <a:avLst/>
              <a:gdLst>
                <a:gd name="T0" fmla="*/ 90 w 192"/>
                <a:gd name="T1" fmla="*/ 10 h 616"/>
                <a:gd name="T2" fmla="*/ 79 w 192"/>
                <a:gd name="T3" fmla="*/ 100 h 616"/>
                <a:gd name="T4" fmla="*/ 76 w 192"/>
                <a:gd name="T5" fmla="*/ 272 h 616"/>
                <a:gd name="T6" fmla="*/ 59 w 192"/>
                <a:gd name="T7" fmla="*/ 442 h 616"/>
                <a:gd name="T8" fmla="*/ 41 w 192"/>
                <a:gd name="T9" fmla="*/ 535 h 616"/>
                <a:gd name="T10" fmla="*/ 10 w 192"/>
                <a:gd name="T11" fmla="*/ 553 h 616"/>
                <a:gd name="T12" fmla="*/ 0 w 192"/>
                <a:gd name="T13" fmla="*/ 560 h 616"/>
                <a:gd name="T14" fmla="*/ 62 w 192"/>
                <a:gd name="T15" fmla="*/ 564 h 616"/>
                <a:gd name="T16" fmla="*/ 72 w 192"/>
                <a:gd name="T17" fmla="*/ 568 h 616"/>
                <a:gd name="T18" fmla="*/ 59 w 192"/>
                <a:gd name="T19" fmla="*/ 593 h 616"/>
                <a:gd name="T20" fmla="*/ 80 w 192"/>
                <a:gd name="T21" fmla="*/ 603 h 616"/>
                <a:gd name="T22" fmla="*/ 107 w 192"/>
                <a:gd name="T23" fmla="*/ 568 h 616"/>
                <a:gd name="T24" fmla="*/ 138 w 192"/>
                <a:gd name="T25" fmla="*/ 576 h 616"/>
                <a:gd name="T26" fmla="*/ 190 w 192"/>
                <a:gd name="T27" fmla="*/ 568 h 616"/>
                <a:gd name="T28" fmla="*/ 169 w 192"/>
                <a:gd name="T29" fmla="*/ 553 h 616"/>
                <a:gd name="T30" fmla="*/ 152 w 192"/>
                <a:gd name="T31" fmla="*/ 506 h 616"/>
                <a:gd name="T32" fmla="*/ 148 w 192"/>
                <a:gd name="T33" fmla="*/ 496 h 616"/>
                <a:gd name="T34" fmla="*/ 145 w 192"/>
                <a:gd name="T35" fmla="*/ 467 h 616"/>
                <a:gd name="T36" fmla="*/ 138 w 192"/>
                <a:gd name="T37" fmla="*/ 445 h 616"/>
                <a:gd name="T38" fmla="*/ 148 w 192"/>
                <a:gd name="T39" fmla="*/ 402 h 616"/>
                <a:gd name="T40" fmla="*/ 152 w 192"/>
                <a:gd name="T41" fmla="*/ 150 h 616"/>
                <a:gd name="T42" fmla="*/ 141 w 192"/>
                <a:gd name="T43" fmla="*/ 10 h 616"/>
                <a:gd name="T44" fmla="*/ 110 w 192"/>
                <a:gd name="T45" fmla="*/ 6 h 616"/>
                <a:gd name="T46" fmla="*/ 90 w 192"/>
                <a:gd name="T47" fmla="*/ 10 h 6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2" h="616">
                  <a:moveTo>
                    <a:pt x="90" y="10"/>
                  </a:moveTo>
                  <a:cubicBezTo>
                    <a:pt x="83" y="92"/>
                    <a:pt x="91" y="64"/>
                    <a:pt x="79" y="100"/>
                  </a:cubicBezTo>
                  <a:cubicBezTo>
                    <a:pt x="76" y="158"/>
                    <a:pt x="72" y="214"/>
                    <a:pt x="76" y="272"/>
                  </a:cubicBezTo>
                  <a:cubicBezTo>
                    <a:pt x="74" y="335"/>
                    <a:pt x="72" y="384"/>
                    <a:pt x="59" y="442"/>
                  </a:cubicBezTo>
                  <a:cubicBezTo>
                    <a:pt x="57" y="458"/>
                    <a:pt x="59" y="520"/>
                    <a:pt x="41" y="535"/>
                  </a:cubicBezTo>
                  <a:cubicBezTo>
                    <a:pt x="13" y="562"/>
                    <a:pt x="31" y="542"/>
                    <a:pt x="10" y="553"/>
                  </a:cubicBezTo>
                  <a:cubicBezTo>
                    <a:pt x="7" y="556"/>
                    <a:pt x="0" y="560"/>
                    <a:pt x="0" y="560"/>
                  </a:cubicBezTo>
                  <a:cubicBezTo>
                    <a:pt x="21" y="562"/>
                    <a:pt x="41" y="562"/>
                    <a:pt x="62" y="564"/>
                  </a:cubicBezTo>
                  <a:cubicBezTo>
                    <a:pt x="66" y="564"/>
                    <a:pt x="71" y="564"/>
                    <a:pt x="72" y="568"/>
                  </a:cubicBezTo>
                  <a:cubicBezTo>
                    <a:pt x="78" y="589"/>
                    <a:pt x="70" y="589"/>
                    <a:pt x="59" y="593"/>
                  </a:cubicBezTo>
                  <a:cubicBezTo>
                    <a:pt x="53" y="602"/>
                    <a:pt x="57" y="616"/>
                    <a:pt x="80" y="603"/>
                  </a:cubicBezTo>
                  <a:cubicBezTo>
                    <a:pt x="102" y="590"/>
                    <a:pt x="87" y="581"/>
                    <a:pt x="107" y="568"/>
                  </a:cubicBezTo>
                  <a:cubicBezTo>
                    <a:pt x="130" y="569"/>
                    <a:pt x="115" y="576"/>
                    <a:pt x="138" y="576"/>
                  </a:cubicBezTo>
                  <a:cubicBezTo>
                    <a:pt x="143" y="576"/>
                    <a:pt x="192" y="572"/>
                    <a:pt x="190" y="568"/>
                  </a:cubicBezTo>
                  <a:cubicBezTo>
                    <a:pt x="186" y="559"/>
                    <a:pt x="169" y="553"/>
                    <a:pt x="169" y="553"/>
                  </a:cubicBezTo>
                  <a:cubicBezTo>
                    <a:pt x="160" y="539"/>
                    <a:pt x="158" y="523"/>
                    <a:pt x="152" y="506"/>
                  </a:cubicBezTo>
                  <a:cubicBezTo>
                    <a:pt x="151" y="503"/>
                    <a:pt x="148" y="496"/>
                    <a:pt x="148" y="496"/>
                  </a:cubicBezTo>
                  <a:cubicBezTo>
                    <a:pt x="147" y="486"/>
                    <a:pt x="147" y="476"/>
                    <a:pt x="145" y="467"/>
                  </a:cubicBezTo>
                  <a:cubicBezTo>
                    <a:pt x="144" y="460"/>
                    <a:pt x="138" y="445"/>
                    <a:pt x="138" y="445"/>
                  </a:cubicBezTo>
                  <a:cubicBezTo>
                    <a:pt x="143" y="431"/>
                    <a:pt x="144" y="416"/>
                    <a:pt x="148" y="402"/>
                  </a:cubicBezTo>
                  <a:cubicBezTo>
                    <a:pt x="145" y="320"/>
                    <a:pt x="126" y="229"/>
                    <a:pt x="152" y="150"/>
                  </a:cubicBezTo>
                  <a:cubicBezTo>
                    <a:pt x="146" y="113"/>
                    <a:pt x="153" y="37"/>
                    <a:pt x="141" y="10"/>
                  </a:cubicBezTo>
                  <a:cubicBezTo>
                    <a:pt x="138" y="0"/>
                    <a:pt x="121" y="7"/>
                    <a:pt x="110" y="6"/>
                  </a:cubicBezTo>
                  <a:cubicBezTo>
                    <a:pt x="92" y="10"/>
                    <a:pt x="99" y="10"/>
                    <a:pt x="90" y="10"/>
                  </a:cubicBezTo>
                  <a:close/>
                </a:path>
              </a:pathLst>
            </a:custGeom>
            <a:gradFill rotWithShape="1">
              <a:gsLst>
                <a:gs pos="0">
                  <a:srgbClr val="FFCC99"/>
                </a:gs>
                <a:gs pos="100000">
                  <a:srgbClr val="765E47"/>
                </a:gs>
              </a:gsLst>
              <a:lin ang="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34" name="Freeform 40"/>
            <p:cNvSpPr>
              <a:spLocks/>
            </p:cNvSpPr>
            <p:nvPr/>
          </p:nvSpPr>
          <p:spPr bwMode="auto">
            <a:xfrm>
              <a:off x="960" y="912"/>
              <a:ext cx="695" cy="635"/>
            </a:xfrm>
            <a:custGeom>
              <a:avLst/>
              <a:gdLst>
                <a:gd name="T0" fmla="*/ 456 w 695"/>
                <a:gd name="T1" fmla="*/ 620 h 635"/>
                <a:gd name="T2" fmla="*/ 539 w 695"/>
                <a:gd name="T3" fmla="*/ 634 h 635"/>
                <a:gd name="T4" fmla="*/ 595 w 695"/>
                <a:gd name="T5" fmla="*/ 623 h 635"/>
                <a:gd name="T6" fmla="*/ 628 w 695"/>
                <a:gd name="T7" fmla="*/ 590 h 635"/>
                <a:gd name="T8" fmla="*/ 639 w 695"/>
                <a:gd name="T9" fmla="*/ 552 h 635"/>
                <a:gd name="T10" fmla="*/ 636 w 695"/>
                <a:gd name="T11" fmla="*/ 502 h 635"/>
                <a:gd name="T12" fmla="*/ 654 w 695"/>
                <a:gd name="T13" fmla="*/ 482 h 635"/>
                <a:gd name="T14" fmla="*/ 693 w 695"/>
                <a:gd name="T15" fmla="*/ 398 h 635"/>
                <a:gd name="T16" fmla="*/ 693 w 695"/>
                <a:gd name="T17" fmla="*/ 341 h 635"/>
                <a:gd name="T18" fmla="*/ 670 w 695"/>
                <a:gd name="T19" fmla="*/ 290 h 635"/>
                <a:gd name="T20" fmla="*/ 647 w 695"/>
                <a:gd name="T21" fmla="*/ 249 h 635"/>
                <a:gd name="T22" fmla="*/ 652 w 695"/>
                <a:gd name="T23" fmla="*/ 199 h 635"/>
                <a:gd name="T24" fmla="*/ 644 w 695"/>
                <a:gd name="T25" fmla="*/ 159 h 635"/>
                <a:gd name="T26" fmla="*/ 610 w 695"/>
                <a:gd name="T27" fmla="*/ 130 h 635"/>
                <a:gd name="T28" fmla="*/ 565 w 695"/>
                <a:gd name="T29" fmla="*/ 89 h 635"/>
                <a:gd name="T30" fmla="*/ 456 w 695"/>
                <a:gd name="T31" fmla="*/ 64 h 635"/>
                <a:gd name="T32" fmla="*/ 432 w 695"/>
                <a:gd name="T33" fmla="*/ 35 h 635"/>
                <a:gd name="T34" fmla="*/ 344 w 695"/>
                <a:gd name="T35" fmla="*/ 7 h 635"/>
                <a:gd name="T36" fmla="*/ 269 w 695"/>
                <a:gd name="T37" fmla="*/ 1 h 635"/>
                <a:gd name="T38" fmla="*/ 219 w 695"/>
                <a:gd name="T39" fmla="*/ 6 h 635"/>
                <a:gd name="T40" fmla="*/ 188 w 695"/>
                <a:gd name="T41" fmla="*/ 41 h 635"/>
                <a:gd name="T42" fmla="*/ 183 w 695"/>
                <a:gd name="T43" fmla="*/ 64 h 635"/>
                <a:gd name="T44" fmla="*/ 171 w 695"/>
                <a:gd name="T45" fmla="*/ 70 h 635"/>
                <a:gd name="T46" fmla="*/ 126 w 695"/>
                <a:gd name="T47" fmla="*/ 70 h 635"/>
                <a:gd name="T48" fmla="*/ 62 w 695"/>
                <a:gd name="T49" fmla="*/ 104 h 635"/>
                <a:gd name="T50" fmla="*/ 49 w 695"/>
                <a:gd name="T51" fmla="*/ 165 h 635"/>
                <a:gd name="T52" fmla="*/ 50 w 695"/>
                <a:gd name="T53" fmla="*/ 189 h 635"/>
                <a:gd name="T54" fmla="*/ 42 w 695"/>
                <a:gd name="T55" fmla="*/ 188 h 635"/>
                <a:gd name="T56" fmla="*/ 19 w 695"/>
                <a:gd name="T57" fmla="*/ 193 h 635"/>
                <a:gd name="T58" fmla="*/ 3 w 695"/>
                <a:gd name="T59" fmla="*/ 223 h 635"/>
                <a:gd name="T60" fmla="*/ 1 w 695"/>
                <a:gd name="T61" fmla="*/ 249 h 635"/>
                <a:gd name="T62" fmla="*/ 5 w 695"/>
                <a:gd name="T63" fmla="*/ 298 h 635"/>
                <a:gd name="T64" fmla="*/ 6 w 695"/>
                <a:gd name="T65" fmla="*/ 330 h 635"/>
                <a:gd name="T66" fmla="*/ 13 w 695"/>
                <a:gd name="T67" fmla="*/ 336 h 635"/>
                <a:gd name="T68" fmla="*/ 33 w 695"/>
                <a:gd name="T69" fmla="*/ 359 h 635"/>
                <a:gd name="T70" fmla="*/ 19 w 695"/>
                <a:gd name="T71" fmla="*/ 395 h 635"/>
                <a:gd name="T72" fmla="*/ 10 w 695"/>
                <a:gd name="T73" fmla="*/ 453 h 635"/>
                <a:gd name="T74" fmla="*/ 22 w 695"/>
                <a:gd name="T75" fmla="*/ 507 h 635"/>
                <a:gd name="T76" fmla="*/ 57 w 695"/>
                <a:gd name="T77" fmla="*/ 528 h 635"/>
                <a:gd name="T78" fmla="*/ 95 w 695"/>
                <a:gd name="T79" fmla="*/ 544 h 635"/>
                <a:gd name="T80" fmla="*/ 130 w 695"/>
                <a:gd name="T81" fmla="*/ 573 h 635"/>
                <a:gd name="T82" fmla="*/ 137 w 695"/>
                <a:gd name="T83" fmla="*/ 602 h 635"/>
                <a:gd name="T84" fmla="*/ 177 w 695"/>
                <a:gd name="T85" fmla="*/ 623 h 635"/>
                <a:gd name="T86" fmla="*/ 203 w 695"/>
                <a:gd name="T87" fmla="*/ 635 h 635"/>
                <a:gd name="T88" fmla="*/ 290 w 695"/>
                <a:gd name="T89" fmla="*/ 630 h 635"/>
                <a:gd name="T90" fmla="*/ 304 w 695"/>
                <a:gd name="T91" fmla="*/ 621 h 635"/>
                <a:gd name="T92" fmla="*/ 292 w 695"/>
                <a:gd name="T93" fmla="*/ 611 h 635"/>
                <a:gd name="T94" fmla="*/ 296 w 695"/>
                <a:gd name="T95" fmla="*/ 612 h 635"/>
                <a:gd name="T96" fmla="*/ 330 w 695"/>
                <a:gd name="T97" fmla="*/ 610 h 635"/>
                <a:gd name="T98" fmla="*/ 343 w 695"/>
                <a:gd name="T99" fmla="*/ 580 h 635"/>
                <a:gd name="T100" fmla="*/ 364 w 695"/>
                <a:gd name="T101" fmla="*/ 569 h 635"/>
                <a:gd name="T102" fmla="*/ 410 w 695"/>
                <a:gd name="T103" fmla="*/ 626 h 635"/>
                <a:gd name="T104" fmla="*/ 433 w 695"/>
                <a:gd name="T105" fmla="*/ 618 h 635"/>
                <a:gd name="T106" fmla="*/ 442 w 695"/>
                <a:gd name="T107" fmla="*/ 598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8"/>
                  </a:moveTo>
                  <a:lnTo>
                    <a:pt x="445" y="608"/>
                  </a:lnTo>
                  <a:lnTo>
                    <a:pt x="450" y="615"/>
                  </a:lnTo>
                  <a:lnTo>
                    <a:pt x="456" y="620"/>
                  </a:lnTo>
                  <a:lnTo>
                    <a:pt x="463" y="625"/>
                  </a:lnTo>
                  <a:lnTo>
                    <a:pt x="479" y="629"/>
                  </a:lnTo>
                  <a:lnTo>
                    <a:pt x="497" y="635"/>
                  </a:lnTo>
                  <a:lnTo>
                    <a:pt x="539" y="634"/>
                  </a:lnTo>
                  <a:lnTo>
                    <a:pt x="559" y="633"/>
                  </a:lnTo>
                  <a:lnTo>
                    <a:pt x="580" y="630"/>
                  </a:lnTo>
                  <a:lnTo>
                    <a:pt x="588" y="628"/>
                  </a:lnTo>
                  <a:lnTo>
                    <a:pt x="595" y="623"/>
                  </a:lnTo>
                  <a:lnTo>
                    <a:pt x="602" y="618"/>
                  </a:lnTo>
                  <a:lnTo>
                    <a:pt x="609" y="611"/>
                  </a:lnTo>
                  <a:lnTo>
                    <a:pt x="621" y="597"/>
                  </a:lnTo>
                  <a:lnTo>
                    <a:pt x="628" y="590"/>
                  </a:lnTo>
                  <a:lnTo>
                    <a:pt x="635" y="584"/>
                  </a:lnTo>
                  <a:lnTo>
                    <a:pt x="637" y="576"/>
                  </a:lnTo>
                  <a:lnTo>
                    <a:pt x="639" y="568"/>
                  </a:lnTo>
                  <a:lnTo>
                    <a:pt x="639" y="552"/>
                  </a:lnTo>
                  <a:lnTo>
                    <a:pt x="636" y="536"/>
                  </a:lnTo>
                  <a:lnTo>
                    <a:pt x="635" y="521"/>
                  </a:lnTo>
                  <a:lnTo>
                    <a:pt x="635" y="508"/>
                  </a:lnTo>
                  <a:lnTo>
                    <a:pt x="636" y="502"/>
                  </a:lnTo>
                  <a:lnTo>
                    <a:pt x="639" y="496"/>
                  </a:lnTo>
                  <a:lnTo>
                    <a:pt x="642" y="491"/>
                  </a:lnTo>
                  <a:lnTo>
                    <a:pt x="648" y="487"/>
                  </a:lnTo>
                  <a:lnTo>
                    <a:pt x="654" y="482"/>
                  </a:lnTo>
                  <a:lnTo>
                    <a:pt x="663" y="479"/>
                  </a:lnTo>
                  <a:lnTo>
                    <a:pt x="677" y="454"/>
                  </a:lnTo>
                  <a:lnTo>
                    <a:pt x="687" y="427"/>
                  </a:lnTo>
                  <a:lnTo>
                    <a:pt x="693" y="398"/>
                  </a:lnTo>
                  <a:lnTo>
                    <a:pt x="695" y="383"/>
                  </a:lnTo>
                  <a:lnTo>
                    <a:pt x="695" y="368"/>
                  </a:lnTo>
                  <a:lnTo>
                    <a:pt x="694" y="354"/>
                  </a:lnTo>
                  <a:lnTo>
                    <a:pt x="693" y="341"/>
                  </a:lnTo>
                  <a:lnTo>
                    <a:pt x="689" y="327"/>
                  </a:lnTo>
                  <a:lnTo>
                    <a:pt x="683" y="313"/>
                  </a:lnTo>
                  <a:lnTo>
                    <a:pt x="678" y="301"/>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7"/>
                  </a:lnTo>
                  <a:lnTo>
                    <a:pt x="619" y="139"/>
                  </a:lnTo>
                  <a:lnTo>
                    <a:pt x="610" y="130"/>
                  </a:lnTo>
                  <a:lnTo>
                    <a:pt x="599" y="120"/>
                  </a:lnTo>
                  <a:lnTo>
                    <a:pt x="588" y="108"/>
                  </a:lnTo>
                  <a:lnTo>
                    <a:pt x="576" y="98"/>
                  </a:lnTo>
                  <a:lnTo>
                    <a:pt x="565" y="89"/>
                  </a:lnTo>
                  <a:lnTo>
                    <a:pt x="553" y="82"/>
                  </a:lnTo>
                  <a:lnTo>
                    <a:pt x="543" y="78"/>
                  </a:lnTo>
                  <a:lnTo>
                    <a:pt x="499" y="71"/>
                  </a:lnTo>
                  <a:lnTo>
                    <a:pt x="456" y="64"/>
                  </a:lnTo>
                  <a:lnTo>
                    <a:pt x="452" y="55"/>
                  </a:lnTo>
                  <a:lnTo>
                    <a:pt x="447" y="47"/>
                  </a:lnTo>
                  <a:lnTo>
                    <a:pt x="440" y="40"/>
                  </a:lnTo>
                  <a:lnTo>
                    <a:pt x="432" y="35"/>
                  </a:lnTo>
                  <a:lnTo>
                    <a:pt x="412" y="24"/>
                  </a:lnTo>
                  <a:lnTo>
                    <a:pt x="390" y="16"/>
                  </a:lnTo>
                  <a:lnTo>
                    <a:pt x="367" y="10"/>
                  </a:lnTo>
                  <a:lnTo>
                    <a:pt x="344" y="7"/>
                  </a:lnTo>
                  <a:lnTo>
                    <a:pt x="322" y="4"/>
                  </a:lnTo>
                  <a:lnTo>
                    <a:pt x="304" y="0"/>
                  </a:lnTo>
                  <a:lnTo>
                    <a:pt x="286" y="1"/>
                  </a:lnTo>
                  <a:lnTo>
                    <a:pt x="269" y="1"/>
                  </a:lnTo>
                  <a:lnTo>
                    <a:pt x="254" y="1"/>
                  </a:lnTo>
                  <a:lnTo>
                    <a:pt x="242" y="1"/>
                  </a:lnTo>
                  <a:lnTo>
                    <a:pt x="230" y="4"/>
                  </a:lnTo>
                  <a:lnTo>
                    <a:pt x="219" y="6"/>
                  </a:lnTo>
                  <a:lnTo>
                    <a:pt x="206" y="10"/>
                  </a:lnTo>
                  <a:lnTo>
                    <a:pt x="194" y="18"/>
                  </a:lnTo>
                  <a:lnTo>
                    <a:pt x="190" y="31"/>
                  </a:lnTo>
                  <a:lnTo>
                    <a:pt x="188" y="41"/>
                  </a:lnTo>
                  <a:lnTo>
                    <a:pt x="185" y="50"/>
                  </a:lnTo>
                  <a:lnTo>
                    <a:pt x="185" y="56"/>
                  </a:lnTo>
                  <a:lnTo>
                    <a:pt x="184" y="61"/>
                  </a:lnTo>
                  <a:lnTo>
                    <a:pt x="183" y="64"/>
                  </a:lnTo>
                  <a:lnTo>
                    <a:pt x="182" y="68"/>
                  </a:lnTo>
                  <a:lnTo>
                    <a:pt x="180" y="69"/>
                  </a:lnTo>
                  <a:lnTo>
                    <a:pt x="176" y="70"/>
                  </a:lnTo>
                  <a:lnTo>
                    <a:pt x="171" y="70"/>
                  </a:lnTo>
                  <a:lnTo>
                    <a:pt x="164" y="70"/>
                  </a:lnTo>
                  <a:lnTo>
                    <a:pt x="153" y="70"/>
                  </a:lnTo>
                  <a:lnTo>
                    <a:pt x="142" y="70"/>
                  </a:lnTo>
                  <a:lnTo>
                    <a:pt x="126" y="70"/>
                  </a:lnTo>
                  <a:lnTo>
                    <a:pt x="106" y="71"/>
                  </a:lnTo>
                  <a:lnTo>
                    <a:pt x="83" y="74"/>
                  </a:lnTo>
                  <a:lnTo>
                    <a:pt x="72" y="87"/>
                  </a:lnTo>
                  <a:lnTo>
                    <a:pt x="62" y="104"/>
                  </a:lnTo>
                  <a:lnTo>
                    <a:pt x="56" y="121"/>
                  </a:lnTo>
                  <a:lnTo>
                    <a:pt x="51" y="138"/>
                  </a:lnTo>
                  <a:lnTo>
                    <a:pt x="50" y="153"/>
                  </a:lnTo>
                  <a:lnTo>
                    <a:pt x="49" y="165"/>
                  </a:lnTo>
                  <a:lnTo>
                    <a:pt x="49" y="174"/>
                  </a:lnTo>
                  <a:lnTo>
                    <a:pt x="49" y="181"/>
                  </a:lnTo>
                  <a:lnTo>
                    <a:pt x="49" y="185"/>
                  </a:lnTo>
                  <a:lnTo>
                    <a:pt x="50" y="189"/>
                  </a:lnTo>
                  <a:lnTo>
                    <a:pt x="50" y="190"/>
                  </a:lnTo>
                  <a:lnTo>
                    <a:pt x="49" y="190"/>
                  </a:lnTo>
                  <a:lnTo>
                    <a:pt x="47" y="189"/>
                  </a:lnTo>
                  <a:lnTo>
                    <a:pt x="42" y="188"/>
                  </a:lnTo>
                  <a:lnTo>
                    <a:pt x="38" y="188"/>
                  </a:lnTo>
                  <a:lnTo>
                    <a:pt x="33" y="188"/>
                  </a:lnTo>
                  <a:lnTo>
                    <a:pt x="27" y="190"/>
                  </a:lnTo>
                  <a:lnTo>
                    <a:pt x="19" y="193"/>
                  </a:lnTo>
                  <a:lnTo>
                    <a:pt x="14" y="197"/>
                  </a:lnTo>
                  <a:lnTo>
                    <a:pt x="10" y="203"/>
                  </a:lnTo>
                  <a:lnTo>
                    <a:pt x="5" y="216"/>
                  </a:lnTo>
                  <a:lnTo>
                    <a:pt x="3" y="223"/>
                  </a:lnTo>
                  <a:lnTo>
                    <a:pt x="1" y="229"/>
                  </a:lnTo>
                  <a:lnTo>
                    <a:pt x="0" y="234"/>
                  </a:lnTo>
                  <a:lnTo>
                    <a:pt x="0" y="235"/>
                  </a:lnTo>
                  <a:lnTo>
                    <a:pt x="1" y="249"/>
                  </a:lnTo>
                  <a:lnTo>
                    <a:pt x="3" y="261"/>
                  </a:lnTo>
                  <a:lnTo>
                    <a:pt x="4" y="272"/>
                  </a:lnTo>
                  <a:lnTo>
                    <a:pt x="4" y="282"/>
                  </a:lnTo>
                  <a:lnTo>
                    <a:pt x="5" y="298"/>
                  </a:lnTo>
                  <a:lnTo>
                    <a:pt x="6" y="311"/>
                  </a:lnTo>
                  <a:lnTo>
                    <a:pt x="6" y="320"/>
                  </a:lnTo>
                  <a:lnTo>
                    <a:pt x="6" y="326"/>
                  </a:lnTo>
                  <a:lnTo>
                    <a:pt x="6" y="330"/>
                  </a:lnTo>
                  <a:lnTo>
                    <a:pt x="7" y="332"/>
                  </a:lnTo>
                  <a:lnTo>
                    <a:pt x="8" y="334"/>
                  </a:lnTo>
                  <a:lnTo>
                    <a:pt x="11" y="335"/>
                  </a:lnTo>
                  <a:lnTo>
                    <a:pt x="13" y="336"/>
                  </a:lnTo>
                  <a:lnTo>
                    <a:pt x="16" y="338"/>
                  </a:lnTo>
                  <a:lnTo>
                    <a:pt x="21" y="343"/>
                  </a:lnTo>
                  <a:lnTo>
                    <a:pt x="26" y="350"/>
                  </a:lnTo>
                  <a:lnTo>
                    <a:pt x="33" y="359"/>
                  </a:lnTo>
                  <a:lnTo>
                    <a:pt x="30" y="367"/>
                  </a:lnTo>
                  <a:lnTo>
                    <a:pt x="29" y="373"/>
                  </a:lnTo>
                  <a:lnTo>
                    <a:pt x="24" y="384"/>
                  </a:lnTo>
                  <a:lnTo>
                    <a:pt x="19" y="395"/>
                  </a:lnTo>
                  <a:lnTo>
                    <a:pt x="15" y="399"/>
                  </a:lnTo>
                  <a:lnTo>
                    <a:pt x="10" y="405"/>
                  </a:lnTo>
                  <a:lnTo>
                    <a:pt x="10" y="429"/>
                  </a:lnTo>
                  <a:lnTo>
                    <a:pt x="10" y="453"/>
                  </a:lnTo>
                  <a:lnTo>
                    <a:pt x="11" y="477"/>
                  </a:lnTo>
                  <a:lnTo>
                    <a:pt x="14" y="502"/>
                  </a:lnTo>
                  <a:lnTo>
                    <a:pt x="16" y="505"/>
                  </a:lnTo>
                  <a:lnTo>
                    <a:pt x="22" y="507"/>
                  </a:lnTo>
                  <a:lnTo>
                    <a:pt x="28" y="508"/>
                  </a:lnTo>
                  <a:lnTo>
                    <a:pt x="33" y="511"/>
                  </a:lnTo>
                  <a:lnTo>
                    <a:pt x="46" y="521"/>
                  </a:lnTo>
                  <a:lnTo>
                    <a:pt x="57" y="528"/>
                  </a:lnTo>
                  <a:lnTo>
                    <a:pt x="66" y="534"/>
                  </a:lnTo>
                  <a:lnTo>
                    <a:pt x="74" y="538"/>
                  </a:lnTo>
                  <a:lnTo>
                    <a:pt x="84" y="542"/>
                  </a:lnTo>
                  <a:lnTo>
                    <a:pt x="95" y="544"/>
                  </a:lnTo>
                  <a:lnTo>
                    <a:pt x="110" y="545"/>
                  </a:lnTo>
                  <a:lnTo>
                    <a:pt x="119" y="546"/>
                  </a:lnTo>
                  <a:lnTo>
                    <a:pt x="129" y="548"/>
                  </a:lnTo>
                  <a:lnTo>
                    <a:pt x="130" y="573"/>
                  </a:lnTo>
                  <a:lnTo>
                    <a:pt x="131" y="585"/>
                  </a:lnTo>
                  <a:lnTo>
                    <a:pt x="134" y="598"/>
                  </a:lnTo>
                  <a:lnTo>
                    <a:pt x="135" y="599"/>
                  </a:lnTo>
                  <a:lnTo>
                    <a:pt x="137" y="602"/>
                  </a:lnTo>
                  <a:lnTo>
                    <a:pt x="144" y="606"/>
                  </a:lnTo>
                  <a:lnTo>
                    <a:pt x="154" y="612"/>
                  </a:lnTo>
                  <a:lnTo>
                    <a:pt x="166" y="618"/>
                  </a:lnTo>
                  <a:lnTo>
                    <a:pt x="177" y="623"/>
                  </a:lnTo>
                  <a:lnTo>
                    <a:pt x="189" y="629"/>
                  </a:lnTo>
                  <a:lnTo>
                    <a:pt x="198" y="633"/>
                  </a:lnTo>
                  <a:lnTo>
                    <a:pt x="200" y="634"/>
                  </a:lnTo>
                  <a:lnTo>
                    <a:pt x="203" y="635"/>
                  </a:lnTo>
                  <a:lnTo>
                    <a:pt x="225" y="635"/>
                  </a:lnTo>
                  <a:lnTo>
                    <a:pt x="246" y="635"/>
                  </a:lnTo>
                  <a:lnTo>
                    <a:pt x="268" y="634"/>
                  </a:lnTo>
                  <a:lnTo>
                    <a:pt x="290" y="630"/>
                  </a:lnTo>
                  <a:lnTo>
                    <a:pt x="297" y="628"/>
                  </a:lnTo>
                  <a:lnTo>
                    <a:pt x="302" y="626"/>
                  </a:lnTo>
                  <a:lnTo>
                    <a:pt x="304" y="623"/>
                  </a:lnTo>
                  <a:lnTo>
                    <a:pt x="304" y="621"/>
                  </a:lnTo>
                  <a:lnTo>
                    <a:pt x="304" y="619"/>
                  </a:lnTo>
                  <a:lnTo>
                    <a:pt x="302" y="618"/>
                  </a:lnTo>
                  <a:lnTo>
                    <a:pt x="297" y="613"/>
                  </a:lnTo>
                  <a:lnTo>
                    <a:pt x="292" y="611"/>
                  </a:lnTo>
                  <a:lnTo>
                    <a:pt x="291" y="611"/>
                  </a:lnTo>
                  <a:lnTo>
                    <a:pt x="292" y="611"/>
                  </a:lnTo>
                  <a:lnTo>
                    <a:pt x="296" y="612"/>
                  </a:lnTo>
                  <a:lnTo>
                    <a:pt x="300" y="614"/>
                  </a:lnTo>
                  <a:lnTo>
                    <a:pt x="309" y="617"/>
                  </a:lnTo>
                  <a:lnTo>
                    <a:pt x="321" y="613"/>
                  </a:lnTo>
                  <a:lnTo>
                    <a:pt x="330" y="610"/>
                  </a:lnTo>
                  <a:lnTo>
                    <a:pt x="336" y="604"/>
                  </a:lnTo>
                  <a:lnTo>
                    <a:pt x="341" y="598"/>
                  </a:lnTo>
                  <a:lnTo>
                    <a:pt x="342" y="590"/>
                  </a:lnTo>
                  <a:lnTo>
                    <a:pt x="343" y="580"/>
                  </a:lnTo>
                  <a:lnTo>
                    <a:pt x="344" y="567"/>
                  </a:lnTo>
                  <a:lnTo>
                    <a:pt x="345" y="552"/>
                  </a:lnTo>
                  <a:lnTo>
                    <a:pt x="356" y="560"/>
                  </a:lnTo>
                  <a:lnTo>
                    <a:pt x="364" y="569"/>
                  </a:lnTo>
                  <a:lnTo>
                    <a:pt x="378" y="589"/>
                  </a:lnTo>
                  <a:lnTo>
                    <a:pt x="391" y="608"/>
                  </a:lnTo>
                  <a:lnTo>
                    <a:pt x="399" y="618"/>
                  </a:lnTo>
                  <a:lnTo>
                    <a:pt x="410" y="626"/>
                  </a:lnTo>
                  <a:lnTo>
                    <a:pt x="419" y="623"/>
                  </a:lnTo>
                  <a:lnTo>
                    <a:pt x="426" y="622"/>
                  </a:lnTo>
                  <a:lnTo>
                    <a:pt x="430" y="620"/>
                  </a:lnTo>
                  <a:lnTo>
                    <a:pt x="433" y="618"/>
                  </a:lnTo>
                  <a:lnTo>
                    <a:pt x="435" y="615"/>
                  </a:lnTo>
                  <a:lnTo>
                    <a:pt x="436" y="611"/>
                  </a:lnTo>
                  <a:lnTo>
                    <a:pt x="438" y="605"/>
                  </a:lnTo>
                  <a:lnTo>
                    <a:pt x="442" y="598"/>
                  </a:lnTo>
                  <a:close/>
                </a:path>
              </a:pathLst>
            </a:custGeom>
            <a:solidFill>
              <a:srgbClr val="00CC99"/>
            </a:solidFill>
            <a:ln w="11113">
              <a:solidFill>
                <a:srgbClr val="000000"/>
              </a:solidFill>
              <a:prstDash val="solid"/>
              <a:round/>
              <a:headEnd/>
              <a:tailEnd/>
            </a:ln>
          </p:spPr>
          <p:txBody>
            <a:bodyPr/>
            <a:lstStyle/>
            <a:p>
              <a:endParaRPr lang="en-US"/>
            </a:p>
          </p:txBody>
        </p:sp>
        <p:sp>
          <p:nvSpPr>
            <p:cNvPr id="16035" name="Freeform 41"/>
            <p:cNvSpPr>
              <a:spLocks/>
            </p:cNvSpPr>
            <p:nvPr/>
          </p:nvSpPr>
          <p:spPr bwMode="auto">
            <a:xfrm>
              <a:off x="1488" y="1056"/>
              <a:ext cx="695" cy="635"/>
            </a:xfrm>
            <a:custGeom>
              <a:avLst/>
              <a:gdLst>
                <a:gd name="T0" fmla="*/ 456 w 695"/>
                <a:gd name="T1" fmla="*/ 620 h 635"/>
                <a:gd name="T2" fmla="*/ 539 w 695"/>
                <a:gd name="T3" fmla="*/ 634 h 635"/>
                <a:gd name="T4" fmla="*/ 595 w 695"/>
                <a:gd name="T5" fmla="*/ 624 h 635"/>
                <a:gd name="T6" fmla="*/ 628 w 695"/>
                <a:gd name="T7" fmla="*/ 591 h 635"/>
                <a:gd name="T8" fmla="*/ 639 w 695"/>
                <a:gd name="T9" fmla="*/ 553 h 635"/>
                <a:gd name="T10" fmla="*/ 636 w 695"/>
                <a:gd name="T11" fmla="*/ 502 h 635"/>
                <a:gd name="T12" fmla="*/ 654 w 695"/>
                <a:gd name="T13" fmla="*/ 482 h 635"/>
                <a:gd name="T14" fmla="*/ 693 w 695"/>
                <a:gd name="T15" fmla="*/ 398 h 635"/>
                <a:gd name="T16" fmla="*/ 693 w 695"/>
                <a:gd name="T17" fmla="*/ 341 h 635"/>
                <a:gd name="T18" fmla="*/ 670 w 695"/>
                <a:gd name="T19" fmla="*/ 290 h 635"/>
                <a:gd name="T20" fmla="*/ 647 w 695"/>
                <a:gd name="T21" fmla="*/ 249 h 635"/>
                <a:gd name="T22" fmla="*/ 652 w 695"/>
                <a:gd name="T23" fmla="*/ 199 h 635"/>
                <a:gd name="T24" fmla="*/ 644 w 695"/>
                <a:gd name="T25" fmla="*/ 159 h 635"/>
                <a:gd name="T26" fmla="*/ 610 w 695"/>
                <a:gd name="T27" fmla="*/ 130 h 635"/>
                <a:gd name="T28" fmla="*/ 565 w 695"/>
                <a:gd name="T29" fmla="*/ 89 h 635"/>
                <a:gd name="T30" fmla="*/ 456 w 695"/>
                <a:gd name="T31" fmla="*/ 65 h 635"/>
                <a:gd name="T32" fmla="*/ 432 w 695"/>
                <a:gd name="T33" fmla="*/ 35 h 635"/>
                <a:gd name="T34" fmla="*/ 344 w 695"/>
                <a:gd name="T35" fmla="*/ 7 h 635"/>
                <a:gd name="T36" fmla="*/ 269 w 695"/>
                <a:gd name="T37" fmla="*/ 2 h 635"/>
                <a:gd name="T38" fmla="*/ 219 w 695"/>
                <a:gd name="T39" fmla="*/ 6 h 635"/>
                <a:gd name="T40" fmla="*/ 188 w 695"/>
                <a:gd name="T41" fmla="*/ 42 h 635"/>
                <a:gd name="T42" fmla="*/ 183 w 695"/>
                <a:gd name="T43" fmla="*/ 65 h 635"/>
                <a:gd name="T44" fmla="*/ 171 w 695"/>
                <a:gd name="T45" fmla="*/ 71 h 635"/>
                <a:gd name="T46" fmla="*/ 126 w 695"/>
                <a:gd name="T47" fmla="*/ 71 h 635"/>
                <a:gd name="T48" fmla="*/ 62 w 695"/>
                <a:gd name="T49" fmla="*/ 104 h 635"/>
                <a:gd name="T50" fmla="*/ 49 w 695"/>
                <a:gd name="T51" fmla="*/ 165 h 635"/>
                <a:gd name="T52" fmla="*/ 50 w 695"/>
                <a:gd name="T53" fmla="*/ 189 h 635"/>
                <a:gd name="T54" fmla="*/ 42 w 695"/>
                <a:gd name="T55" fmla="*/ 188 h 635"/>
                <a:gd name="T56" fmla="*/ 19 w 695"/>
                <a:gd name="T57" fmla="*/ 194 h 635"/>
                <a:gd name="T58" fmla="*/ 3 w 695"/>
                <a:gd name="T59" fmla="*/ 224 h 635"/>
                <a:gd name="T60" fmla="*/ 1 w 695"/>
                <a:gd name="T61" fmla="*/ 249 h 635"/>
                <a:gd name="T62" fmla="*/ 5 w 695"/>
                <a:gd name="T63" fmla="*/ 298 h 635"/>
                <a:gd name="T64" fmla="*/ 6 w 695"/>
                <a:gd name="T65" fmla="*/ 331 h 635"/>
                <a:gd name="T66" fmla="*/ 13 w 695"/>
                <a:gd name="T67" fmla="*/ 336 h 635"/>
                <a:gd name="T68" fmla="*/ 33 w 695"/>
                <a:gd name="T69" fmla="*/ 359 h 635"/>
                <a:gd name="T70" fmla="*/ 19 w 695"/>
                <a:gd name="T71" fmla="*/ 395 h 635"/>
                <a:gd name="T72" fmla="*/ 10 w 695"/>
                <a:gd name="T73" fmla="*/ 454 h 635"/>
                <a:gd name="T74" fmla="*/ 22 w 695"/>
                <a:gd name="T75" fmla="*/ 508 h 635"/>
                <a:gd name="T76" fmla="*/ 57 w 695"/>
                <a:gd name="T77" fmla="*/ 528 h 635"/>
                <a:gd name="T78" fmla="*/ 95 w 695"/>
                <a:gd name="T79" fmla="*/ 544 h 635"/>
                <a:gd name="T80" fmla="*/ 130 w 695"/>
                <a:gd name="T81" fmla="*/ 573 h 635"/>
                <a:gd name="T82" fmla="*/ 137 w 695"/>
                <a:gd name="T83" fmla="*/ 602 h 635"/>
                <a:gd name="T84" fmla="*/ 177 w 695"/>
                <a:gd name="T85" fmla="*/ 624 h 635"/>
                <a:gd name="T86" fmla="*/ 203 w 695"/>
                <a:gd name="T87" fmla="*/ 635 h 635"/>
                <a:gd name="T88" fmla="*/ 290 w 695"/>
                <a:gd name="T89" fmla="*/ 631 h 635"/>
                <a:gd name="T90" fmla="*/ 304 w 695"/>
                <a:gd name="T91" fmla="*/ 622 h 635"/>
                <a:gd name="T92" fmla="*/ 292 w 695"/>
                <a:gd name="T93" fmla="*/ 611 h 635"/>
                <a:gd name="T94" fmla="*/ 296 w 695"/>
                <a:gd name="T95" fmla="*/ 612 h 635"/>
                <a:gd name="T96" fmla="*/ 330 w 695"/>
                <a:gd name="T97" fmla="*/ 610 h 635"/>
                <a:gd name="T98" fmla="*/ 343 w 695"/>
                <a:gd name="T99" fmla="*/ 580 h 635"/>
                <a:gd name="T100" fmla="*/ 364 w 695"/>
                <a:gd name="T101" fmla="*/ 570 h 635"/>
                <a:gd name="T102" fmla="*/ 410 w 695"/>
                <a:gd name="T103" fmla="*/ 626 h 635"/>
                <a:gd name="T104" fmla="*/ 433 w 695"/>
                <a:gd name="T105" fmla="*/ 618 h 635"/>
                <a:gd name="T106" fmla="*/ 442 w 695"/>
                <a:gd name="T107" fmla="*/ 599 h 6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95" h="635">
                  <a:moveTo>
                    <a:pt x="442" y="599"/>
                  </a:moveTo>
                  <a:lnTo>
                    <a:pt x="445" y="609"/>
                  </a:lnTo>
                  <a:lnTo>
                    <a:pt x="450" y="616"/>
                  </a:lnTo>
                  <a:lnTo>
                    <a:pt x="456" y="620"/>
                  </a:lnTo>
                  <a:lnTo>
                    <a:pt x="463" y="625"/>
                  </a:lnTo>
                  <a:lnTo>
                    <a:pt x="479" y="630"/>
                  </a:lnTo>
                  <a:lnTo>
                    <a:pt x="497" y="635"/>
                  </a:lnTo>
                  <a:lnTo>
                    <a:pt x="539" y="634"/>
                  </a:lnTo>
                  <a:lnTo>
                    <a:pt x="559" y="633"/>
                  </a:lnTo>
                  <a:lnTo>
                    <a:pt x="580" y="631"/>
                  </a:lnTo>
                  <a:lnTo>
                    <a:pt x="588" y="628"/>
                  </a:lnTo>
                  <a:lnTo>
                    <a:pt x="595" y="624"/>
                  </a:lnTo>
                  <a:lnTo>
                    <a:pt x="602" y="618"/>
                  </a:lnTo>
                  <a:lnTo>
                    <a:pt x="609" y="611"/>
                  </a:lnTo>
                  <a:lnTo>
                    <a:pt x="621" y="597"/>
                  </a:lnTo>
                  <a:lnTo>
                    <a:pt x="628" y="591"/>
                  </a:lnTo>
                  <a:lnTo>
                    <a:pt x="635" y="585"/>
                  </a:lnTo>
                  <a:lnTo>
                    <a:pt x="637" y="577"/>
                  </a:lnTo>
                  <a:lnTo>
                    <a:pt x="639" y="569"/>
                  </a:lnTo>
                  <a:lnTo>
                    <a:pt x="639" y="553"/>
                  </a:lnTo>
                  <a:lnTo>
                    <a:pt x="636" y="536"/>
                  </a:lnTo>
                  <a:lnTo>
                    <a:pt x="635" y="521"/>
                  </a:lnTo>
                  <a:lnTo>
                    <a:pt x="635" y="509"/>
                  </a:lnTo>
                  <a:lnTo>
                    <a:pt x="636" y="502"/>
                  </a:lnTo>
                  <a:lnTo>
                    <a:pt x="639" y="496"/>
                  </a:lnTo>
                  <a:lnTo>
                    <a:pt x="642" y="492"/>
                  </a:lnTo>
                  <a:lnTo>
                    <a:pt x="648" y="487"/>
                  </a:lnTo>
                  <a:lnTo>
                    <a:pt x="654" y="482"/>
                  </a:lnTo>
                  <a:lnTo>
                    <a:pt x="663" y="479"/>
                  </a:lnTo>
                  <a:lnTo>
                    <a:pt x="677" y="455"/>
                  </a:lnTo>
                  <a:lnTo>
                    <a:pt x="687" y="427"/>
                  </a:lnTo>
                  <a:lnTo>
                    <a:pt x="693" y="398"/>
                  </a:lnTo>
                  <a:lnTo>
                    <a:pt x="695" y="383"/>
                  </a:lnTo>
                  <a:lnTo>
                    <a:pt x="695" y="369"/>
                  </a:lnTo>
                  <a:lnTo>
                    <a:pt x="694" y="355"/>
                  </a:lnTo>
                  <a:lnTo>
                    <a:pt x="693" y="341"/>
                  </a:lnTo>
                  <a:lnTo>
                    <a:pt x="689" y="327"/>
                  </a:lnTo>
                  <a:lnTo>
                    <a:pt x="683" y="313"/>
                  </a:lnTo>
                  <a:lnTo>
                    <a:pt x="678" y="302"/>
                  </a:lnTo>
                  <a:lnTo>
                    <a:pt x="670" y="290"/>
                  </a:lnTo>
                  <a:lnTo>
                    <a:pt x="660" y="281"/>
                  </a:lnTo>
                  <a:lnTo>
                    <a:pt x="649" y="272"/>
                  </a:lnTo>
                  <a:lnTo>
                    <a:pt x="647" y="259"/>
                  </a:lnTo>
                  <a:lnTo>
                    <a:pt x="647" y="249"/>
                  </a:lnTo>
                  <a:lnTo>
                    <a:pt x="650" y="237"/>
                  </a:lnTo>
                  <a:lnTo>
                    <a:pt x="654" y="226"/>
                  </a:lnTo>
                  <a:lnTo>
                    <a:pt x="652" y="212"/>
                  </a:lnTo>
                  <a:lnTo>
                    <a:pt x="652" y="199"/>
                  </a:lnTo>
                  <a:lnTo>
                    <a:pt x="652" y="188"/>
                  </a:lnTo>
                  <a:lnTo>
                    <a:pt x="652" y="176"/>
                  </a:lnTo>
                  <a:lnTo>
                    <a:pt x="649" y="167"/>
                  </a:lnTo>
                  <a:lnTo>
                    <a:pt x="644" y="159"/>
                  </a:lnTo>
                  <a:lnTo>
                    <a:pt x="637" y="152"/>
                  </a:lnTo>
                  <a:lnTo>
                    <a:pt x="626" y="148"/>
                  </a:lnTo>
                  <a:lnTo>
                    <a:pt x="619" y="140"/>
                  </a:lnTo>
                  <a:lnTo>
                    <a:pt x="610" y="130"/>
                  </a:lnTo>
                  <a:lnTo>
                    <a:pt x="599" y="120"/>
                  </a:lnTo>
                  <a:lnTo>
                    <a:pt x="588" y="109"/>
                  </a:lnTo>
                  <a:lnTo>
                    <a:pt x="576" y="98"/>
                  </a:lnTo>
                  <a:lnTo>
                    <a:pt x="565" y="89"/>
                  </a:lnTo>
                  <a:lnTo>
                    <a:pt x="553" y="82"/>
                  </a:lnTo>
                  <a:lnTo>
                    <a:pt x="543" y="79"/>
                  </a:lnTo>
                  <a:lnTo>
                    <a:pt x="499" y="72"/>
                  </a:lnTo>
                  <a:lnTo>
                    <a:pt x="456" y="65"/>
                  </a:lnTo>
                  <a:lnTo>
                    <a:pt x="452" y="56"/>
                  </a:lnTo>
                  <a:lnTo>
                    <a:pt x="447" y="48"/>
                  </a:lnTo>
                  <a:lnTo>
                    <a:pt x="440" y="41"/>
                  </a:lnTo>
                  <a:lnTo>
                    <a:pt x="432" y="35"/>
                  </a:lnTo>
                  <a:lnTo>
                    <a:pt x="412" y="25"/>
                  </a:lnTo>
                  <a:lnTo>
                    <a:pt x="390" y="17"/>
                  </a:lnTo>
                  <a:lnTo>
                    <a:pt x="367" y="11"/>
                  </a:lnTo>
                  <a:lnTo>
                    <a:pt x="344" y="7"/>
                  </a:lnTo>
                  <a:lnTo>
                    <a:pt x="322" y="4"/>
                  </a:lnTo>
                  <a:lnTo>
                    <a:pt x="304" y="0"/>
                  </a:lnTo>
                  <a:lnTo>
                    <a:pt x="286" y="2"/>
                  </a:lnTo>
                  <a:lnTo>
                    <a:pt x="269" y="2"/>
                  </a:lnTo>
                  <a:lnTo>
                    <a:pt x="254" y="2"/>
                  </a:lnTo>
                  <a:lnTo>
                    <a:pt x="242" y="2"/>
                  </a:lnTo>
                  <a:lnTo>
                    <a:pt x="230" y="4"/>
                  </a:lnTo>
                  <a:lnTo>
                    <a:pt x="219" y="6"/>
                  </a:lnTo>
                  <a:lnTo>
                    <a:pt x="206" y="11"/>
                  </a:lnTo>
                  <a:lnTo>
                    <a:pt x="194" y="19"/>
                  </a:lnTo>
                  <a:lnTo>
                    <a:pt x="190" y="32"/>
                  </a:lnTo>
                  <a:lnTo>
                    <a:pt x="188" y="42"/>
                  </a:lnTo>
                  <a:lnTo>
                    <a:pt x="185" y="50"/>
                  </a:lnTo>
                  <a:lnTo>
                    <a:pt x="185" y="57"/>
                  </a:lnTo>
                  <a:lnTo>
                    <a:pt x="184" y="61"/>
                  </a:lnTo>
                  <a:lnTo>
                    <a:pt x="183" y="65"/>
                  </a:lnTo>
                  <a:lnTo>
                    <a:pt x="182" y="68"/>
                  </a:lnTo>
                  <a:lnTo>
                    <a:pt x="180" y="70"/>
                  </a:lnTo>
                  <a:lnTo>
                    <a:pt x="176" y="71"/>
                  </a:lnTo>
                  <a:lnTo>
                    <a:pt x="171" y="71"/>
                  </a:lnTo>
                  <a:lnTo>
                    <a:pt x="164" y="71"/>
                  </a:lnTo>
                  <a:lnTo>
                    <a:pt x="153" y="71"/>
                  </a:lnTo>
                  <a:lnTo>
                    <a:pt x="142" y="71"/>
                  </a:lnTo>
                  <a:lnTo>
                    <a:pt x="126" y="71"/>
                  </a:lnTo>
                  <a:lnTo>
                    <a:pt x="106" y="72"/>
                  </a:lnTo>
                  <a:lnTo>
                    <a:pt x="83" y="74"/>
                  </a:lnTo>
                  <a:lnTo>
                    <a:pt x="72" y="88"/>
                  </a:lnTo>
                  <a:lnTo>
                    <a:pt x="62" y="104"/>
                  </a:lnTo>
                  <a:lnTo>
                    <a:pt x="56" y="121"/>
                  </a:lnTo>
                  <a:lnTo>
                    <a:pt x="51" y="139"/>
                  </a:lnTo>
                  <a:lnTo>
                    <a:pt x="50" y="153"/>
                  </a:lnTo>
                  <a:lnTo>
                    <a:pt x="49" y="165"/>
                  </a:lnTo>
                  <a:lnTo>
                    <a:pt x="49" y="174"/>
                  </a:lnTo>
                  <a:lnTo>
                    <a:pt x="49" y="181"/>
                  </a:lnTo>
                  <a:lnTo>
                    <a:pt x="49" y="186"/>
                  </a:lnTo>
                  <a:lnTo>
                    <a:pt x="50" y="189"/>
                  </a:lnTo>
                  <a:lnTo>
                    <a:pt x="50" y="190"/>
                  </a:lnTo>
                  <a:lnTo>
                    <a:pt x="49" y="190"/>
                  </a:lnTo>
                  <a:lnTo>
                    <a:pt x="47" y="189"/>
                  </a:lnTo>
                  <a:lnTo>
                    <a:pt x="42" y="188"/>
                  </a:lnTo>
                  <a:lnTo>
                    <a:pt x="38" y="188"/>
                  </a:lnTo>
                  <a:lnTo>
                    <a:pt x="33" y="188"/>
                  </a:lnTo>
                  <a:lnTo>
                    <a:pt x="27" y="190"/>
                  </a:lnTo>
                  <a:lnTo>
                    <a:pt x="19" y="194"/>
                  </a:lnTo>
                  <a:lnTo>
                    <a:pt x="14" y="197"/>
                  </a:lnTo>
                  <a:lnTo>
                    <a:pt x="10" y="203"/>
                  </a:lnTo>
                  <a:lnTo>
                    <a:pt x="5" y="217"/>
                  </a:lnTo>
                  <a:lnTo>
                    <a:pt x="3" y="224"/>
                  </a:lnTo>
                  <a:lnTo>
                    <a:pt x="1" y="229"/>
                  </a:lnTo>
                  <a:lnTo>
                    <a:pt x="0" y="234"/>
                  </a:lnTo>
                  <a:lnTo>
                    <a:pt x="0" y="235"/>
                  </a:lnTo>
                  <a:lnTo>
                    <a:pt x="1" y="249"/>
                  </a:lnTo>
                  <a:lnTo>
                    <a:pt x="3" y="262"/>
                  </a:lnTo>
                  <a:lnTo>
                    <a:pt x="4" y="272"/>
                  </a:lnTo>
                  <a:lnTo>
                    <a:pt x="4" y="282"/>
                  </a:lnTo>
                  <a:lnTo>
                    <a:pt x="5" y="298"/>
                  </a:lnTo>
                  <a:lnTo>
                    <a:pt x="6" y="311"/>
                  </a:lnTo>
                  <a:lnTo>
                    <a:pt x="6" y="320"/>
                  </a:lnTo>
                  <a:lnTo>
                    <a:pt x="6" y="326"/>
                  </a:lnTo>
                  <a:lnTo>
                    <a:pt x="6" y="331"/>
                  </a:lnTo>
                  <a:lnTo>
                    <a:pt x="7" y="333"/>
                  </a:lnTo>
                  <a:lnTo>
                    <a:pt x="8" y="334"/>
                  </a:lnTo>
                  <a:lnTo>
                    <a:pt x="11" y="335"/>
                  </a:lnTo>
                  <a:lnTo>
                    <a:pt x="13" y="336"/>
                  </a:lnTo>
                  <a:lnTo>
                    <a:pt x="16" y="339"/>
                  </a:lnTo>
                  <a:lnTo>
                    <a:pt x="21" y="343"/>
                  </a:lnTo>
                  <a:lnTo>
                    <a:pt x="26" y="350"/>
                  </a:lnTo>
                  <a:lnTo>
                    <a:pt x="33" y="359"/>
                  </a:lnTo>
                  <a:lnTo>
                    <a:pt x="30" y="367"/>
                  </a:lnTo>
                  <a:lnTo>
                    <a:pt x="29" y="373"/>
                  </a:lnTo>
                  <a:lnTo>
                    <a:pt x="24" y="385"/>
                  </a:lnTo>
                  <a:lnTo>
                    <a:pt x="19" y="395"/>
                  </a:lnTo>
                  <a:lnTo>
                    <a:pt x="15" y="400"/>
                  </a:lnTo>
                  <a:lnTo>
                    <a:pt x="10" y="405"/>
                  </a:lnTo>
                  <a:lnTo>
                    <a:pt x="10" y="429"/>
                  </a:lnTo>
                  <a:lnTo>
                    <a:pt x="10" y="454"/>
                  </a:lnTo>
                  <a:lnTo>
                    <a:pt x="11" y="478"/>
                  </a:lnTo>
                  <a:lnTo>
                    <a:pt x="14" y="502"/>
                  </a:lnTo>
                  <a:lnTo>
                    <a:pt x="16" y="505"/>
                  </a:lnTo>
                  <a:lnTo>
                    <a:pt x="22" y="508"/>
                  </a:lnTo>
                  <a:lnTo>
                    <a:pt x="28" y="509"/>
                  </a:lnTo>
                  <a:lnTo>
                    <a:pt x="33" y="511"/>
                  </a:lnTo>
                  <a:lnTo>
                    <a:pt x="46" y="521"/>
                  </a:lnTo>
                  <a:lnTo>
                    <a:pt x="57" y="528"/>
                  </a:lnTo>
                  <a:lnTo>
                    <a:pt x="66" y="534"/>
                  </a:lnTo>
                  <a:lnTo>
                    <a:pt x="74" y="539"/>
                  </a:lnTo>
                  <a:lnTo>
                    <a:pt x="84" y="542"/>
                  </a:lnTo>
                  <a:lnTo>
                    <a:pt x="95" y="544"/>
                  </a:lnTo>
                  <a:lnTo>
                    <a:pt x="110" y="546"/>
                  </a:lnTo>
                  <a:lnTo>
                    <a:pt x="119" y="547"/>
                  </a:lnTo>
                  <a:lnTo>
                    <a:pt x="129" y="548"/>
                  </a:lnTo>
                  <a:lnTo>
                    <a:pt x="130" y="573"/>
                  </a:lnTo>
                  <a:lnTo>
                    <a:pt x="131" y="586"/>
                  </a:lnTo>
                  <a:lnTo>
                    <a:pt x="134" y="599"/>
                  </a:lnTo>
                  <a:lnTo>
                    <a:pt x="135" y="600"/>
                  </a:lnTo>
                  <a:lnTo>
                    <a:pt x="137" y="602"/>
                  </a:lnTo>
                  <a:lnTo>
                    <a:pt x="144" y="607"/>
                  </a:lnTo>
                  <a:lnTo>
                    <a:pt x="154" y="612"/>
                  </a:lnTo>
                  <a:lnTo>
                    <a:pt x="166" y="618"/>
                  </a:lnTo>
                  <a:lnTo>
                    <a:pt x="177" y="624"/>
                  </a:lnTo>
                  <a:lnTo>
                    <a:pt x="189" y="630"/>
                  </a:lnTo>
                  <a:lnTo>
                    <a:pt x="198" y="633"/>
                  </a:lnTo>
                  <a:lnTo>
                    <a:pt x="200" y="634"/>
                  </a:lnTo>
                  <a:lnTo>
                    <a:pt x="203" y="635"/>
                  </a:lnTo>
                  <a:lnTo>
                    <a:pt x="225" y="635"/>
                  </a:lnTo>
                  <a:lnTo>
                    <a:pt x="246" y="635"/>
                  </a:lnTo>
                  <a:lnTo>
                    <a:pt x="268" y="634"/>
                  </a:lnTo>
                  <a:lnTo>
                    <a:pt x="290" y="631"/>
                  </a:lnTo>
                  <a:lnTo>
                    <a:pt x="297" y="628"/>
                  </a:lnTo>
                  <a:lnTo>
                    <a:pt x="302" y="626"/>
                  </a:lnTo>
                  <a:lnTo>
                    <a:pt x="304" y="624"/>
                  </a:lnTo>
                  <a:lnTo>
                    <a:pt x="304" y="622"/>
                  </a:lnTo>
                  <a:lnTo>
                    <a:pt x="304" y="619"/>
                  </a:lnTo>
                  <a:lnTo>
                    <a:pt x="302" y="618"/>
                  </a:lnTo>
                  <a:lnTo>
                    <a:pt x="297" y="614"/>
                  </a:lnTo>
                  <a:lnTo>
                    <a:pt x="292" y="611"/>
                  </a:lnTo>
                  <a:lnTo>
                    <a:pt x="291" y="611"/>
                  </a:lnTo>
                  <a:lnTo>
                    <a:pt x="292" y="611"/>
                  </a:lnTo>
                  <a:lnTo>
                    <a:pt x="296" y="612"/>
                  </a:lnTo>
                  <a:lnTo>
                    <a:pt x="300" y="615"/>
                  </a:lnTo>
                  <a:lnTo>
                    <a:pt x="309" y="617"/>
                  </a:lnTo>
                  <a:lnTo>
                    <a:pt x="321" y="614"/>
                  </a:lnTo>
                  <a:lnTo>
                    <a:pt x="330" y="610"/>
                  </a:lnTo>
                  <a:lnTo>
                    <a:pt x="336" y="604"/>
                  </a:lnTo>
                  <a:lnTo>
                    <a:pt x="341" y="599"/>
                  </a:lnTo>
                  <a:lnTo>
                    <a:pt x="342" y="591"/>
                  </a:lnTo>
                  <a:lnTo>
                    <a:pt x="343" y="580"/>
                  </a:lnTo>
                  <a:lnTo>
                    <a:pt x="344" y="568"/>
                  </a:lnTo>
                  <a:lnTo>
                    <a:pt x="345" y="553"/>
                  </a:lnTo>
                  <a:lnTo>
                    <a:pt x="356" y="561"/>
                  </a:lnTo>
                  <a:lnTo>
                    <a:pt x="364" y="570"/>
                  </a:lnTo>
                  <a:lnTo>
                    <a:pt x="378" y="589"/>
                  </a:lnTo>
                  <a:lnTo>
                    <a:pt x="391" y="609"/>
                  </a:lnTo>
                  <a:lnTo>
                    <a:pt x="399" y="618"/>
                  </a:lnTo>
                  <a:lnTo>
                    <a:pt x="410" y="626"/>
                  </a:lnTo>
                  <a:lnTo>
                    <a:pt x="419" y="624"/>
                  </a:lnTo>
                  <a:lnTo>
                    <a:pt x="426" y="623"/>
                  </a:lnTo>
                  <a:lnTo>
                    <a:pt x="430" y="620"/>
                  </a:lnTo>
                  <a:lnTo>
                    <a:pt x="433" y="618"/>
                  </a:lnTo>
                  <a:lnTo>
                    <a:pt x="435" y="616"/>
                  </a:lnTo>
                  <a:lnTo>
                    <a:pt x="436" y="611"/>
                  </a:lnTo>
                  <a:lnTo>
                    <a:pt x="438" y="605"/>
                  </a:lnTo>
                  <a:lnTo>
                    <a:pt x="442" y="599"/>
                  </a:lnTo>
                  <a:close/>
                </a:path>
              </a:pathLst>
            </a:custGeom>
            <a:solidFill>
              <a:srgbClr val="00CC99"/>
            </a:solidFill>
            <a:ln w="11113">
              <a:solidFill>
                <a:srgbClr val="000000"/>
              </a:solidFill>
              <a:prstDash val="solid"/>
              <a:round/>
              <a:headEnd/>
              <a:tailEnd/>
            </a:ln>
          </p:spPr>
          <p:txBody>
            <a:bodyPr/>
            <a:lstStyle/>
            <a:p>
              <a:endParaRPr lang="en-US"/>
            </a:p>
          </p:txBody>
        </p:sp>
      </p:grpSp>
      <p:sp>
        <p:nvSpPr>
          <p:cNvPr id="15388" name="Rectangle 42"/>
          <p:cNvSpPr>
            <a:spLocks noChangeArrowheads="1"/>
          </p:cNvSpPr>
          <p:nvPr/>
        </p:nvSpPr>
        <p:spPr bwMode="auto">
          <a:xfrm>
            <a:off x="6959600" y="3406776"/>
            <a:ext cx="90963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89" name="Freeform 43"/>
          <p:cNvSpPr>
            <a:spLocks/>
          </p:cNvSpPr>
          <p:nvPr/>
        </p:nvSpPr>
        <p:spPr bwMode="auto">
          <a:xfrm>
            <a:off x="4029076" y="3136900"/>
            <a:ext cx="3794125" cy="1060450"/>
          </a:xfrm>
          <a:custGeom>
            <a:avLst/>
            <a:gdLst>
              <a:gd name="T0" fmla="*/ 35282188 w 2390"/>
              <a:gd name="T1" fmla="*/ 0 h 668"/>
              <a:gd name="T2" fmla="*/ 15120938 w 2390"/>
              <a:gd name="T3" fmla="*/ 60483750 h 668"/>
              <a:gd name="T4" fmla="*/ 216733438 w 2390"/>
              <a:gd name="T5" fmla="*/ 120967500 h 668"/>
              <a:gd name="T6" fmla="*/ 357862188 w 2390"/>
              <a:gd name="T7" fmla="*/ 241935000 h 668"/>
              <a:gd name="T8" fmla="*/ 720764688 w 2390"/>
              <a:gd name="T9" fmla="*/ 181451250 h 668"/>
              <a:gd name="T10" fmla="*/ 1184473438 w 2390"/>
              <a:gd name="T11" fmla="*/ 262096250 h 668"/>
              <a:gd name="T12" fmla="*/ 1426408438 w 2390"/>
              <a:gd name="T13" fmla="*/ 241935000 h 668"/>
              <a:gd name="T14" fmla="*/ 1748988438 w 2390"/>
              <a:gd name="T15" fmla="*/ 120967500 h 668"/>
              <a:gd name="T16" fmla="*/ 2051407188 w 2390"/>
              <a:gd name="T17" fmla="*/ 221773750 h 668"/>
              <a:gd name="T18" fmla="*/ 2147483646 w 2390"/>
              <a:gd name="T19" fmla="*/ 302418750 h 668"/>
              <a:gd name="T20" fmla="*/ 2147483646 w 2390"/>
              <a:gd name="T21" fmla="*/ 282257500 h 668"/>
              <a:gd name="T22" fmla="*/ 2147483646 w 2390"/>
              <a:gd name="T23" fmla="*/ 262096250 h 668"/>
              <a:gd name="T24" fmla="*/ 2147483646 w 2390"/>
              <a:gd name="T25" fmla="*/ 342741250 h 668"/>
              <a:gd name="T26" fmla="*/ 2147483646 w 2390"/>
              <a:gd name="T27" fmla="*/ 383063750 h 668"/>
              <a:gd name="T28" fmla="*/ 2147483646 w 2390"/>
              <a:gd name="T29" fmla="*/ 504031250 h 668"/>
              <a:gd name="T30" fmla="*/ 2147483646 w 2390"/>
              <a:gd name="T31" fmla="*/ 624998750 h 668"/>
              <a:gd name="T32" fmla="*/ 2147483646 w 2390"/>
              <a:gd name="T33" fmla="*/ 947578750 h 668"/>
              <a:gd name="T34" fmla="*/ 2147483646 w 2390"/>
              <a:gd name="T35" fmla="*/ 1048385000 h 668"/>
              <a:gd name="T36" fmla="*/ 2147483646 w 2390"/>
              <a:gd name="T37" fmla="*/ 1249997500 h 668"/>
              <a:gd name="T38" fmla="*/ 2147483646 w 2390"/>
              <a:gd name="T39" fmla="*/ 1330642500 h 668"/>
              <a:gd name="T40" fmla="*/ 2147483646 w 2390"/>
              <a:gd name="T41" fmla="*/ 1471771250 h 668"/>
              <a:gd name="T42" fmla="*/ 2147483646 w 2390"/>
              <a:gd name="T43" fmla="*/ 1673383750 h 668"/>
              <a:gd name="T44" fmla="*/ 2147483646 w 2390"/>
              <a:gd name="T45" fmla="*/ 1633061250 h 668"/>
              <a:gd name="T46" fmla="*/ 2147483646 w 2390"/>
              <a:gd name="T47" fmla="*/ 1592738750 h 6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90" h="668">
                <a:moveTo>
                  <a:pt x="14" y="0"/>
                </a:moveTo>
                <a:cubicBezTo>
                  <a:pt x="11" y="8"/>
                  <a:pt x="0" y="18"/>
                  <a:pt x="6" y="24"/>
                </a:cubicBezTo>
                <a:cubicBezTo>
                  <a:pt x="12" y="30"/>
                  <a:pt x="71" y="44"/>
                  <a:pt x="86" y="48"/>
                </a:cubicBezTo>
                <a:cubicBezTo>
                  <a:pt x="97" y="80"/>
                  <a:pt x="111" y="86"/>
                  <a:pt x="142" y="96"/>
                </a:cubicBezTo>
                <a:cubicBezTo>
                  <a:pt x="198" y="91"/>
                  <a:pt x="236" y="89"/>
                  <a:pt x="286" y="72"/>
                </a:cubicBezTo>
                <a:cubicBezTo>
                  <a:pt x="376" y="77"/>
                  <a:pt x="409" y="63"/>
                  <a:pt x="470" y="104"/>
                </a:cubicBezTo>
                <a:cubicBezTo>
                  <a:pt x="502" y="101"/>
                  <a:pt x="534" y="101"/>
                  <a:pt x="566" y="96"/>
                </a:cubicBezTo>
                <a:cubicBezTo>
                  <a:pt x="612" y="88"/>
                  <a:pt x="649" y="59"/>
                  <a:pt x="694" y="48"/>
                </a:cubicBezTo>
                <a:cubicBezTo>
                  <a:pt x="785" y="58"/>
                  <a:pt x="746" y="43"/>
                  <a:pt x="814" y="88"/>
                </a:cubicBezTo>
                <a:cubicBezTo>
                  <a:pt x="830" y="99"/>
                  <a:pt x="862" y="120"/>
                  <a:pt x="862" y="120"/>
                </a:cubicBezTo>
                <a:cubicBezTo>
                  <a:pt x="881" y="117"/>
                  <a:pt x="900" y="116"/>
                  <a:pt x="918" y="112"/>
                </a:cubicBezTo>
                <a:cubicBezTo>
                  <a:pt x="926" y="110"/>
                  <a:pt x="934" y="101"/>
                  <a:pt x="942" y="104"/>
                </a:cubicBezTo>
                <a:cubicBezTo>
                  <a:pt x="960" y="110"/>
                  <a:pt x="974" y="125"/>
                  <a:pt x="990" y="136"/>
                </a:cubicBezTo>
                <a:cubicBezTo>
                  <a:pt x="1004" y="145"/>
                  <a:pt x="1038" y="152"/>
                  <a:pt x="1038" y="152"/>
                </a:cubicBezTo>
                <a:cubicBezTo>
                  <a:pt x="1062" y="176"/>
                  <a:pt x="1082" y="181"/>
                  <a:pt x="1110" y="200"/>
                </a:cubicBezTo>
                <a:cubicBezTo>
                  <a:pt x="1138" y="243"/>
                  <a:pt x="1183" y="241"/>
                  <a:pt x="1230" y="248"/>
                </a:cubicBezTo>
                <a:cubicBezTo>
                  <a:pt x="1275" y="278"/>
                  <a:pt x="1269" y="349"/>
                  <a:pt x="1318" y="376"/>
                </a:cubicBezTo>
                <a:cubicBezTo>
                  <a:pt x="1369" y="405"/>
                  <a:pt x="1438" y="407"/>
                  <a:pt x="1494" y="416"/>
                </a:cubicBezTo>
                <a:cubicBezTo>
                  <a:pt x="1595" y="517"/>
                  <a:pt x="1677" y="489"/>
                  <a:pt x="1830" y="496"/>
                </a:cubicBezTo>
                <a:cubicBezTo>
                  <a:pt x="1856" y="505"/>
                  <a:pt x="1876" y="519"/>
                  <a:pt x="1902" y="528"/>
                </a:cubicBezTo>
                <a:cubicBezTo>
                  <a:pt x="1928" y="566"/>
                  <a:pt x="1969" y="577"/>
                  <a:pt x="2014" y="584"/>
                </a:cubicBezTo>
                <a:cubicBezTo>
                  <a:pt x="2067" y="637"/>
                  <a:pt x="2133" y="652"/>
                  <a:pt x="2206" y="664"/>
                </a:cubicBezTo>
                <a:cubicBezTo>
                  <a:pt x="2377" y="650"/>
                  <a:pt x="2254" y="668"/>
                  <a:pt x="2326" y="648"/>
                </a:cubicBezTo>
                <a:cubicBezTo>
                  <a:pt x="2347" y="642"/>
                  <a:pt x="2390" y="632"/>
                  <a:pt x="2390" y="632"/>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0" name="Freeform 44"/>
          <p:cNvSpPr>
            <a:spLocks/>
          </p:cNvSpPr>
          <p:nvPr/>
        </p:nvSpPr>
        <p:spPr bwMode="auto">
          <a:xfrm>
            <a:off x="5016500" y="3733800"/>
            <a:ext cx="1092200" cy="279400"/>
          </a:xfrm>
          <a:custGeom>
            <a:avLst/>
            <a:gdLst>
              <a:gd name="T0" fmla="*/ 0 w 688"/>
              <a:gd name="T1" fmla="*/ 443547500 h 176"/>
              <a:gd name="T2" fmla="*/ 181451250 w 688"/>
              <a:gd name="T3" fmla="*/ 403225000 h 176"/>
              <a:gd name="T4" fmla="*/ 362902500 w 688"/>
              <a:gd name="T5" fmla="*/ 282257500 h 176"/>
              <a:gd name="T6" fmla="*/ 624998750 w 688"/>
              <a:gd name="T7" fmla="*/ 302418750 h 176"/>
              <a:gd name="T8" fmla="*/ 766127500 w 688"/>
              <a:gd name="T9" fmla="*/ 221773750 h 176"/>
              <a:gd name="T10" fmla="*/ 967740000 w 688"/>
              <a:gd name="T11" fmla="*/ 201612500 h 176"/>
              <a:gd name="T12" fmla="*/ 1209675000 w 688"/>
              <a:gd name="T13" fmla="*/ 80645000 h 176"/>
              <a:gd name="T14" fmla="*/ 1572577500 w 688"/>
              <a:gd name="T15" fmla="*/ 60483750 h 176"/>
              <a:gd name="T16" fmla="*/ 1733867500 w 688"/>
              <a:gd name="T17" fmla="*/ 0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88" h="176">
                <a:moveTo>
                  <a:pt x="0" y="176"/>
                </a:moveTo>
                <a:cubicBezTo>
                  <a:pt x="18" y="173"/>
                  <a:pt x="52" y="170"/>
                  <a:pt x="72" y="160"/>
                </a:cubicBezTo>
                <a:cubicBezTo>
                  <a:pt x="101" y="146"/>
                  <a:pt x="113" y="122"/>
                  <a:pt x="144" y="112"/>
                </a:cubicBezTo>
                <a:cubicBezTo>
                  <a:pt x="179" y="115"/>
                  <a:pt x="213" y="120"/>
                  <a:pt x="248" y="120"/>
                </a:cubicBezTo>
                <a:cubicBezTo>
                  <a:pt x="326" y="120"/>
                  <a:pt x="237" y="109"/>
                  <a:pt x="304" y="88"/>
                </a:cubicBezTo>
                <a:cubicBezTo>
                  <a:pt x="330" y="80"/>
                  <a:pt x="357" y="83"/>
                  <a:pt x="384" y="80"/>
                </a:cubicBezTo>
                <a:cubicBezTo>
                  <a:pt x="419" y="68"/>
                  <a:pt x="445" y="44"/>
                  <a:pt x="480" y="32"/>
                </a:cubicBezTo>
                <a:cubicBezTo>
                  <a:pt x="559" y="43"/>
                  <a:pt x="527" y="45"/>
                  <a:pt x="624" y="24"/>
                </a:cubicBezTo>
                <a:cubicBezTo>
                  <a:pt x="649" y="19"/>
                  <a:pt x="662" y="0"/>
                  <a:pt x="688" y="0"/>
                </a:cubicBezTo>
              </a:path>
            </a:pathLst>
          </a:custGeom>
          <a:noFill/>
          <a:ln w="19050"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1" name="Freeform 45"/>
          <p:cNvSpPr>
            <a:spLocks/>
          </p:cNvSpPr>
          <p:nvPr/>
        </p:nvSpPr>
        <p:spPr bwMode="auto">
          <a:xfrm>
            <a:off x="5245100" y="2451100"/>
            <a:ext cx="2578100" cy="1689100"/>
          </a:xfrm>
          <a:custGeom>
            <a:avLst/>
            <a:gdLst>
              <a:gd name="T0" fmla="*/ 0 w 1624"/>
              <a:gd name="T1" fmla="*/ 0 h 1064"/>
              <a:gd name="T2" fmla="*/ 80645000 w 1624"/>
              <a:gd name="T3" fmla="*/ 201612500 h 1064"/>
              <a:gd name="T4" fmla="*/ 463708750 w 1624"/>
              <a:gd name="T5" fmla="*/ 342741250 h 1064"/>
              <a:gd name="T6" fmla="*/ 665321250 w 1624"/>
              <a:gd name="T7" fmla="*/ 564515000 h 1064"/>
              <a:gd name="T8" fmla="*/ 786288750 w 1624"/>
              <a:gd name="T9" fmla="*/ 745966250 h 1064"/>
              <a:gd name="T10" fmla="*/ 927417500 w 1624"/>
              <a:gd name="T11" fmla="*/ 766127500 h 1064"/>
              <a:gd name="T12" fmla="*/ 1512093750 w 1624"/>
              <a:gd name="T13" fmla="*/ 907256250 h 1064"/>
              <a:gd name="T14" fmla="*/ 1895157500 w 1624"/>
              <a:gd name="T15" fmla="*/ 1008062500 h 1064"/>
              <a:gd name="T16" fmla="*/ 1935480000 w 1624"/>
              <a:gd name="T17" fmla="*/ 1129030000 h 1064"/>
              <a:gd name="T18" fmla="*/ 2116931250 w 1624"/>
              <a:gd name="T19" fmla="*/ 1229836250 h 1064"/>
              <a:gd name="T20" fmla="*/ 2147483646 w 1624"/>
              <a:gd name="T21" fmla="*/ 1209675000 h 1064"/>
              <a:gd name="T22" fmla="*/ 2147483646 w 1624"/>
              <a:gd name="T23" fmla="*/ 1330642500 h 1064"/>
              <a:gd name="T24" fmla="*/ 2147483646 w 1624"/>
              <a:gd name="T25" fmla="*/ 1391126250 h 1064"/>
              <a:gd name="T26" fmla="*/ 2147483646 w 1624"/>
              <a:gd name="T27" fmla="*/ 1512093750 h 1064"/>
              <a:gd name="T28" fmla="*/ 2147483646 w 1624"/>
              <a:gd name="T29" fmla="*/ 1592738750 h 1064"/>
              <a:gd name="T30" fmla="*/ 2147483646 w 1624"/>
              <a:gd name="T31" fmla="*/ 1794351250 h 1064"/>
              <a:gd name="T32" fmla="*/ 2147483646 w 1624"/>
              <a:gd name="T33" fmla="*/ 1874996250 h 1064"/>
              <a:gd name="T34" fmla="*/ 2147483646 w 1624"/>
              <a:gd name="T35" fmla="*/ 1995963750 h 1064"/>
              <a:gd name="T36" fmla="*/ 2147483646 w 1624"/>
              <a:gd name="T37" fmla="*/ 2096770000 h 1064"/>
              <a:gd name="T38" fmla="*/ 2147483646 w 1624"/>
              <a:gd name="T39" fmla="*/ 2147483646 h 1064"/>
              <a:gd name="T40" fmla="*/ 2147483646 w 1624"/>
              <a:gd name="T41" fmla="*/ 2147483646 h 1064"/>
              <a:gd name="T42" fmla="*/ 2147483646 w 1624"/>
              <a:gd name="T43" fmla="*/ 2147483646 h 1064"/>
              <a:gd name="T44" fmla="*/ 2147483646 w 1624"/>
              <a:gd name="T45" fmla="*/ 2147483646 h 1064"/>
              <a:gd name="T46" fmla="*/ 2147483646 w 1624"/>
              <a:gd name="T47" fmla="*/ 2147483646 h 1064"/>
              <a:gd name="T48" fmla="*/ 2147483646 w 1624"/>
              <a:gd name="T49" fmla="*/ 2147483646 h 1064"/>
              <a:gd name="T50" fmla="*/ 2147483646 w 1624"/>
              <a:gd name="T51" fmla="*/ 2147483646 h 10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24" h="1064">
                <a:moveTo>
                  <a:pt x="0" y="0"/>
                </a:moveTo>
                <a:cubicBezTo>
                  <a:pt x="5" y="21"/>
                  <a:pt x="11" y="67"/>
                  <a:pt x="32" y="80"/>
                </a:cubicBezTo>
                <a:cubicBezTo>
                  <a:pt x="78" y="109"/>
                  <a:pt x="137" y="105"/>
                  <a:pt x="184" y="136"/>
                </a:cubicBezTo>
                <a:cubicBezTo>
                  <a:pt x="223" y="195"/>
                  <a:pt x="224" y="177"/>
                  <a:pt x="264" y="224"/>
                </a:cubicBezTo>
                <a:cubicBezTo>
                  <a:pt x="282" y="245"/>
                  <a:pt x="284" y="285"/>
                  <a:pt x="312" y="296"/>
                </a:cubicBezTo>
                <a:cubicBezTo>
                  <a:pt x="330" y="303"/>
                  <a:pt x="349" y="301"/>
                  <a:pt x="368" y="304"/>
                </a:cubicBezTo>
                <a:cubicBezTo>
                  <a:pt x="445" y="355"/>
                  <a:pt x="502" y="354"/>
                  <a:pt x="600" y="360"/>
                </a:cubicBezTo>
                <a:cubicBezTo>
                  <a:pt x="650" y="373"/>
                  <a:pt x="703" y="384"/>
                  <a:pt x="752" y="400"/>
                </a:cubicBezTo>
                <a:cubicBezTo>
                  <a:pt x="757" y="416"/>
                  <a:pt x="754" y="439"/>
                  <a:pt x="768" y="448"/>
                </a:cubicBezTo>
                <a:cubicBezTo>
                  <a:pt x="792" y="464"/>
                  <a:pt x="816" y="472"/>
                  <a:pt x="840" y="488"/>
                </a:cubicBezTo>
                <a:cubicBezTo>
                  <a:pt x="890" y="481"/>
                  <a:pt x="912" y="470"/>
                  <a:pt x="960" y="480"/>
                </a:cubicBezTo>
                <a:cubicBezTo>
                  <a:pt x="965" y="496"/>
                  <a:pt x="967" y="514"/>
                  <a:pt x="976" y="528"/>
                </a:cubicBezTo>
                <a:cubicBezTo>
                  <a:pt x="981" y="536"/>
                  <a:pt x="988" y="543"/>
                  <a:pt x="992" y="552"/>
                </a:cubicBezTo>
                <a:cubicBezTo>
                  <a:pt x="999" y="567"/>
                  <a:pt x="992" y="595"/>
                  <a:pt x="1008" y="600"/>
                </a:cubicBezTo>
                <a:cubicBezTo>
                  <a:pt x="1034" y="609"/>
                  <a:pt x="1054" y="623"/>
                  <a:pt x="1080" y="632"/>
                </a:cubicBezTo>
                <a:cubicBezTo>
                  <a:pt x="1150" y="702"/>
                  <a:pt x="1258" y="705"/>
                  <a:pt x="1352" y="712"/>
                </a:cubicBezTo>
                <a:cubicBezTo>
                  <a:pt x="1375" y="720"/>
                  <a:pt x="1386" y="719"/>
                  <a:pt x="1400" y="744"/>
                </a:cubicBezTo>
                <a:cubicBezTo>
                  <a:pt x="1408" y="759"/>
                  <a:pt x="1404" y="780"/>
                  <a:pt x="1416" y="792"/>
                </a:cubicBezTo>
                <a:cubicBezTo>
                  <a:pt x="1447" y="823"/>
                  <a:pt x="1431" y="810"/>
                  <a:pt x="1464" y="832"/>
                </a:cubicBezTo>
                <a:cubicBezTo>
                  <a:pt x="1477" y="851"/>
                  <a:pt x="1493" y="868"/>
                  <a:pt x="1504" y="888"/>
                </a:cubicBezTo>
                <a:cubicBezTo>
                  <a:pt x="1508" y="895"/>
                  <a:pt x="1506" y="906"/>
                  <a:pt x="1512" y="912"/>
                </a:cubicBezTo>
                <a:cubicBezTo>
                  <a:pt x="1518" y="918"/>
                  <a:pt x="1528" y="916"/>
                  <a:pt x="1536" y="920"/>
                </a:cubicBezTo>
                <a:cubicBezTo>
                  <a:pt x="1545" y="924"/>
                  <a:pt x="1552" y="931"/>
                  <a:pt x="1560" y="936"/>
                </a:cubicBezTo>
                <a:cubicBezTo>
                  <a:pt x="1565" y="944"/>
                  <a:pt x="1568" y="954"/>
                  <a:pt x="1576" y="960"/>
                </a:cubicBezTo>
                <a:cubicBezTo>
                  <a:pt x="1583" y="965"/>
                  <a:pt x="1595" y="961"/>
                  <a:pt x="1600" y="968"/>
                </a:cubicBezTo>
                <a:cubicBezTo>
                  <a:pt x="1617" y="992"/>
                  <a:pt x="1624" y="1034"/>
                  <a:pt x="1624" y="1064"/>
                </a:cubicBezTo>
              </a:path>
            </a:pathLst>
          </a:custGeom>
          <a:noFill/>
          <a:ln w="1905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2" name="Freeform 46"/>
          <p:cNvSpPr>
            <a:spLocks/>
          </p:cNvSpPr>
          <p:nvPr/>
        </p:nvSpPr>
        <p:spPr bwMode="auto">
          <a:xfrm>
            <a:off x="7816850" y="4140200"/>
            <a:ext cx="2101850" cy="914400"/>
          </a:xfrm>
          <a:custGeom>
            <a:avLst/>
            <a:gdLst>
              <a:gd name="T0" fmla="*/ 30241875 w 1324"/>
              <a:gd name="T1" fmla="*/ 0 h 576"/>
              <a:gd name="T2" fmla="*/ 151209375 w 1324"/>
              <a:gd name="T3" fmla="*/ 423386250 h 576"/>
              <a:gd name="T4" fmla="*/ 695563125 w 1324"/>
              <a:gd name="T5" fmla="*/ 463708750 h 576"/>
              <a:gd name="T6" fmla="*/ 1401206875 w 1324"/>
              <a:gd name="T7" fmla="*/ 524192500 h 576"/>
              <a:gd name="T8" fmla="*/ 1562496875 w 1324"/>
              <a:gd name="T9" fmla="*/ 645160000 h 576"/>
              <a:gd name="T10" fmla="*/ 1804431875 w 1324"/>
              <a:gd name="T11" fmla="*/ 584676250 h 576"/>
              <a:gd name="T12" fmla="*/ 2147483646 w 1324"/>
              <a:gd name="T13" fmla="*/ 665321250 h 576"/>
              <a:gd name="T14" fmla="*/ 2147483646 w 1324"/>
              <a:gd name="T15" fmla="*/ 786288750 h 576"/>
              <a:gd name="T16" fmla="*/ 2147483646 w 1324"/>
              <a:gd name="T17" fmla="*/ 907256250 h 576"/>
              <a:gd name="T18" fmla="*/ 2147483646 w 1324"/>
              <a:gd name="T19" fmla="*/ 1129030000 h 576"/>
              <a:gd name="T20" fmla="*/ 2147483646 w 1324"/>
              <a:gd name="T21" fmla="*/ 1249997500 h 576"/>
              <a:gd name="T22" fmla="*/ 2147483646 w 1324"/>
              <a:gd name="T23" fmla="*/ 1370965000 h 576"/>
              <a:gd name="T24" fmla="*/ 2147483646 w 1324"/>
              <a:gd name="T25" fmla="*/ 1451610000 h 5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24" h="576">
                <a:moveTo>
                  <a:pt x="12" y="0"/>
                </a:moveTo>
                <a:cubicBezTo>
                  <a:pt x="0" y="61"/>
                  <a:pt x="6" y="132"/>
                  <a:pt x="60" y="168"/>
                </a:cubicBezTo>
                <a:cubicBezTo>
                  <a:pt x="104" y="235"/>
                  <a:pt x="207" y="194"/>
                  <a:pt x="276" y="184"/>
                </a:cubicBezTo>
                <a:cubicBezTo>
                  <a:pt x="380" y="188"/>
                  <a:pt x="464" y="177"/>
                  <a:pt x="556" y="208"/>
                </a:cubicBezTo>
                <a:cubicBezTo>
                  <a:pt x="575" y="236"/>
                  <a:pt x="588" y="245"/>
                  <a:pt x="620" y="256"/>
                </a:cubicBezTo>
                <a:cubicBezTo>
                  <a:pt x="652" y="249"/>
                  <a:pt x="683" y="232"/>
                  <a:pt x="716" y="232"/>
                </a:cubicBezTo>
                <a:cubicBezTo>
                  <a:pt x="764" y="232"/>
                  <a:pt x="823" y="249"/>
                  <a:pt x="868" y="264"/>
                </a:cubicBezTo>
                <a:cubicBezTo>
                  <a:pt x="883" y="279"/>
                  <a:pt x="899" y="292"/>
                  <a:pt x="908" y="312"/>
                </a:cubicBezTo>
                <a:cubicBezTo>
                  <a:pt x="915" y="327"/>
                  <a:pt x="924" y="360"/>
                  <a:pt x="924" y="360"/>
                </a:cubicBezTo>
                <a:cubicBezTo>
                  <a:pt x="935" y="434"/>
                  <a:pt x="922" y="436"/>
                  <a:pt x="996" y="448"/>
                </a:cubicBezTo>
                <a:cubicBezTo>
                  <a:pt x="1058" y="489"/>
                  <a:pt x="1115" y="490"/>
                  <a:pt x="1188" y="496"/>
                </a:cubicBezTo>
                <a:cubicBezTo>
                  <a:pt x="1212" y="512"/>
                  <a:pt x="1234" y="531"/>
                  <a:pt x="1260" y="544"/>
                </a:cubicBezTo>
                <a:cubicBezTo>
                  <a:pt x="1279" y="553"/>
                  <a:pt x="1309" y="561"/>
                  <a:pt x="1324" y="576"/>
                </a:cubicBezTo>
              </a:path>
            </a:pathLst>
          </a:custGeom>
          <a:noFill/>
          <a:ln w="25400" cap="flat" cmpd="sng">
            <a:solidFill>
              <a:srgbClr val="0000FF"/>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3" name="Freeform 47"/>
          <p:cNvSpPr>
            <a:spLocks/>
          </p:cNvSpPr>
          <p:nvPr/>
        </p:nvSpPr>
        <p:spPr bwMode="auto">
          <a:xfrm>
            <a:off x="1966914" y="3414713"/>
            <a:ext cx="8002587" cy="2951162"/>
          </a:xfrm>
          <a:custGeom>
            <a:avLst/>
            <a:gdLst>
              <a:gd name="T0" fmla="*/ 284776845 w 5041"/>
              <a:gd name="T1" fmla="*/ 143648088 h 1859"/>
              <a:gd name="T2" fmla="*/ 1333161779 w 5041"/>
              <a:gd name="T3" fmla="*/ 284776814 h 1859"/>
              <a:gd name="T4" fmla="*/ 2119450480 w 5041"/>
              <a:gd name="T5" fmla="*/ 425905540 h 1859"/>
              <a:gd name="T6" fmla="*/ 2147483646 w 5041"/>
              <a:gd name="T7" fmla="*/ 506550527 h 1859"/>
              <a:gd name="T8" fmla="*/ 2147483646 w 5041"/>
              <a:gd name="T9" fmla="*/ 667840499 h 1859"/>
              <a:gd name="T10" fmla="*/ 2147483646 w 5041"/>
              <a:gd name="T11" fmla="*/ 728324239 h 1859"/>
              <a:gd name="T12" fmla="*/ 2147483646 w 5041"/>
              <a:gd name="T13" fmla="*/ 950097952 h 1859"/>
              <a:gd name="T14" fmla="*/ 2147483646 w 5041"/>
              <a:gd name="T15" fmla="*/ 1050904184 h 1859"/>
              <a:gd name="T16" fmla="*/ 2147483646 w 5041"/>
              <a:gd name="T17" fmla="*/ 1313000390 h 1859"/>
              <a:gd name="T18" fmla="*/ 2147483646 w 5041"/>
              <a:gd name="T19" fmla="*/ 1514612856 h 1859"/>
              <a:gd name="T20" fmla="*/ 2147483646 w 5041"/>
              <a:gd name="T21" fmla="*/ 1716225322 h 1859"/>
              <a:gd name="T22" fmla="*/ 2147483646 w 5041"/>
              <a:gd name="T23" fmla="*/ 1817031555 h 1859"/>
              <a:gd name="T24" fmla="*/ 2147483646 w 5041"/>
              <a:gd name="T25" fmla="*/ 2038805267 h 1859"/>
              <a:gd name="T26" fmla="*/ 2147483646 w 5041"/>
              <a:gd name="T27" fmla="*/ 2147483646 h 1859"/>
              <a:gd name="T28" fmla="*/ 2147483646 w 5041"/>
              <a:gd name="T29" fmla="*/ 2147483646 h 1859"/>
              <a:gd name="T30" fmla="*/ 2147483646 w 5041"/>
              <a:gd name="T31" fmla="*/ 2147483646 h 1859"/>
              <a:gd name="T32" fmla="*/ 2147483646 w 5041"/>
              <a:gd name="T33" fmla="*/ 2147483646 h 1859"/>
              <a:gd name="T34" fmla="*/ 2147483646 w 5041"/>
              <a:gd name="T35" fmla="*/ 2147483646 h 1859"/>
              <a:gd name="T36" fmla="*/ 2147483646 w 5041"/>
              <a:gd name="T37" fmla="*/ 2147483646 h 1859"/>
              <a:gd name="T38" fmla="*/ 2147483646 w 5041"/>
              <a:gd name="T39" fmla="*/ 2147483646 h 1859"/>
              <a:gd name="T40" fmla="*/ 2147483646 w 5041"/>
              <a:gd name="T41" fmla="*/ 2147483646 h 1859"/>
              <a:gd name="T42" fmla="*/ 2147483646 w 5041"/>
              <a:gd name="T43" fmla="*/ 2147483646 h 1859"/>
              <a:gd name="T44" fmla="*/ 2147483646 w 5041"/>
              <a:gd name="T45" fmla="*/ 2147483646 h 1859"/>
              <a:gd name="T46" fmla="*/ 2147483646 w 5041"/>
              <a:gd name="T47" fmla="*/ 2147483646 h 1859"/>
              <a:gd name="T48" fmla="*/ 2147483646 w 5041"/>
              <a:gd name="T49" fmla="*/ 2147483646 h 1859"/>
              <a:gd name="T50" fmla="*/ 2147483646 w 5041"/>
              <a:gd name="T51" fmla="*/ 2147483646 h 1859"/>
              <a:gd name="T52" fmla="*/ 2147483646 w 5041"/>
              <a:gd name="T53" fmla="*/ 2147483646 h 1859"/>
              <a:gd name="T54" fmla="*/ 2147483646 w 5041"/>
              <a:gd name="T55" fmla="*/ 2147483646 h 1859"/>
              <a:gd name="T56" fmla="*/ 2147483646 w 5041"/>
              <a:gd name="T57" fmla="*/ 2147483646 h 1859"/>
              <a:gd name="T58" fmla="*/ 2147483646 w 5041"/>
              <a:gd name="T59" fmla="*/ 2147483646 h 1859"/>
              <a:gd name="T60" fmla="*/ 2147483646 w 5041"/>
              <a:gd name="T61" fmla="*/ 2147483646 h 1859"/>
              <a:gd name="T62" fmla="*/ 2147483646 w 5041"/>
              <a:gd name="T63" fmla="*/ 2147483646 h 1859"/>
              <a:gd name="T64" fmla="*/ 2147483646 w 5041"/>
              <a:gd name="T65" fmla="*/ 2147483646 h 1859"/>
              <a:gd name="T66" fmla="*/ 2147483646 w 5041"/>
              <a:gd name="T67" fmla="*/ 2147483646 h 1859"/>
              <a:gd name="T68" fmla="*/ 2147483646 w 5041"/>
              <a:gd name="T69" fmla="*/ 2147483646 h 1859"/>
              <a:gd name="T70" fmla="*/ 2147483646 w 5041"/>
              <a:gd name="T71" fmla="*/ 2147483646 h 1859"/>
              <a:gd name="T72" fmla="*/ 2147483646 w 5041"/>
              <a:gd name="T73" fmla="*/ 2147483646 h 1859"/>
              <a:gd name="T74" fmla="*/ 2147483646 w 5041"/>
              <a:gd name="T75" fmla="*/ 2147483646 h 1859"/>
              <a:gd name="T76" fmla="*/ 2147483646 w 5041"/>
              <a:gd name="T77" fmla="*/ 1937999034 h 1859"/>
              <a:gd name="T78" fmla="*/ 2147483646 w 5041"/>
              <a:gd name="T79" fmla="*/ 1554935349 h 1859"/>
              <a:gd name="T80" fmla="*/ 2147483646 w 5041"/>
              <a:gd name="T81" fmla="*/ 1373484130 h 1859"/>
              <a:gd name="T82" fmla="*/ 2147483646 w 5041"/>
              <a:gd name="T83" fmla="*/ 1111387924 h 1859"/>
              <a:gd name="T84" fmla="*/ 2147483646 w 5041"/>
              <a:gd name="T85" fmla="*/ 970259198 h 1859"/>
              <a:gd name="T86" fmla="*/ 2147483646 w 5041"/>
              <a:gd name="T87" fmla="*/ 849291719 h 1859"/>
              <a:gd name="T88" fmla="*/ 1937999241 w 5041"/>
              <a:gd name="T89" fmla="*/ 748485486 h 1859"/>
              <a:gd name="T90" fmla="*/ 1194553988 w 5041"/>
              <a:gd name="T91" fmla="*/ 544353658 h 1859"/>
              <a:gd name="T92" fmla="*/ 801409637 w 5041"/>
              <a:gd name="T93" fmla="*/ 514111788 h 1859"/>
              <a:gd name="T94" fmla="*/ 189010913 w 5041"/>
              <a:gd name="T95" fmla="*/ 430945852 h 1859"/>
              <a:gd name="T96" fmla="*/ 42841860 w 5041"/>
              <a:gd name="T97" fmla="*/ 425905540 h 1859"/>
              <a:gd name="T98" fmla="*/ 45362810 w 5041"/>
              <a:gd name="T99" fmla="*/ 90725610 h 18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041" h="1859">
                <a:moveTo>
                  <a:pt x="9" y="0"/>
                </a:moveTo>
                <a:cubicBezTo>
                  <a:pt x="42" y="8"/>
                  <a:pt x="80" y="49"/>
                  <a:pt x="113" y="57"/>
                </a:cubicBezTo>
                <a:cubicBezTo>
                  <a:pt x="178" y="100"/>
                  <a:pt x="345" y="89"/>
                  <a:pt x="345" y="89"/>
                </a:cubicBezTo>
                <a:cubicBezTo>
                  <a:pt x="406" y="101"/>
                  <a:pt x="468" y="100"/>
                  <a:pt x="529" y="113"/>
                </a:cubicBezTo>
                <a:cubicBezTo>
                  <a:pt x="615" y="131"/>
                  <a:pt x="652" y="146"/>
                  <a:pt x="745" y="153"/>
                </a:cubicBezTo>
                <a:cubicBezTo>
                  <a:pt x="777" y="159"/>
                  <a:pt x="811" y="156"/>
                  <a:pt x="841" y="169"/>
                </a:cubicBezTo>
                <a:cubicBezTo>
                  <a:pt x="850" y="173"/>
                  <a:pt x="848" y="189"/>
                  <a:pt x="857" y="193"/>
                </a:cubicBezTo>
                <a:cubicBezTo>
                  <a:pt x="872" y="200"/>
                  <a:pt x="889" y="197"/>
                  <a:pt x="905" y="201"/>
                </a:cubicBezTo>
                <a:cubicBezTo>
                  <a:pt x="961" y="213"/>
                  <a:pt x="1024" y="244"/>
                  <a:pt x="1081" y="249"/>
                </a:cubicBezTo>
                <a:cubicBezTo>
                  <a:pt x="1225" y="262"/>
                  <a:pt x="1140" y="256"/>
                  <a:pt x="1337" y="265"/>
                </a:cubicBezTo>
                <a:cubicBezTo>
                  <a:pt x="1358" y="262"/>
                  <a:pt x="1380" y="255"/>
                  <a:pt x="1401" y="257"/>
                </a:cubicBezTo>
                <a:cubicBezTo>
                  <a:pt x="1428" y="259"/>
                  <a:pt x="1470" y="280"/>
                  <a:pt x="1497" y="289"/>
                </a:cubicBezTo>
                <a:cubicBezTo>
                  <a:pt x="1542" y="304"/>
                  <a:pt x="1598" y="309"/>
                  <a:pt x="1644" y="321"/>
                </a:cubicBezTo>
                <a:cubicBezTo>
                  <a:pt x="1673" y="350"/>
                  <a:pt x="1696" y="355"/>
                  <a:pt x="1729" y="377"/>
                </a:cubicBezTo>
                <a:cubicBezTo>
                  <a:pt x="1734" y="385"/>
                  <a:pt x="1741" y="391"/>
                  <a:pt x="1749" y="396"/>
                </a:cubicBezTo>
                <a:cubicBezTo>
                  <a:pt x="1763" y="405"/>
                  <a:pt x="1777" y="412"/>
                  <a:pt x="1793" y="417"/>
                </a:cubicBezTo>
                <a:cubicBezTo>
                  <a:pt x="1851" y="436"/>
                  <a:pt x="1926" y="449"/>
                  <a:pt x="1977" y="483"/>
                </a:cubicBezTo>
                <a:cubicBezTo>
                  <a:pt x="1995" y="513"/>
                  <a:pt x="1969" y="502"/>
                  <a:pt x="2025" y="521"/>
                </a:cubicBezTo>
                <a:cubicBezTo>
                  <a:pt x="2046" y="528"/>
                  <a:pt x="2056" y="548"/>
                  <a:pt x="2073" y="561"/>
                </a:cubicBezTo>
                <a:cubicBezTo>
                  <a:pt x="2114" y="593"/>
                  <a:pt x="2109" y="589"/>
                  <a:pt x="2145" y="601"/>
                </a:cubicBezTo>
                <a:cubicBezTo>
                  <a:pt x="2188" y="644"/>
                  <a:pt x="2229" y="628"/>
                  <a:pt x="2273" y="657"/>
                </a:cubicBezTo>
                <a:cubicBezTo>
                  <a:pt x="2304" y="678"/>
                  <a:pt x="2288" y="670"/>
                  <a:pt x="2321" y="681"/>
                </a:cubicBezTo>
                <a:cubicBezTo>
                  <a:pt x="2324" y="689"/>
                  <a:pt x="2322" y="700"/>
                  <a:pt x="2329" y="705"/>
                </a:cubicBezTo>
                <a:cubicBezTo>
                  <a:pt x="2343" y="715"/>
                  <a:pt x="2377" y="721"/>
                  <a:pt x="2377" y="721"/>
                </a:cubicBezTo>
                <a:cubicBezTo>
                  <a:pt x="2421" y="787"/>
                  <a:pt x="2404" y="767"/>
                  <a:pt x="2481" y="793"/>
                </a:cubicBezTo>
                <a:cubicBezTo>
                  <a:pt x="2497" y="798"/>
                  <a:pt x="2529" y="809"/>
                  <a:pt x="2529" y="809"/>
                </a:cubicBezTo>
                <a:cubicBezTo>
                  <a:pt x="2565" y="863"/>
                  <a:pt x="2607" y="824"/>
                  <a:pt x="2657" y="857"/>
                </a:cubicBezTo>
                <a:cubicBezTo>
                  <a:pt x="2695" y="882"/>
                  <a:pt x="2672" y="870"/>
                  <a:pt x="2729" y="889"/>
                </a:cubicBezTo>
                <a:cubicBezTo>
                  <a:pt x="2756" y="898"/>
                  <a:pt x="2777" y="921"/>
                  <a:pt x="2801" y="937"/>
                </a:cubicBezTo>
                <a:cubicBezTo>
                  <a:pt x="2816" y="947"/>
                  <a:pt x="2876" y="952"/>
                  <a:pt x="2881" y="953"/>
                </a:cubicBezTo>
                <a:cubicBezTo>
                  <a:pt x="2936" y="971"/>
                  <a:pt x="2953" y="977"/>
                  <a:pt x="3001" y="1009"/>
                </a:cubicBezTo>
                <a:cubicBezTo>
                  <a:pt x="3015" y="1018"/>
                  <a:pt x="3035" y="1016"/>
                  <a:pt x="3049" y="1025"/>
                </a:cubicBezTo>
                <a:cubicBezTo>
                  <a:pt x="3087" y="1050"/>
                  <a:pt x="3131" y="1064"/>
                  <a:pt x="3169" y="1089"/>
                </a:cubicBezTo>
                <a:cubicBezTo>
                  <a:pt x="3203" y="1140"/>
                  <a:pt x="3282" y="1137"/>
                  <a:pt x="3337" y="1145"/>
                </a:cubicBezTo>
                <a:cubicBezTo>
                  <a:pt x="3371" y="1156"/>
                  <a:pt x="3400" y="1176"/>
                  <a:pt x="3433" y="1185"/>
                </a:cubicBezTo>
                <a:cubicBezTo>
                  <a:pt x="3486" y="1200"/>
                  <a:pt x="3537" y="1204"/>
                  <a:pt x="3593" y="1209"/>
                </a:cubicBezTo>
                <a:cubicBezTo>
                  <a:pt x="3618" y="1217"/>
                  <a:pt x="3650" y="1220"/>
                  <a:pt x="3673" y="1233"/>
                </a:cubicBezTo>
                <a:cubicBezTo>
                  <a:pt x="3730" y="1265"/>
                  <a:pt x="3727" y="1270"/>
                  <a:pt x="3793" y="1281"/>
                </a:cubicBezTo>
                <a:cubicBezTo>
                  <a:pt x="3820" y="1299"/>
                  <a:pt x="3841" y="1305"/>
                  <a:pt x="3873" y="1313"/>
                </a:cubicBezTo>
                <a:cubicBezTo>
                  <a:pt x="3899" y="1330"/>
                  <a:pt x="3924" y="1335"/>
                  <a:pt x="3953" y="1345"/>
                </a:cubicBezTo>
                <a:cubicBezTo>
                  <a:pt x="3958" y="1353"/>
                  <a:pt x="3961" y="1364"/>
                  <a:pt x="3969" y="1369"/>
                </a:cubicBezTo>
                <a:cubicBezTo>
                  <a:pt x="3983" y="1378"/>
                  <a:pt x="4017" y="1385"/>
                  <a:pt x="4017" y="1385"/>
                </a:cubicBezTo>
                <a:cubicBezTo>
                  <a:pt x="4042" y="1422"/>
                  <a:pt x="4087" y="1435"/>
                  <a:pt x="4129" y="1449"/>
                </a:cubicBezTo>
                <a:cubicBezTo>
                  <a:pt x="4147" y="1455"/>
                  <a:pt x="4161" y="1470"/>
                  <a:pt x="4177" y="1481"/>
                </a:cubicBezTo>
                <a:cubicBezTo>
                  <a:pt x="4195" y="1493"/>
                  <a:pt x="4270" y="1508"/>
                  <a:pt x="4297" y="1513"/>
                </a:cubicBezTo>
                <a:cubicBezTo>
                  <a:pt x="4361" y="1556"/>
                  <a:pt x="4447" y="1566"/>
                  <a:pt x="4521" y="1577"/>
                </a:cubicBezTo>
                <a:cubicBezTo>
                  <a:pt x="4614" y="1591"/>
                  <a:pt x="4695" y="1604"/>
                  <a:pt x="4793" y="1609"/>
                </a:cubicBezTo>
                <a:cubicBezTo>
                  <a:pt x="4983" y="1601"/>
                  <a:pt x="4989" y="1544"/>
                  <a:pt x="5009" y="1665"/>
                </a:cubicBezTo>
                <a:cubicBezTo>
                  <a:pt x="5012" y="1684"/>
                  <a:pt x="5014" y="1702"/>
                  <a:pt x="5017" y="1721"/>
                </a:cubicBezTo>
                <a:cubicBezTo>
                  <a:pt x="5014" y="1758"/>
                  <a:pt x="5041" y="1814"/>
                  <a:pt x="5009" y="1833"/>
                </a:cubicBezTo>
                <a:cubicBezTo>
                  <a:pt x="4965" y="1859"/>
                  <a:pt x="4857" y="1817"/>
                  <a:pt x="4857" y="1817"/>
                </a:cubicBezTo>
                <a:cubicBezTo>
                  <a:pt x="4763" y="1786"/>
                  <a:pt x="4826" y="1802"/>
                  <a:pt x="4665" y="1793"/>
                </a:cubicBezTo>
                <a:cubicBezTo>
                  <a:pt x="4603" y="1752"/>
                  <a:pt x="4661" y="1785"/>
                  <a:pt x="4513" y="1769"/>
                </a:cubicBezTo>
                <a:cubicBezTo>
                  <a:pt x="4475" y="1765"/>
                  <a:pt x="4442" y="1744"/>
                  <a:pt x="4409" y="1729"/>
                </a:cubicBezTo>
                <a:cubicBezTo>
                  <a:pt x="4362" y="1708"/>
                  <a:pt x="4324" y="1703"/>
                  <a:pt x="4273" y="1697"/>
                </a:cubicBezTo>
                <a:cubicBezTo>
                  <a:pt x="4257" y="1692"/>
                  <a:pt x="4239" y="1690"/>
                  <a:pt x="4225" y="1681"/>
                </a:cubicBezTo>
                <a:cubicBezTo>
                  <a:pt x="4209" y="1670"/>
                  <a:pt x="4195" y="1655"/>
                  <a:pt x="4177" y="1649"/>
                </a:cubicBezTo>
                <a:cubicBezTo>
                  <a:pt x="4103" y="1624"/>
                  <a:pt x="4027" y="1610"/>
                  <a:pt x="3953" y="1585"/>
                </a:cubicBezTo>
                <a:cubicBezTo>
                  <a:pt x="3929" y="1577"/>
                  <a:pt x="3904" y="1555"/>
                  <a:pt x="3881" y="1545"/>
                </a:cubicBezTo>
                <a:cubicBezTo>
                  <a:pt x="3881" y="1545"/>
                  <a:pt x="3821" y="1525"/>
                  <a:pt x="3809" y="1521"/>
                </a:cubicBezTo>
                <a:cubicBezTo>
                  <a:pt x="3800" y="1518"/>
                  <a:pt x="3794" y="1509"/>
                  <a:pt x="3785" y="1505"/>
                </a:cubicBezTo>
                <a:cubicBezTo>
                  <a:pt x="3738" y="1484"/>
                  <a:pt x="3692" y="1466"/>
                  <a:pt x="3641" y="1457"/>
                </a:cubicBezTo>
                <a:cubicBezTo>
                  <a:pt x="3543" y="1392"/>
                  <a:pt x="3569" y="1395"/>
                  <a:pt x="3441" y="1385"/>
                </a:cubicBezTo>
                <a:cubicBezTo>
                  <a:pt x="3397" y="1370"/>
                  <a:pt x="3335" y="1370"/>
                  <a:pt x="3297" y="1345"/>
                </a:cubicBezTo>
                <a:cubicBezTo>
                  <a:pt x="3254" y="1316"/>
                  <a:pt x="3226" y="1305"/>
                  <a:pt x="3177" y="1289"/>
                </a:cubicBezTo>
                <a:cubicBezTo>
                  <a:pt x="3141" y="1277"/>
                  <a:pt x="3162" y="1268"/>
                  <a:pt x="3129" y="1249"/>
                </a:cubicBezTo>
                <a:cubicBezTo>
                  <a:pt x="3103" y="1235"/>
                  <a:pt x="3062" y="1227"/>
                  <a:pt x="3033" y="1217"/>
                </a:cubicBezTo>
                <a:cubicBezTo>
                  <a:pt x="3021" y="1213"/>
                  <a:pt x="2954" y="1172"/>
                  <a:pt x="2937" y="1161"/>
                </a:cubicBezTo>
                <a:cubicBezTo>
                  <a:pt x="2915" y="1127"/>
                  <a:pt x="2886" y="1125"/>
                  <a:pt x="2849" y="1113"/>
                </a:cubicBezTo>
                <a:cubicBezTo>
                  <a:pt x="2786" y="1092"/>
                  <a:pt x="2713" y="1078"/>
                  <a:pt x="2657" y="1041"/>
                </a:cubicBezTo>
                <a:cubicBezTo>
                  <a:pt x="2621" y="1024"/>
                  <a:pt x="2646" y="1027"/>
                  <a:pt x="2631" y="1020"/>
                </a:cubicBezTo>
                <a:cubicBezTo>
                  <a:pt x="2616" y="1013"/>
                  <a:pt x="2583" y="1007"/>
                  <a:pt x="2569" y="1001"/>
                </a:cubicBezTo>
                <a:cubicBezTo>
                  <a:pt x="2560" y="997"/>
                  <a:pt x="2554" y="989"/>
                  <a:pt x="2545" y="985"/>
                </a:cubicBezTo>
                <a:cubicBezTo>
                  <a:pt x="2530" y="978"/>
                  <a:pt x="2497" y="969"/>
                  <a:pt x="2497" y="969"/>
                </a:cubicBezTo>
                <a:cubicBezTo>
                  <a:pt x="2468" y="925"/>
                  <a:pt x="2432" y="913"/>
                  <a:pt x="2385" y="897"/>
                </a:cubicBezTo>
                <a:cubicBezTo>
                  <a:pt x="2369" y="892"/>
                  <a:pt x="2353" y="886"/>
                  <a:pt x="2337" y="881"/>
                </a:cubicBezTo>
                <a:cubicBezTo>
                  <a:pt x="2329" y="878"/>
                  <a:pt x="2313" y="873"/>
                  <a:pt x="2313" y="873"/>
                </a:cubicBezTo>
                <a:cubicBezTo>
                  <a:pt x="2279" y="821"/>
                  <a:pt x="2222" y="781"/>
                  <a:pt x="2161" y="769"/>
                </a:cubicBezTo>
                <a:cubicBezTo>
                  <a:pt x="2096" y="726"/>
                  <a:pt x="2084" y="708"/>
                  <a:pt x="2009" y="697"/>
                </a:cubicBezTo>
                <a:cubicBezTo>
                  <a:pt x="1991" y="679"/>
                  <a:pt x="1943" y="624"/>
                  <a:pt x="1913" y="617"/>
                </a:cubicBezTo>
                <a:cubicBezTo>
                  <a:pt x="1866" y="605"/>
                  <a:pt x="1827" y="588"/>
                  <a:pt x="1785" y="569"/>
                </a:cubicBezTo>
                <a:cubicBezTo>
                  <a:pt x="1762" y="559"/>
                  <a:pt x="1734" y="559"/>
                  <a:pt x="1713" y="545"/>
                </a:cubicBezTo>
                <a:cubicBezTo>
                  <a:pt x="1657" y="508"/>
                  <a:pt x="1589" y="467"/>
                  <a:pt x="1521" y="457"/>
                </a:cubicBezTo>
                <a:cubicBezTo>
                  <a:pt x="1482" y="451"/>
                  <a:pt x="1467" y="451"/>
                  <a:pt x="1433" y="441"/>
                </a:cubicBezTo>
                <a:cubicBezTo>
                  <a:pt x="1393" y="429"/>
                  <a:pt x="1353" y="414"/>
                  <a:pt x="1313" y="401"/>
                </a:cubicBezTo>
                <a:cubicBezTo>
                  <a:pt x="1304" y="398"/>
                  <a:pt x="1298" y="387"/>
                  <a:pt x="1289" y="385"/>
                </a:cubicBezTo>
                <a:cubicBezTo>
                  <a:pt x="1178" y="363"/>
                  <a:pt x="1224" y="389"/>
                  <a:pt x="1145" y="369"/>
                </a:cubicBezTo>
                <a:cubicBezTo>
                  <a:pt x="1113" y="361"/>
                  <a:pt x="1080" y="347"/>
                  <a:pt x="1049" y="337"/>
                </a:cubicBezTo>
                <a:cubicBezTo>
                  <a:pt x="1006" y="323"/>
                  <a:pt x="958" y="332"/>
                  <a:pt x="913" y="329"/>
                </a:cubicBezTo>
                <a:cubicBezTo>
                  <a:pt x="866" y="298"/>
                  <a:pt x="828" y="302"/>
                  <a:pt x="769" y="297"/>
                </a:cubicBezTo>
                <a:cubicBezTo>
                  <a:pt x="698" y="273"/>
                  <a:pt x="634" y="256"/>
                  <a:pt x="561" y="241"/>
                </a:cubicBezTo>
                <a:cubicBezTo>
                  <a:pt x="512" y="227"/>
                  <a:pt x="509" y="221"/>
                  <a:pt x="474" y="216"/>
                </a:cubicBezTo>
                <a:cubicBezTo>
                  <a:pt x="439" y="211"/>
                  <a:pt x="379" y="211"/>
                  <a:pt x="353" y="209"/>
                </a:cubicBezTo>
                <a:cubicBezTo>
                  <a:pt x="312" y="202"/>
                  <a:pt x="357" y="208"/>
                  <a:pt x="318" y="204"/>
                </a:cubicBezTo>
                <a:cubicBezTo>
                  <a:pt x="279" y="200"/>
                  <a:pt x="161" y="190"/>
                  <a:pt x="121" y="185"/>
                </a:cubicBezTo>
                <a:cubicBezTo>
                  <a:pt x="75" y="178"/>
                  <a:pt x="87" y="172"/>
                  <a:pt x="75" y="171"/>
                </a:cubicBezTo>
                <a:cubicBezTo>
                  <a:pt x="63" y="170"/>
                  <a:pt x="59" y="177"/>
                  <a:pt x="49" y="177"/>
                </a:cubicBezTo>
                <a:cubicBezTo>
                  <a:pt x="38" y="174"/>
                  <a:pt x="24" y="177"/>
                  <a:pt x="17" y="169"/>
                </a:cubicBezTo>
                <a:cubicBezTo>
                  <a:pt x="0" y="148"/>
                  <a:pt x="16" y="53"/>
                  <a:pt x="17" y="49"/>
                </a:cubicBezTo>
                <a:cubicBezTo>
                  <a:pt x="20" y="40"/>
                  <a:pt x="6" y="36"/>
                  <a:pt x="18" y="36"/>
                </a:cubicBezTo>
                <a:cubicBezTo>
                  <a:pt x="12" y="24"/>
                  <a:pt x="14" y="3"/>
                  <a:pt x="9" y="0"/>
                </a:cubicBezTo>
                <a:close/>
              </a:path>
            </a:pathLst>
          </a:custGeom>
          <a:gradFill rotWithShape="1">
            <a:gsLst>
              <a:gs pos="0">
                <a:srgbClr val="CC9900"/>
              </a:gs>
              <a:gs pos="100000">
                <a:srgbClr val="5E4700"/>
              </a:gs>
            </a:gsLst>
            <a:lin ang="27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4" name="Freeform 48" descr="Wave"/>
          <p:cNvSpPr>
            <a:spLocks/>
          </p:cNvSpPr>
          <p:nvPr/>
        </p:nvSpPr>
        <p:spPr bwMode="auto">
          <a:xfrm>
            <a:off x="9740900" y="4973638"/>
            <a:ext cx="368300" cy="690562"/>
          </a:xfrm>
          <a:custGeom>
            <a:avLst/>
            <a:gdLst>
              <a:gd name="T0" fmla="*/ 282257500 w 232"/>
              <a:gd name="T1" fmla="*/ 128527082 h 435"/>
              <a:gd name="T2" fmla="*/ 161290000 w 232"/>
              <a:gd name="T3" fmla="*/ 289816965 h 435"/>
              <a:gd name="T4" fmla="*/ 60483750 w 232"/>
              <a:gd name="T5" fmla="*/ 451106848 h 435"/>
              <a:gd name="T6" fmla="*/ 20161250 w 232"/>
              <a:gd name="T7" fmla="*/ 572074261 h 435"/>
              <a:gd name="T8" fmla="*/ 0 w 232"/>
              <a:gd name="T9" fmla="*/ 632557967 h 435"/>
              <a:gd name="T10" fmla="*/ 201612500 w 232"/>
              <a:gd name="T11" fmla="*/ 1096266381 h 435"/>
              <a:gd name="T12" fmla="*/ 322580000 w 232"/>
              <a:gd name="T13" fmla="*/ 1076105146 h 435"/>
              <a:gd name="T14" fmla="*/ 403225000 w 232"/>
              <a:gd name="T15" fmla="*/ 874492792 h 435"/>
              <a:gd name="T16" fmla="*/ 504031250 w 232"/>
              <a:gd name="T17" fmla="*/ 370461907 h 435"/>
              <a:gd name="T18" fmla="*/ 564515000 w 232"/>
              <a:gd name="T19" fmla="*/ 189010788 h 435"/>
              <a:gd name="T20" fmla="*/ 584676250 w 232"/>
              <a:gd name="T21" fmla="*/ 128527082 h 435"/>
              <a:gd name="T22" fmla="*/ 403225000 w 232"/>
              <a:gd name="T23" fmla="*/ 27720905 h 435"/>
              <a:gd name="T24" fmla="*/ 282257500 w 232"/>
              <a:gd name="T25" fmla="*/ 128527082 h 4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2" h="435">
                <a:moveTo>
                  <a:pt x="112" y="51"/>
                </a:moveTo>
                <a:cubicBezTo>
                  <a:pt x="100" y="88"/>
                  <a:pt x="79" y="81"/>
                  <a:pt x="64" y="115"/>
                </a:cubicBezTo>
                <a:cubicBezTo>
                  <a:pt x="36" y="178"/>
                  <a:pt x="67" y="150"/>
                  <a:pt x="24" y="179"/>
                </a:cubicBezTo>
                <a:cubicBezTo>
                  <a:pt x="19" y="195"/>
                  <a:pt x="13" y="211"/>
                  <a:pt x="8" y="227"/>
                </a:cubicBezTo>
                <a:cubicBezTo>
                  <a:pt x="5" y="235"/>
                  <a:pt x="0" y="251"/>
                  <a:pt x="0" y="251"/>
                </a:cubicBezTo>
                <a:cubicBezTo>
                  <a:pt x="9" y="336"/>
                  <a:pt x="7" y="386"/>
                  <a:pt x="80" y="435"/>
                </a:cubicBezTo>
                <a:cubicBezTo>
                  <a:pt x="96" y="432"/>
                  <a:pt x="113" y="434"/>
                  <a:pt x="128" y="427"/>
                </a:cubicBezTo>
                <a:cubicBezTo>
                  <a:pt x="150" y="416"/>
                  <a:pt x="153" y="367"/>
                  <a:pt x="160" y="347"/>
                </a:cubicBezTo>
                <a:cubicBezTo>
                  <a:pt x="167" y="262"/>
                  <a:pt x="175" y="222"/>
                  <a:pt x="200" y="147"/>
                </a:cubicBezTo>
                <a:cubicBezTo>
                  <a:pt x="208" y="123"/>
                  <a:pt x="216" y="99"/>
                  <a:pt x="224" y="75"/>
                </a:cubicBezTo>
                <a:cubicBezTo>
                  <a:pt x="227" y="67"/>
                  <a:pt x="232" y="51"/>
                  <a:pt x="232" y="51"/>
                </a:cubicBezTo>
                <a:cubicBezTo>
                  <a:pt x="215" y="0"/>
                  <a:pt x="212" y="1"/>
                  <a:pt x="160" y="11"/>
                </a:cubicBezTo>
                <a:cubicBezTo>
                  <a:pt x="125" y="64"/>
                  <a:pt x="145" y="68"/>
                  <a:pt x="112" y="51"/>
                </a:cubicBezTo>
                <a:close/>
              </a:path>
            </a:pathLst>
          </a:custGeom>
          <a:pattFill prst="wave">
            <a:fgClr>
              <a:srgbClr val="00CCFF"/>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5" name="Freeform 49"/>
          <p:cNvSpPr>
            <a:spLocks/>
          </p:cNvSpPr>
          <p:nvPr/>
        </p:nvSpPr>
        <p:spPr bwMode="auto">
          <a:xfrm>
            <a:off x="9837738" y="4321175"/>
            <a:ext cx="760412" cy="2027238"/>
          </a:xfrm>
          <a:custGeom>
            <a:avLst/>
            <a:gdLst>
              <a:gd name="T0" fmla="*/ 955137797 w 479"/>
              <a:gd name="T1" fmla="*/ 42843461 h 1277"/>
              <a:gd name="T2" fmla="*/ 1040823053 w 479"/>
              <a:gd name="T3" fmla="*/ 120967530 h 1277"/>
              <a:gd name="T4" fmla="*/ 1202112947 w 479"/>
              <a:gd name="T5" fmla="*/ 120967530 h 1277"/>
              <a:gd name="T6" fmla="*/ 924895942 w 479"/>
              <a:gd name="T7" fmla="*/ 730845493 h 1277"/>
              <a:gd name="T8" fmla="*/ 849291304 w 479"/>
              <a:gd name="T9" fmla="*/ 1018143376 h 1277"/>
              <a:gd name="T10" fmla="*/ 811489779 w 479"/>
              <a:gd name="T11" fmla="*/ 1282760641 h 1277"/>
              <a:gd name="T12" fmla="*/ 743444811 w 479"/>
              <a:gd name="T13" fmla="*/ 1426408789 h 1277"/>
              <a:gd name="T14" fmla="*/ 728323884 w 479"/>
              <a:gd name="T15" fmla="*/ 1471771613 h 1277"/>
              <a:gd name="T16" fmla="*/ 660280503 w 479"/>
              <a:gd name="T17" fmla="*/ 1728827614 h 1277"/>
              <a:gd name="T18" fmla="*/ 622477391 w 479"/>
              <a:gd name="T19" fmla="*/ 1872477349 h 1277"/>
              <a:gd name="T20" fmla="*/ 614917721 w 479"/>
              <a:gd name="T21" fmla="*/ 2031246438 h 1277"/>
              <a:gd name="T22" fmla="*/ 599796793 w 479"/>
              <a:gd name="T23" fmla="*/ 2076609262 h 1277"/>
              <a:gd name="T24" fmla="*/ 592235536 w 479"/>
              <a:gd name="T25" fmla="*/ 2147483646 h 1277"/>
              <a:gd name="T26" fmla="*/ 554434010 w 479"/>
              <a:gd name="T27" fmla="*/ 2147483646 h 1277"/>
              <a:gd name="T28" fmla="*/ 448587518 w 479"/>
              <a:gd name="T29" fmla="*/ 2147483646 h 1277"/>
              <a:gd name="T30" fmla="*/ 342741025 w 479"/>
              <a:gd name="T31" fmla="*/ 2147483646 h 1277"/>
              <a:gd name="T32" fmla="*/ 236894532 w 479"/>
              <a:gd name="T33" fmla="*/ 2147483646 h 1277"/>
              <a:gd name="T34" fmla="*/ 146168966 w 479"/>
              <a:gd name="T35" fmla="*/ 2147483646 h 1277"/>
              <a:gd name="T36" fmla="*/ 123486781 w 479"/>
              <a:gd name="T37" fmla="*/ 2147483646 h 1277"/>
              <a:gd name="T38" fmla="*/ 108365854 w 479"/>
              <a:gd name="T39" fmla="*/ 2147483646 h 1277"/>
              <a:gd name="T40" fmla="*/ 78123999 w 479"/>
              <a:gd name="T41" fmla="*/ 2147483646 h 1277"/>
              <a:gd name="T42" fmla="*/ 70564329 w 479"/>
              <a:gd name="T43" fmla="*/ 2147483646 h 1277"/>
              <a:gd name="T44" fmla="*/ 25201546 w 479"/>
              <a:gd name="T45" fmla="*/ 2147483646 h 1277"/>
              <a:gd name="T46" fmla="*/ 17640288 w 479"/>
              <a:gd name="T47" fmla="*/ 2147483646 h 1277"/>
              <a:gd name="T48" fmla="*/ 40322473 w 479"/>
              <a:gd name="T49" fmla="*/ 2147483646 h 1277"/>
              <a:gd name="T50" fmla="*/ 85685256 w 479"/>
              <a:gd name="T51" fmla="*/ 2147483646 h 1277"/>
              <a:gd name="T52" fmla="*/ 100806184 w 479"/>
              <a:gd name="T53" fmla="*/ 2147483646 h 1277"/>
              <a:gd name="T54" fmla="*/ 123486781 w 479"/>
              <a:gd name="T55" fmla="*/ 2147483646 h 1277"/>
              <a:gd name="T56" fmla="*/ 206652677 w 479"/>
              <a:gd name="T57" fmla="*/ 2147483646 h 1277"/>
              <a:gd name="T58" fmla="*/ 282257314 w 479"/>
              <a:gd name="T59" fmla="*/ 2147483646 h 1277"/>
              <a:gd name="T60" fmla="*/ 335179767 w 479"/>
              <a:gd name="T61" fmla="*/ 2106851145 h 1277"/>
              <a:gd name="T62" fmla="*/ 395663477 w 479"/>
              <a:gd name="T63" fmla="*/ 1917840173 h 1277"/>
              <a:gd name="T64" fmla="*/ 425905332 w 479"/>
              <a:gd name="T65" fmla="*/ 1819553261 h 1277"/>
              <a:gd name="T66" fmla="*/ 463708445 w 479"/>
              <a:gd name="T67" fmla="*/ 1751509819 h 1277"/>
              <a:gd name="T68" fmla="*/ 471268115 w 479"/>
              <a:gd name="T69" fmla="*/ 1554937584 h 1277"/>
              <a:gd name="T70" fmla="*/ 493950300 w 479"/>
              <a:gd name="T71" fmla="*/ 1486892554 h 1277"/>
              <a:gd name="T72" fmla="*/ 584675866 w 479"/>
              <a:gd name="T73" fmla="*/ 1154231847 h 1277"/>
              <a:gd name="T74" fmla="*/ 645159576 w 479"/>
              <a:gd name="T75" fmla="*/ 995462758 h 1277"/>
              <a:gd name="T76" fmla="*/ 698082028 w 479"/>
              <a:gd name="T77" fmla="*/ 730845493 h 1277"/>
              <a:gd name="T78" fmla="*/ 735885141 w 479"/>
              <a:gd name="T79" fmla="*/ 617439227 h 1277"/>
              <a:gd name="T80" fmla="*/ 796368851 w 479"/>
              <a:gd name="T81" fmla="*/ 526713580 h 1277"/>
              <a:gd name="T82" fmla="*/ 864412232 w 479"/>
              <a:gd name="T83" fmla="*/ 390625109 h 1277"/>
              <a:gd name="T84" fmla="*/ 955137797 w 479"/>
              <a:gd name="T85" fmla="*/ 42843461 h 12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79" h="1277">
                <a:moveTo>
                  <a:pt x="379" y="17"/>
                </a:moveTo>
                <a:cubicBezTo>
                  <a:pt x="381" y="36"/>
                  <a:pt x="410" y="29"/>
                  <a:pt x="413" y="48"/>
                </a:cubicBezTo>
                <a:cubicBezTo>
                  <a:pt x="412" y="96"/>
                  <a:pt x="479" y="0"/>
                  <a:pt x="477" y="48"/>
                </a:cubicBezTo>
                <a:cubicBezTo>
                  <a:pt x="476" y="73"/>
                  <a:pt x="373" y="266"/>
                  <a:pt x="367" y="290"/>
                </a:cubicBezTo>
                <a:cubicBezTo>
                  <a:pt x="358" y="329"/>
                  <a:pt x="349" y="367"/>
                  <a:pt x="337" y="404"/>
                </a:cubicBezTo>
                <a:cubicBezTo>
                  <a:pt x="335" y="439"/>
                  <a:pt x="333" y="475"/>
                  <a:pt x="322" y="509"/>
                </a:cubicBezTo>
                <a:cubicBezTo>
                  <a:pt x="318" y="551"/>
                  <a:pt x="316" y="535"/>
                  <a:pt x="295" y="566"/>
                </a:cubicBezTo>
                <a:cubicBezTo>
                  <a:pt x="291" y="571"/>
                  <a:pt x="289" y="584"/>
                  <a:pt x="289" y="584"/>
                </a:cubicBezTo>
                <a:cubicBezTo>
                  <a:pt x="285" y="622"/>
                  <a:pt x="279" y="652"/>
                  <a:pt x="262" y="686"/>
                </a:cubicBezTo>
                <a:cubicBezTo>
                  <a:pt x="259" y="706"/>
                  <a:pt x="251" y="723"/>
                  <a:pt x="247" y="743"/>
                </a:cubicBezTo>
                <a:cubicBezTo>
                  <a:pt x="246" y="764"/>
                  <a:pt x="246" y="785"/>
                  <a:pt x="244" y="806"/>
                </a:cubicBezTo>
                <a:cubicBezTo>
                  <a:pt x="243" y="812"/>
                  <a:pt x="238" y="824"/>
                  <a:pt x="238" y="824"/>
                </a:cubicBezTo>
                <a:cubicBezTo>
                  <a:pt x="237" y="851"/>
                  <a:pt x="238" y="878"/>
                  <a:pt x="235" y="905"/>
                </a:cubicBezTo>
                <a:cubicBezTo>
                  <a:pt x="234" y="920"/>
                  <a:pt x="220" y="947"/>
                  <a:pt x="220" y="947"/>
                </a:cubicBezTo>
                <a:cubicBezTo>
                  <a:pt x="216" y="1002"/>
                  <a:pt x="209" y="1065"/>
                  <a:pt x="178" y="1112"/>
                </a:cubicBezTo>
                <a:cubicBezTo>
                  <a:pt x="171" y="1145"/>
                  <a:pt x="160" y="1190"/>
                  <a:pt x="136" y="1214"/>
                </a:cubicBezTo>
                <a:cubicBezTo>
                  <a:pt x="130" y="1228"/>
                  <a:pt x="107" y="1273"/>
                  <a:pt x="94" y="1277"/>
                </a:cubicBezTo>
                <a:cubicBezTo>
                  <a:pt x="71" y="1269"/>
                  <a:pt x="66" y="1258"/>
                  <a:pt x="58" y="1235"/>
                </a:cubicBezTo>
                <a:cubicBezTo>
                  <a:pt x="65" y="1213"/>
                  <a:pt x="56" y="1179"/>
                  <a:pt x="49" y="1157"/>
                </a:cubicBezTo>
                <a:cubicBezTo>
                  <a:pt x="47" y="1125"/>
                  <a:pt x="50" y="1114"/>
                  <a:pt x="43" y="1091"/>
                </a:cubicBezTo>
                <a:cubicBezTo>
                  <a:pt x="39" y="1079"/>
                  <a:pt x="31" y="1055"/>
                  <a:pt x="31" y="1055"/>
                </a:cubicBezTo>
                <a:cubicBezTo>
                  <a:pt x="30" y="1045"/>
                  <a:pt x="33" y="1034"/>
                  <a:pt x="28" y="1025"/>
                </a:cubicBezTo>
                <a:cubicBezTo>
                  <a:pt x="25" y="1020"/>
                  <a:pt x="10" y="1019"/>
                  <a:pt x="10" y="1019"/>
                </a:cubicBezTo>
                <a:cubicBezTo>
                  <a:pt x="6" y="1013"/>
                  <a:pt x="0" y="1008"/>
                  <a:pt x="7" y="1001"/>
                </a:cubicBezTo>
                <a:cubicBezTo>
                  <a:pt x="9" y="999"/>
                  <a:pt x="13" y="1000"/>
                  <a:pt x="16" y="998"/>
                </a:cubicBezTo>
                <a:cubicBezTo>
                  <a:pt x="22" y="994"/>
                  <a:pt x="34" y="986"/>
                  <a:pt x="34" y="986"/>
                </a:cubicBezTo>
                <a:cubicBezTo>
                  <a:pt x="36" y="983"/>
                  <a:pt x="37" y="980"/>
                  <a:pt x="40" y="977"/>
                </a:cubicBezTo>
                <a:cubicBezTo>
                  <a:pt x="43" y="974"/>
                  <a:pt x="47" y="974"/>
                  <a:pt x="49" y="971"/>
                </a:cubicBezTo>
                <a:cubicBezTo>
                  <a:pt x="62" y="957"/>
                  <a:pt x="66" y="940"/>
                  <a:pt x="82" y="929"/>
                </a:cubicBezTo>
                <a:cubicBezTo>
                  <a:pt x="91" y="915"/>
                  <a:pt x="96" y="904"/>
                  <a:pt x="112" y="899"/>
                </a:cubicBezTo>
                <a:cubicBezTo>
                  <a:pt x="119" y="878"/>
                  <a:pt x="126" y="857"/>
                  <a:pt x="133" y="836"/>
                </a:cubicBezTo>
                <a:cubicBezTo>
                  <a:pt x="138" y="803"/>
                  <a:pt x="144" y="789"/>
                  <a:pt x="157" y="761"/>
                </a:cubicBezTo>
                <a:cubicBezTo>
                  <a:pt x="162" y="749"/>
                  <a:pt x="163" y="733"/>
                  <a:pt x="169" y="722"/>
                </a:cubicBezTo>
                <a:cubicBezTo>
                  <a:pt x="190" y="681"/>
                  <a:pt x="176" y="720"/>
                  <a:pt x="184" y="695"/>
                </a:cubicBezTo>
                <a:cubicBezTo>
                  <a:pt x="175" y="669"/>
                  <a:pt x="181" y="644"/>
                  <a:pt x="187" y="617"/>
                </a:cubicBezTo>
                <a:cubicBezTo>
                  <a:pt x="189" y="608"/>
                  <a:pt x="196" y="590"/>
                  <a:pt x="196" y="590"/>
                </a:cubicBezTo>
                <a:cubicBezTo>
                  <a:pt x="200" y="550"/>
                  <a:pt x="209" y="493"/>
                  <a:pt x="232" y="458"/>
                </a:cubicBezTo>
                <a:cubicBezTo>
                  <a:pt x="238" y="436"/>
                  <a:pt x="251" y="419"/>
                  <a:pt x="256" y="395"/>
                </a:cubicBezTo>
                <a:cubicBezTo>
                  <a:pt x="257" y="375"/>
                  <a:pt x="252" y="307"/>
                  <a:pt x="277" y="290"/>
                </a:cubicBezTo>
                <a:cubicBezTo>
                  <a:pt x="282" y="275"/>
                  <a:pt x="287" y="260"/>
                  <a:pt x="292" y="245"/>
                </a:cubicBezTo>
                <a:cubicBezTo>
                  <a:pt x="296" y="232"/>
                  <a:pt x="312" y="222"/>
                  <a:pt x="316" y="209"/>
                </a:cubicBezTo>
                <a:cubicBezTo>
                  <a:pt x="325" y="182"/>
                  <a:pt x="328" y="177"/>
                  <a:pt x="343" y="155"/>
                </a:cubicBezTo>
                <a:cubicBezTo>
                  <a:pt x="352" y="108"/>
                  <a:pt x="367" y="63"/>
                  <a:pt x="379" y="17"/>
                </a:cubicBezTo>
                <a:close/>
              </a:path>
            </a:pathLst>
          </a:custGeom>
          <a:gradFill rotWithShape="1">
            <a:gsLst>
              <a:gs pos="0">
                <a:srgbClr val="5E4700"/>
              </a:gs>
              <a:gs pos="100000">
                <a:srgbClr val="CC9900"/>
              </a:gs>
            </a:gsLst>
            <a:lin ang="189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96" name="Group 50"/>
          <p:cNvGrpSpPr>
            <a:grpSpLocks/>
          </p:cNvGrpSpPr>
          <p:nvPr/>
        </p:nvGrpSpPr>
        <p:grpSpPr bwMode="auto">
          <a:xfrm>
            <a:off x="8839200" y="1295401"/>
            <a:ext cx="1111250" cy="708025"/>
            <a:chOff x="2482" y="1994"/>
            <a:chExt cx="700" cy="446"/>
          </a:xfrm>
        </p:grpSpPr>
        <p:sp>
          <p:nvSpPr>
            <p:cNvPr id="15858" name="Freeform 51"/>
            <p:cNvSpPr>
              <a:spLocks noEditPoints="1"/>
            </p:cNvSpPr>
            <p:nvPr/>
          </p:nvSpPr>
          <p:spPr bwMode="auto">
            <a:xfrm>
              <a:off x="2482" y="1994"/>
              <a:ext cx="700" cy="446"/>
            </a:xfrm>
            <a:custGeom>
              <a:avLst/>
              <a:gdLst>
                <a:gd name="T0" fmla="*/ 16 w 538"/>
                <a:gd name="T1" fmla="*/ 490 h 373"/>
                <a:gd name="T2" fmla="*/ 0 w 538"/>
                <a:gd name="T3" fmla="*/ 404 h 373"/>
                <a:gd name="T4" fmla="*/ 49 w 538"/>
                <a:gd name="T5" fmla="*/ 418 h 373"/>
                <a:gd name="T6" fmla="*/ 49 w 538"/>
                <a:gd name="T7" fmla="*/ 418 h 373"/>
                <a:gd name="T8" fmla="*/ 96 w 538"/>
                <a:gd name="T9" fmla="*/ 404 h 373"/>
                <a:gd name="T10" fmla="*/ 146 w 538"/>
                <a:gd name="T11" fmla="*/ 433 h 373"/>
                <a:gd name="T12" fmla="*/ 146 w 538"/>
                <a:gd name="T13" fmla="*/ 447 h 373"/>
                <a:gd name="T14" fmla="*/ 96 w 538"/>
                <a:gd name="T15" fmla="*/ 476 h 373"/>
                <a:gd name="T16" fmla="*/ 96 w 538"/>
                <a:gd name="T17" fmla="*/ 490 h 373"/>
                <a:gd name="T18" fmla="*/ 146 w 538"/>
                <a:gd name="T19" fmla="*/ 519 h 373"/>
                <a:gd name="T20" fmla="*/ 96 w 538"/>
                <a:gd name="T21" fmla="*/ 519 h 373"/>
                <a:gd name="T22" fmla="*/ 96 w 538"/>
                <a:gd name="T23" fmla="*/ 490 h 373"/>
                <a:gd name="T24" fmla="*/ 49 w 538"/>
                <a:gd name="T25" fmla="*/ 505 h 373"/>
                <a:gd name="T26" fmla="*/ 16 w 538"/>
                <a:gd name="T27" fmla="*/ 462 h 373"/>
                <a:gd name="T28" fmla="*/ 49 w 538"/>
                <a:gd name="T29" fmla="*/ 447 h 373"/>
                <a:gd name="T30" fmla="*/ 49 w 538"/>
                <a:gd name="T31" fmla="*/ 433 h 373"/>
                <a:gd name="T32" fmla="*/ 49 w 538"/>
                <a:gd name="T33" fmla="*/ 462 h 373"/>
                <a:gd name="T34" fmla="*/ 49 w 538"/>
                <a:gd name="T35" fmla="*/ 476 h 373"/>
                <a:gd name="T36" fmla="*/ 96 w 538"/>
                <a:gd name="T37" fmla="*/ 433 h 373"/>
                <a:gd name="T38" fmla="*/ 146 w 538"/>
                <a:gd name="T39" fmla="*/ 519 h 373"/>
                <a:gd name="T40" fmla="*/ 113 w 538"/>
                <a:gd name="T41" fmla="*/ 331 h 373"/>
                <a:gd name="T42" fmla="*/ 308 w 538"/>
                <a:gd name="T43" fmla="*/ 116 h 373"/>
                <a:gd name="T44" fmla="*/ 488 w 538"/>
                <a:gd name="T45" fmla="*/ 173 h 373"/>
                <a:gd name="T46" fmla="*/ 553 w 538"/>
                <a:gd name="T47" fmla="*/ 218 h 373"/>
                <a:gd name="T48" fmla="*/ 601 w 538"/>
                <a:gd name="T49" fmla="*/ 261 h 373"/>
                <a:gd name="T50" fmla="*/ 667 w 538"/>
                <a:gd name="T51" fmla="*/ 374 h 373"/>
                <a:gd name="T52" fmla="*/ 716 w 538"/>
                <a:gd name="T53" fmla="*/ 87 h 373"/>
                <a:gd name="T54" fmla="*/ 716 w 538"/>
                <a:gd name="T55" fmla="*/ 59 h 373"/>
                <a:gd name="T56" fmla="*/ 731 w 538"/>
                <a:gd name="T57" fmla="*/ 44 h 373"/>
                <a:gd name="T58" fmla="*/ 748 w 538"/>
                <a:gd name="T59" fmla="*/ 16 h 373"/>
                <a:gd name="T60" fmla="*/ 765 w 538"/>
                <a:gd name="T61" fmla="*/ 0 h 373"/>
                <a:gd name="T62" fmla="*/ 798 w 538"/>
                <a:gd name="T63" fmla="*/ 0 h 373"/>
                <a:gd name="T64" fmla="*/ 830 w 538"/>
                <a:gd name="T65" fmla="*/ 0 h 373"/>
                <a:gd name="T66" fmla="*/ 861 w 538"/>
                <a:gd name="T67" fmla="*/ 16 h 373"/>
                <a:gd name="T68" fmla="*/ 878 w 538"/>
                <a:gd name="T69" fmla="*/ 30 h 373"/>
                <a:gd name="T70" fmla="*/ 894 w 538"/>
                <a:gd name="T71" fmla="*/ 44 h 373"/>
                <a:gd name="T72" fmla="*/ 911 w 538"/>
                <a:gd name="T73" fmla="*/ 73 h 373"/>
                <a:gd name="T74" fmla="*/ 911 w 538"/>
                <a:gd name="T75" fmla="*/ 519 h 373"/>
                <a:gd name="T76" fmla="*/ 878 w 538"/>
                <a:gd name="T77" fmla="*/ 519 h 373"/>
                <a:gd name="T78" fmla="*/ 813 w 538"/>
                <a:gd name="T79" fmla="*/ 533 h 373"/>
                <a:gd name="T80" fmla="*/ 748 w 538"/>
                <a:gd name="T81" fmla="*/ 533 h 373"/>
                <a:gd name="T82" fmla="*/ 716 w 538"/>
                <a:gd name="T83" fmla="*/ 519 h 373"/>
                <a:gd name="T84" fmla="*/ 569 w 538"/>
                <a:gd name="T85" fmla="*/ 519 h 373"/>
                <a:gd name="T86" fmla="*/ 505 w 538"/>
                <a:gd name="T87" fmla="*/ 519 h 373"/>
                <a:gd name="T88" fmla="*/ 438 w 538"/>
                <a:gd name="T89" fmla="*/ 519 h 373"/>
                <a:gd name="T90" fmla="*/ 293 w 538"/>
                <a:gd name="T91" fmla="*/ 519 h 373"/>
                <a:gd name="T92" fmla="*/ 243 w 538"/>
                <a:gd name="T93" fmla="*/ 519 h 373"/>
                <a:gd name="T94" fmla="*/ 212 w 538"/>
                <a:gd name="T95" fmla="*/ 519 h 373"/>
                <a:gd name="T96" fmla="*/ 146 w 538"/>
                <a:gd name="T97" fmla="*/ 519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8" h="373">
                  <a:moveTo>
                    <a:pt x="29" y="353"/>
                  </a:moveTo>
                  <a:lnTo>
                    <a:pt x="29" y="343"/>
                  </a:lnTo>
                  <a:lnTo>
                    <a:pt x="9" y="343"/>
                  </a:lnTo>
                  <a:lnTo>
                    <a:pt x="0" y="343"/>
                  </a:lnTo>
                  <a:lnTo>
                    <a:pt x="0" y="283"/>
                  </a:lnTo>
                  <a:lnTo>
                    <a:pt x="9" y="283"/>
                  </a:lnTo>
                  <a:lnTo>
                    <a:pt x="9" y="293"/>
                  </a:lnTo>
                  <a:lnTo>
                    <a:pt x="29" y="293"/>
                  </a:lnTo>
                  <a:lnTo>
                    <a:pt x="29" y="283"/>
                  </a:lnTo>
                  <a:lnTo>
                    <a:pt x="29" y="293"/>
                  </a:lnTo>
                  <a:lnTo>
                    <a:pt x="57" y="293"/>
                  </a:lnTo>
                  <a:lnTo>
                    <a:pt x="57" y="283"/>
                  </a:lnTo>
                  <a:lnTo>
                    <a:pt x="57" y="293"/>
                  </a:lnTo>
                  <a:lnTo>
                    <a:pt x="86" y="293"/>
                  </a:lnTo>
                  <a:lnTo>
                    <a:pt x="86" y="303"/>
                  </a:lnTo>
                  <a:lnTo>
                    <a:pt x="57" y="303"/>
                  </a:lnTo>
                  <a:lnTo>
                    <a:pt x="57" y="313"/>
                  </a:lnTo>
                  <a:lnTo>
                    <a:pt x="86" y="313"/>
                  </a:lnTo>
                  <a:lnTo>
                    <a:pt x="86" y="323"/>
                  </a:lnTo>
                  <a:lnTo>
                    <a:pt x="57" y="323"/>
                  </a:lnTo>
                  <a:lnTo>
                    <a:pt x="57" y="333"/>
                  </a:lnTo>
                  <a:lnTo>
                    <a:pt x="86" y="333"/>
                  </a:lnTo>
                  <a:lnTo>
                    <a:pt x="86" y="343"/>
                  </a:lnTo>
                  <a:lnTo>
                    <a:pt x="57" y="343"/>
                  </a:lnTo>
                  <a:lnTo>
                    <a:pt x="57" y="353"/>
                  </a:lnTo>
                  <a:lnTo>
                    <a:pt x="86" y="353"/>
                  </a:lnTo>
                  <a:lnTo>
                    <a:pt x="86" y="363"/>
                  </a:lnTo>
                  <a:lnTo>
                    <a:pt x="77" y="363"/>
                  </a:lnTo>
                  <a:lnTo>
                    <a:pt x="67" y="363"/>
                  </a:lnTo>
                  <a:lnTo>
                    <a:pt x="57" y="363"/>
                  </a:lnTo>
                  <a:lnTo>
                    <a:pt x="48" y="353"/>
                  </a:lnTo>
                  <a:lnTo>
                    <a:pt x="57" y="353"/>
                  </a:lnTo>
                  <a:lnTo>
                    <a:pt x="57" y="343"/>
                  </a:lnTo>
                  <a:lnTo>
                    <a:pt x="29" y="343"/>
                  </a:lnTo>
                  <a:lnTo>
                    <a:pt x="29" y="353"/>
                  </a:lnTo>
                  <a:close/>
                  <a:moveTo>
                    <a:pt x="29" y="333"/>
                  </a:moveTo>
                  <a:lnTo>
                    <a:pt x="9" y="333"/>
                  </a:lnTo>
                  <a:lnTo>
                    <a:pt x="9" y="323"/>
                  </a:lnTo>
                  <a:lnTo>
                    <a:pt x="29" y="323"/>
                  </a:lnTo>
                  <a:lnTo>
                    <a:pt x="29" y="333"/>
                  </a:lnTo>
                  <a:close/>
                  <a:moveTo>
                    <a:pt x="29" y="313"/>
                  </a:moveTo>
                  <a:lnTo>
                    <a:pt x="9" y="313"/>
                  </a:lnTo>
                  <a:lnTo>
                    <a:pt x="9" y="303"/>
                  </a:lnTo>
                  <a:lnTo>
                    <a:pt x="29" y="303"/>
                  </a:lnTo>
                  <a:lnTo>
                    <a:pt x="29" y="313"/>
                  </a:lnTo>
                  <a:close/>
                  <a:moveTo>
                    <a:pt x="29" y="333"/>
                  </a:moveTo>
                  <a:lnTo>
                    <a:pt x="29" y="323"/>
                  </a:lnTo>
                  <a:lnTo>
                    <a:pt x="57" y="323"/>
                  </a:lnTo>
                  <a:lnTo>
                    <a:pt x="57" y="333"/>
                  </a:lnTo>
                  <a:lnTo>
                    <a:pt x="29" y="333"/>
                  </a:lnTo>
                  <a:close/>
                  <a:moveTo>
                    <a:pt x="29" y="313"/>
                  </a:moveTo>
                  <a:lnTo>
                    <a:pt x="29" y="303"/>
                  </a:lnTo>
                  <a:lnTo>
                    <a:pt x="57" y="303"/>
                  </a:lnTo>
                  <a:lnTo>
                    <a:pt x="57" y="313"/>
                  </a:lnTo>
                  <a:lnTo>
                    <a:pt x="29" y="313"/>
                  </a:lnTo>
                  <a:close/>
                  <a:moveTo>
                    <a:pt x="86" y="363"/>
                  </a:moveTo>
                  <a:lnTo>
                    <a:pt x="86" y="242"/>
                  </a:lnTo>
                  <a:lnTo>
                    <a:pt x="67" y="232"/>
                  </a:lnTo>
                  <a:lnTo>
                    <a:pt x="86" y="212"/>
                  </a:lnTo>
                  <a:lnTo>
                    <a:pt x="134" y="121"/>
                  </a:lnTo>
                  <a:lnTo>
                    <a:pt x="182" y="81"/>
                  </a:lnTo>
                  <a:lnTo>
                    <a:pt x="211" y="51"/>
                  </a:lnTo>
                  <a:lnTo>
                    <a:pt x="240" y="81"/>
                  </a:lnTo>
                  <a:lnTo>
                    <a:pt x="288" y="121"/>
                  </a:lnTo>
                  <a:lnTo>
                    <a:pt x="307" y="131"/>
                  </a:lnTo>
                  <a:lnTo>
                    <a:pt x="327" y="152"/>
                  </a:lnTo>
                  <a:lnTo>
                    <a:pt x="327" y="162"/>
                  </a:lnTo>
                  <a:lnTo>
                    <a:pt x="346" y="172"/>
                  </a:lnTo>
                  <a:lnTo>
                    <a:pt x="355" y="182"/>
                  </a:lnTo>
                  <a:lnTo>
                    <a:pt x="365" y="192"/>
                  </a:lnTo>
                  <a:lnTo>
                    <a:pt x="365" y="202"/>
                  </a:lnTo>
                  <a:lnTo>
                    <a:pt x="394" y="262"/>
                  </a:lnTo>
                  <a:lnTo>
                    <a:pt x="423" y="262"/>
                  </a:lnTo>
                  <a:lnTo>
                    <a:pt x="423" y="61"/>
                  </a:lnTo>
                  <a:lnTo>
                    <a:pt x="423" y="51"/>
                  </a:lnTo>
                  <a:lnTo>
                    <a:pt x="423" y="41"/>
                  </a:lnTo>
                  <a:lnTo>
                    <a:pt x="432" y="31"/>
                  </a:lnTo>
                  <a:lnTo>
                    <a:pt x="432" y="21"/>
                  </a:lnTo>
                  <a:lnTo>
                    <a:pt x="442" y="21"/>
                  </a:lnTo>
                  <a:lnTo>
                    <a:pt x="442" y="11"/>
                  </a:lnTo>
                  <a:lnTo>
                    <a:pt x="452" y="11"/>
                  </a:lnTo>
                  <a:lnTo>
                    <a:pt x="452" y="0"/>
                  </a:lnTo>
                  <a:lnTo>
                    <a:pt x="461" y="0"/>
                  </a:lnTo>
                  <a:lnTo>
                    <a:pt x="471" y="0"/>
                  </a:lnTo>
                  <a:lnTo>
                    <a:pt x="480" y="0"/>
                  </a:lnTo>
                  <a:lnTo>
                    <a:pt x="490" y="0"/>
                  </a:lnTo>
                  <a:lnTo>
                    <a:pt x="500" y="0"/>
                  </a:lnTo>
                  <a:lnTo>
                    <a:pt x="509" y="11"/>
                  </a:lnTo>
                  <a:lnTo>
                    <a:pt x="519" y="11"/>
                  </a:lnTo>
                  <a:lnTo>
                    <a:pt x="519" y="21"/>
                  </a:lnTo>
                  <a:lnTo>
                    <a:pt x="528" y="21"/>
                  </a:lnTo>
                  <a:lnTo>
                    <a:pt x="528" y="31"/>
                  </a:lnTo>
                  <a:lnTo>
                    <a:pt x="528" y="41"/>
                  </a:lnTo>
                  <a:lnTo>
                    <a:pt x="538" y="41"/>
                  </a:lnTo>
                  <a:lnTo>
                    <a:pt x="538" y="51"/>
                  </a:lnTo>
                  <a:lnTo>
                    <a:pt x="538" y="61"/>
                  </a:lnTo>
                  <a:lnTo>
                    <a:pt x="538" y="363"/>
                  </a:lnTo>
                  <a:lnTo>
                    <a:pt x="528" y="363"/>
                  </a:lnTo>
                  <a:lnTo>
                    <a:pt x="519" y="363"/>
                  </a:lnTo>
                  <a:lnTo>
                    <a:pt x="509" y="363"/>
                  </a:lnTo>
                  <a:lnTo>
                    <a:pt x="500" y="363"/>
                  </a:lnTo>
                  <a:lnTo>
                    <a:pt x="480" y="373"/>
                  </a:lnTo>
                  <a:lnTo>
                    <a:pt x="471" y="373"/>
                  </a:lnTo>
                  <a:lnTo>
                    <a:pt x="452" y="373"/>
                  </a:lnTo>
                  <a:lnTo>
                    <a:pt x="442" y="373"/>
                  </a:lnTo>
                  <a:lnTo>
                    <a:pt x="432" y="373"/>
                  </a:lnTo>
                  <a:lnTo>
                    <a:pt x="423" y="363"/>
                  </a:lnTo>
                  <a:lnTo>
                    <a:pt x="375" y="363"/>
                  </a:lnTo>
                  <a:lnTo>
                    <a:pt x="336" y="363"/>
                  </a:lnTo>
                  <a:lnTo>
                    <a:pt x="317" y="363"/>
                  </a:lnTo>
                  <a:lnTo>
                    <a:pt x="307" y="363"/>
                  </a:lnTo>
                  <a:lnTo>
                    <a:pt x="298" y="363"/>
                  </a:lnTo>
                  <a:lnTo>
                    <a:pt x="288" y="363"/>
                  </a:lnTo>
                  <a:lnTo>
                    <a:pt x="269" y="363"/>
                  </a:lnTo>
                  <a:lnTo>
                    <a:pt x="259" y="363"/>
                  </a:lnTo>
                  <a:lnTo>
                    <a:pt x="250" y="363"/>
                  </a:lnTo>
                  <a:lnTo>
                    <a:pt x="240" y="363"/>
                  </a:lnTo>
                  <a:lnTo>
                    <a:pt x="173" y="363"/>
                  </a:lnTo>
                  <a:lnTo>
                    <a:pt x="163" y="363"/>
                  </a:lnTo>
                  <a:lnTo>
                    <a:pt x="154" y="363"/>
                  </a:lnTo>
                  <a:lnTo>
                    <a:pt x="144" y="363"/>
                  </a:lnTo>
                  <a:lnTo>
                    <a:pt x="134" y="363"/>
                  </a:lnTo>
                  <a:lnTo>
                    <a:pt x="125" y="363"/>
                  </a:lnTo>
                  <a:lnTo>
                    <a:pt x="115" y="363"/>
                  </a:lnTo>
                  <a:lnTo>
                    <a:pt x="96" y="363"/>
                  </a:lnTo>
                  <a:lnTo>
                    <a:pt x="86" y="363"/>
                  </a:lnTo>
                  <a:close/>
                </a:path>
              </a:pathLst>
            </a:custGeom>
            <a:solidFill>
              <a:srgbClr val="E0AD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59" name="Freeform 52"/>
            <p:cNvSpPr>
              <a:spLocks/>
            </p:cNvSpPr>
            <p:nvPr/>
          </p:nvSpPr>
          <p:spPr bwMode="auto">
            <a:xfrm>
              <a:off x="2482" y="2332"/>
              <a:ext cx="112" cy="96"/>
            </a:xfrm>
            <a:custGeom>
              <a:avLst/>
              <a:gdLst>
                <a:gd name="T0" fmla="*/ 49 w 86"/>
                <a:gd name="T1" fmla="*/ 101 h 80"/>
                <a:gd name="T2" fmla="*/ 49 w 86"/>
                <a:gd name="T3" fmla="*/ 86 h 80"/>
                <a:gd name="T4" fmla="*/ 16 w 86"/>
                <a:gd name="T5" fmla="*/ 86 h 80"/>
                <a:gd name="T6" fmla="*/ 16 w 86"/>
                <a:gd name="T7" fmla="*/ 86 h 80"/>
                <a:gd name="T8" fmla="*/ 0 w 86"/>
                <a:gd name="T9" fmla="*/ 86 h 80"/>
                <a:gd name="T10" fmla="*/ 0 w 86"/>
                <a:gd name="T11" fmla="*/ 0 h 80"/>
                <a:gd name="T12" fmla="*/ 16 w 86"/>
                <a:gd name="T13" fmla="*/ 0 h 80"/>
                <a:gd name="T14" fmla="*/ 16 w 86"/>
                <a:gd name="T15" fmla="*/ 14 h 80"/>
                <a:gd name="T16" fmla="*/ 49 w 86"/>
                <a:gd name="T17" fmla="*/ 14 h 80"/>
                <a:gd name="T18" fmla="*/ 49 w 86"/>
                <a:gd name="T19" fmla="*/ 0 h 80"/>
                <a:gd name="T20" fmla="*/ 49 w 86"/>
                <a:gd name="T21" fmla="*/ 0 h 80"/>
                <a:gd name="T22" fmla="*/ 49 w 86"/>
                <a:gd name="T23" fmla="*/ 14 h 80"/>
                <a:gd name="T24" fmla="*/ 96 w 86"/>
                <a:gd name="T25" fmla="*/ 14 h 80"/>
                <a:gd name="T26" fmla="*/ 96 w 86"/>
                <a:gd name="T27" fmla="*/ 0 h 80"/>
                <a:gd name="T28" fmla="*/ 96 w 86"/>
                <a:gd name="T29" fmla="*/ 0 h 80"/>
                <a:gd name="T30" fmla="*/ 96 w 86"/>
                <a:gd name="T31" fmla="*/ 14 h 80"/>
                <a:gd name="T32" fmla="*/ 146 w 86"/>
                <a:gd name="T33" fmla="*/ 14 h 80"/>
                <a:gd name="T34" fmla="*/ 146 w 86"/>
                <a:gd name="T35" fmla="*/ 29 h 80"/>
                <a:gd name="T36" fmla="*/ 96 w 86"/>
                <a:gd name="T37" fmla="*/ 29 h 80"/>
                <a:gd name="T38" fmla="*/ 96 w 86"/>
                <a:gd name="T39" fmla="*/ 43 h 80"/>
                <a:gd name="T40" fmla="*/ 146 w 86"/>
                <a:gd name="T41" fmla="*/ 43 h 80"/>
                <a:gd name="T42" fmla="*/ 146 w 86"/>
                <a:gd name="T43" fmla="*/ 58 h 80"/>
                <a:gd name="T44" fmla="*/ 96 w 86"/>
                <a:gd name="T45" fmla="*/ 58 h 80"/>
                <a:gd name="T46" fmla="*/ 96 w 86"/>
                <a:gd name="T47" fmla="*/ 72 h 80"/>
                <a:gd name="T48" fmla="*/ 146 w 86"/>
                <a:gd name="T49" fmla="*/ 72 h 80"/>
                <a:gd name="T50" fmla="*/ 146 w 86"/>
                <a:gd name="T51" fmla="*/ 86 h 80"/>
                <a:gd name="T52" fmla="*/ 96 w 86"/>
                <a:gd name="T53" fmla="*/ 86 h 80"/>
                <a:gd name="T54" fmla="*/ 96 w 86"/>
                <a:gd name="T55" fmla="*/ 101 h 80"/>
                <a:gd name="T56" fmla="*/ 146 w 86"/>
                <a:gd name="T57" fmla="*/ 101 h 80"/>
                <a:gd name="T58" fmla="*/ 146 w 86"/>
                <a:gd name="T59" fmla="*/ 115 h 80"/>
                <a:gd name="T60" fmla="*/ 130 w 86"/>
                <a:gd name="T61" fmla="*/ 115 h 80"/>
                <a:gd name="T62" fmla="*/ 113 w 86"/>
                <a:gd name="T63" fmla="*/ 115 h 80"/>
                <a:gd name="T64" fmla="*/ 96 w 86"/>
                <a:gd name="T65" fmla="*/ 115 h 80"/>
                <a:gd name="T66" fmla="*/ 82 w 86"/>
                <a:gd name="T67" fmla="*/ 101 h 80"/>
                <a:gd name="T68" fmla="*/ 96 w 86"/>
                <a:gd name="T69" fmla="*/ 101 h 80"/>
                <a:gd name="T70" fmla="*/ 96 w 86"/>
                <a:gd name="T71" fmla="*/ 86 h 80"/>
                <a:gd name="T72" fmla="*/ 49 w 86"/>
                <a:gd name="T73" fmla="*/ 86 h 80"/>
                <a:gd name="T74" fmla="*/ 49 w 86"/>
                <a:gd name="T75" fmla="*/ 101 h 80"/>
                <a:gd name="T76" fmla="*/ 49 w 86"/>
                <a:gd name="T77" fmla="*/ 101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 h="80">
                  <a:moveTo>
                    <a:pt x="29" y="70"/>
                  </a:moveTo>
                  <a:lnTo>
                    <a:pt x="29" y="60"/>
                  </a:lnTo>
                  <a:lnTo>
                    <a:pt x="9" y="60"/>
                  </a:lnTo>
                  <a:lnTo>
                    <a:pt x="0" y="60"/>
                  </a:lnTo>
                  <a:lnTo>
                    <a:pt x="0" y="0"/>
                  </a:lnTo>
                  <a:lnTo>
                    <a:pt x="9" y="0"/>
                  </a:lnTo>
                  <a:lnTo>
                    <a:pt x="9" y="10"/>
                  </a:lnTo>
                  <a:lnTo>
                    <a:pt x="29" y="10"/>
                  </a:lnTo>
                  <a:lnTo>
                    <a:pt x="29" y="0"/>
                  </a:lnTo>
                  <a:lnTo>
                    <a:pt x="29" y="10"/>
                  </a:lnTo>
                  <a:lnTo>
                    <a:pt x="57" y="10"/>
                  </a:lnTo>
                  <a:lnTo>
                    <a:pt x="57" y="0"/>
                  </a:lnTo>
                  <a:lnTo>
                    <a:pt x="57" y="10"/>
                  </a:lnTo>
                  <a:lnTo>
                    <a:pt x="86" y="10"/>
                  </a:lnTo>
                  <a:lnTo>
                    <a:pt x="86" y="20"/>
                  </a:lnTo>
                  <a:lnTo>
                    <a:pt x="57" y="20"/>
                  </a:lnTo>
                  <a:lnTo>
                    <a:pt x="57" y="30"/>
                  </a:lnTo>
                  <a:lnTo>
                    <a:pt x="86" y="30"/>
                  </a:lnTo>
                  <a:lnTo>
                    <a:pt x="86" y="40"/>
                  </a:lnTo>
                  <a:lnTo>
                    <a:pt x="57" y="40"/>
                  </a:lnTo>
                  <a:lnTo>
                    <a:pt x="57" y="50"/>
                  </a:lnTo>
                  <a:lnTo>
                    <a:pt x="86" y="50"/>
                  </a:lnTo>
                  <a:lnTo>
                    <a:pt x="86" y="60"/>
                  </a:lnTo>
                  <a:lnTo>
                    <a:pt x="57" y="60"/>
                  </a:lnTo>
                  <a:lnTo>
                    <a:pt x="57" y="70"/>
                  </a:lnTo>
                  <a:lnTo>
                    <a:pt x="86" y="70"/>
                  </a:lnTo>
                  <a:lnTo>
                    <a:pt x="86" y="80"/>
                  </a:lnTo>
                  <a:lnTo>
                    <a:pt x="77" y="80"/>
                  </a:lnTo>
                  <a:lnTo>
                    <a:pt x="67" y="80"/>
                  </a:lnTo>
                  <a:lnTo>
                    <a:pt x="57" y="80"/>
                  </a:lnTo>
                  <a:lnTo>
                    <a:pt x="48" y="70"/>
                  </a:lnTo>
                  <a:lnTo>
                    <a:pt x="57" y="70"/>
                  </a:lnTo>
                  <a:lnTo>
                    <a:pt x="57" y="60"/>
                  </a:lnTo>
                  <a:lnTo>
                    <a:pt x="29" y="60"/>
                  </a:lnTo>
                  <a:lnTo>
                    <a:pt x="29" y="7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60" name="Rectangle 53"/>
            <p:cNvSpPr>
              <a:spLocks noChangeArrowheads="1"/>
            </p:cNvSpPr>
            <p:nvPr/>
          </p:nvSpPr>
          <p:spPr bwMode="auto">
            <a:xfrm>
              <a:off x="2494" y="2380"/>
              <a:ext cx="26"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61" name="Rectangle 54"/>
            <p:cNvSpPr>
              <a:spLocks noChangeArrowheads="1"/>
            </p:cNvSpPr>
            <p:nvPr/>
          </p:nvSpPr>
          <p:spPr bwMode="auto">
            <a:xfrm>
              <a:off x="2494" y="2356"/>
              <a:ext cx="26"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62" name="Rectangle 55"/>
            <p:cNvSpPr>
              <a:spLocks noChangeArrowheads="1"/>
            </p:cNvSpPr>
            <p:nvPr/>
          </p:nvSpPr>
          <p:spPr bwMode="auto">
            <a:xfrm>
              <a:off x="2520" y="2380"/>
              <a:ext cx="36"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63" name="Rectangle 56"/>
            <p:cNvSpPr>
              <a:spLocks noChangeArrowheads="1"/>
            </p:cNvSpPr>
            <p:nvPr/>
          </p:nvSpPr>
          <p:spPr bwMode="auto">
            <a:xfrm>
              <a:off x="2520" y="2356"/>
              <a:ext cx="36"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64" name="Freeform 57"/>
            <p:cNvSpPr>
              <a:spLocks/>
            </p:cNvSpPr>
            <p:nvPr/>
          </p:nvSpPr>
          <p:spPr bwMode="auto">
            <a:xfrm>
              <a:off x="2569" y="1994"/>
              <a:ext cx="613" cy="446"/>
            </a:xfrm>
            <a:custGeom>
              <a:avLst/>
              <a:gdLst>
                <a:gd name="T0" fmla="*/ 33 w 471"/>
                <a:gd name="T1" fmla="*/ 346 h 373"/>
                <a:gd name="T2" fmla="*/ 0 w 471"/>
                <a:gd name="T3" fmla="*/ 331 h 373"/>
                <a:gd name="T4" fmla="*/ 113 w 471"/>
                <a:gd name="T5" fmla="*/ 173 h 373"/>
                <a:gd name="T6" fmla="*/ 243 w 471"/>
                <a:gd name="T7" fmla="*/ 73 h 373"/>
                <a:gd name="T8" fmla="*/ 375 w 471"/>
                <a:gd name="T9" fmla="*/ 173 h 373"/>
                <a:gd name="T10" fmla="*/ 440 w 471"/>
                <a:gd name="T11" fmla="*/ 218 h 373"/>
                <a:gd name="T12" fmla="*/ 440 w 471"/>
                <a:gd name="T13" fmla="*/ 232 h 373"/>
                <a:gd name="T14" fmla="*/ 488 w 471"/>
                <a:gd name="T15" fmla="*/ 261 h 373"/>
                <a:gd name="T16" fmla="*/ 505 w 471"/>
                <a:gd name="T17" fmla="*/ 289 h 373"/>
                <a:gd name="T18" fmla="*/ 554 w 471"/>
                <a:gd name="T19" fmla="*/ 374 h 373"/>
                <a:gd name="T20" fmla="*/ 603 w 471"/>
                <a:gd name="T21" fmla="*/ 87 h 373"/>
                <a:gd name="T22" fmla="*/ 603 w 471"/>
                <a:gd name="T23" fmla="*/ 73 h 373"/>
                <a:gd name="T24" fmla="*/ 603 w 471"/>
                <a:gd name="T25" fmla="*/ 59 h 373"/>
                <a:gd name="T26" fmla="*/ 618 w 471"/>
                <a:gd name="T27" fmla="*/ 44 h 373"/>
                <a:gd name="T28" fmla="*/ 635 w 471"/>
                <a:gd name="T29" fmla="*/ 30 h 373"/>
                <a:gd name="T30" fmla="*/ 635 w 471"/>
                <a:gd name="T31" fmla="*/ 16 h 373"/>
                <a:gd name="T32" fmla="*/ 652 w 471"/>
                <a:gd name="T33" fmla="*/ 0 h 373"/>
                <a:gd name="T34" fmla="*/ 685 w 471"/>
                <a:gd name="T35" fmla="*/ 0 h 373"/>
                <a:gd name="T36" fmla="*/ 700 w 471"/>
                <a:gd name="T37" fmla="*/ 0 h 373"/>
                <a:gd name="T38" fmla="*/ 717 w 471"/>
                <a:gd name="T39" fmla="*/ 0 h 373"/>
                <a:gd name="T40" fmla="*/ 734 w 471"/>
                <a:gd name="T41" fmla="*/ 0 h 373"/>
                <a:gd name="T42" fmla="*/ 765 w 471"/>
                <a:gd name="T43" fmla="*/ 16 h 373"/>
                <a:gd name="T44" fmla="*/ 765 w 471"/>
                <a:gd name="T45" fmla="*/ 30 h 373"/>
                <a:gd name="T46" fmla="*/ 781 w 471"/>
                <a:gd name="T47" fmla="*/ 44 h 373"/>
                <a:gd name="T48" fmla="*/ 781 w 471"/>
                <a:gd name="T49" fmla="*/ 59 h 373"/>
                <a:gd name="T50" fmla="*/ 798 w 471"/>
                <a:gd name="T51" fmla="*/ 73 h 373"/>
                <a:gd name="T52" fmla="*/ 798 w 471"/>
                <a:gd name="T53" fmla="*/ 87 h 373"/>
                <a:gd name="T54" fmla="*/ 781 w 471"/>
                <a:gd name="T55" fmla="*/ 519 h 373"/>
                <a:gd name="T56" fmla="*/ 765 w 471"/>
                <a:gd name="T57" fmla="*/ 519 h 373"/>
                <a:gd name="T58" fmla="*/ 734 w 471"/>
                <a:gd name="T59" fmla="*/ 519 h 373"/>
                <a:gd name="T60" fmla="*/ 685 w 471"/>
                <a:gd name="T61" fmla="*/ 533 h 373"/>
                <a:gd name="T62" fmla="*/ 635 w 471"/>
                <a:gd name="T63" fmla="*/ 533 h 373"/>
                <a:gd name="T64" fmla="*/ 618 w 471"/>
                <a:gd name="T65" fmla="*/ 533 h 373"/>
                <a:gd name="T66" fmla="*/ 603 w 471"/>
                <a:gd name="T67" fmla="*/ 519 h 373"/>
                <a:gd name="T68" fmla="*/ 456 w 471"/>
                <a:gd name="T69" fmla="*/ 519 h 373"/>
                <a:gd name="T70" fmla="*/ 406 w 471"/>
                <a:gd name="T71" fmla="*/ 519 h 373"/>
                <a:gd name="T72" fmla="*/ 375 w 471"/>
                <a:gd name="T73" fmla="*/ 519 h 373"/>
                <a:gd name="T74" fmla="*/ 325 w 471"/>
                <a:gd name="T75" fmla="*/ 519 h 373"/>
                <a:gd name="T76" fmla="*/ 293 w 471"/>
                <a:gd name="T77" fmla="*/ 519 h 373"/>
                <a:gd name="T78" fmla="*/ 163 w 471"/>
                <a:gd name="T79" fmla="*/ 519 h 373"/>
                <a:gd name="T80" fmla="*/ 130 w 471"/>
                <a:gd name="T81" fmla="*/ 519 h 373"/>
                <a:gd name="T82" fmla="*/ 113 w 471"/>
                <a:gd name="T83" fmla="*/ 519 h 373"/>
                <a:gd name="T84" fmla="*/ 81 w 471"/>
                <a:gd name="T85" fmla="*/ 519 h 373"/>
                <a:gd name="T86" fmla="*/ 33 w 471"/>
                <a:gd name="T87" fmla="*/ 519 h 3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373">
                  <a:moveTo>
                    <a:pt x="19" y="363"/>
                  </a:moveTo>
                  <a:lnTo>
                    <a:pt x="19" y="242"/>
                  </a:lnTo>
                  <a:lnTo>
                    <a:pt x="0" y="232"/>
                  </a:lnTo>
                  <a:lnTo>
                    <a:pt x="19" y="212"/>
                  </a:lnTo>
                  <a:lnTo>
                    <a:pt x="67" y="121"/>
                  </a:lnTo>
                  <a:lnTo>
                    <a:pt x="115" y="81"/>
                  </a:lnTo>
                  <a:lnTo>
                    <a:pt x="144" y="51"/>
                  </a:lnTo>
                  <a:lnTo>
                    <a:pt x="173" y="81"/>
                  </a:lnTo>
                  <a:lnTo>
                    <a:pt x="221" y="121"/>
                  </a:lnTo>
                  <a:lnTo>
                    <a:pt x="240" y="131"/>
                  </a:lnTo>
                  <a:lnTo>
                    <a:pt x="260" y="152"/>
                  </a:lnTo>
                  <a:lnTo>
                    <a:pt x="260" y="162"/>
                  </a:lnTo>
                  <a:lnTo>
                    <a:pt x="279" y="172"/>
                  </a:lnTo>
                  <a:lnTo>
                    <a:pt x="288" y="182"/>
                  </a:lnTo>
                  <a:lnTo>
                    <a:pt x="298" y="192"/>
                  </a:lnTo>
                  <a:lnTo>
                    <a:pt x="298" y="202"/>
                  </a:lnTo>
                  <a:lnTo>
                    <a:pt x="327" y="262"/>
                  </a:lnTo>
                  <a:lnTo>
                    <a:pt x="356" y="262"/>
                  </a:lnTo>
                  <a:lnTo>
                    <a:pt x="356" y="61"/>
                  </a:lnTo>
                  <a:lnTo>
                    <a:pt x="356" y="51"/>
                  </a:lnTo>
                  <a:lnTo>
                    <a:pt x="356" y="41"/>
                  </a:lnTo>
                  <a:lnTo>
                    <a:pt x="365" y="31"/>
                  </a:lnTo>
                  <a:lnTo>
                    <a:pt x="365" y="21"/>
                  </a:lnTo>
                  <a:lnTo>
                    <a:pt x="375" y="21"/>
                  </a:lnTo>
                  <a:lnTo>
                    <a:pt x="375" y="11"/>
                  </a:lnTo>
                  <a:lnTo>
                    <a:pt x="385" y="11"/>
                  </a:lnTo>
                  <a:lnTo>
                    <a:pt x="385" y="0"/>
                  </a:lnTo>
                  <a:lnTo>
                    <a:pt x="394" y="0"/>
                  </a:lnTo>
                  <a:lnTo>
                    <a:pt x="404" y="0"/>
                  </a:lnTo>
                  <a:lnTo>
                    <a:pt x="413" y="0"/>
                  </a:lnTo>
                  <a:lnTo>
                    <a:pt x="423" y="0"/>
                  </a:lnTo>
                  <a:lnTo>
                    <a:pt x="433" y="0"/>
                  </a:lnTo>
                  <a:lnTo>
                    <a:pt x="442" y="11"/>
                  </a:lnTo>
                  <a:lnTo>
                    <a:pt x="452" y="11"/>
                  </a:lnTo>
                  <a:lnTo>
                    <a:pt x="452" y="21"/>
                  </a:lnTo>
                  <a:lnTo>
                    <a:pt x="461" y="21"/>
                  </a:lnTo>
                  <a:lnTo>
                    <a:pt x="461" y="31"/>
                  </a:lnTo>
                  <a:lnTo>
                    <a:pt x="461" y="41"/>
                  </a:lnTo>
                  <a:lnTo>
                    <a:pt x="471" y="41"/>
                  </a:lnTo>
                  <a:lnTo>
                    <a:pt x="471" y="51"/>
                  </a:lnTo>
                  <a:lnTo>
                    <a:pt x="471" y="61"/>
                  </a:lnTo>
                  <a:lnTo>
                    <a:pt x="471" y="363"/>
                  </a:lnTo>
                  <a:lnTo>
                    <a:pt x="461" y="363"/>
                  </a:lnTo>
                  <a:lnTo>
                    <a:pt x="452" y="363"/>
                  </a:lnTo>
                  <a:lnTo>
                    <a:pt x="442" y="363"/>
                  </a:lnTo>
                  <a:lnTo>
                    <a:pt x="433" y="363"/>
                  </a:lnTo>
                  <a:lnTo>
                    <a:pt x="413" y="373"/>
                  </a:lnTo>
                  <a:lnTo>
                    <a:pt x="404" y="373"/>
                  </a:lnTo>
                  <a:lnTo>
                    <a:pt x="385" y="373"/>
                  </a:lnTo>
                  <a:lnTo>
                    <a:pt x="375" y="373"/>
                  </a:lnTo>
                  <a:lnTo>
                    <a:pt x="365" y="373"/>
                  </a:lnTo>
                  <a:lnTo>
                    <a:pt x="356" y="363"/>
                  </a:lnTo>
                  <a:lnTo>
                    <a:pt x="308" y="363"/>
                  </a:lnTo>
                  <a:lnTo>
                    <a:pt x="269" y="363"/>
                  </a:lnTo>
                  <a:lnTo>
                    <a:pt x="250" y="363"/>
                  </a:lnTo>
                  <a:lnTo>
                    <a:pt x="240" y="363"/>
                  </a:lnTo>
                  <a:lnTo>
                    <a:pt x="231" y="363"/>
                  </a:lnTo>
                  <a:lnTo>
                    <a:pt x="221" y="363"/>
                  </a:lnTo>
                  <a:lnTo>
                    <a:pt x="202" y="363"/>
                  </a:lnTo>
                  <a:lnTo>
                    <a:pt x="192" y="363"/>
                  </a:lnTo>
                  <a:lnTo>
                    <a:pt x="183" y="363"/>
                  </a:lnTo>
                  <a:lnTo>
                    <a:pt x="173" y="363"/>
                  </a:lnTo>
                  <a:lnTo>
                    <a:pt x="106" y="363"/>
                  </a:lnTo>
                  <a:lnTo>
                    <a:pt x="96" y="363"/>
                  </a:lnTo>
                  <a:lnTo>
                    <a:pt x="87" y="363"/>
                  </a:lnTo>
                  <a:lnTo>
                    <a:pt x="77" y="363"/>
                  </a:lnTo>
                  <a:lnTo>
                    <a:pt x="67" y="363"/>
                  </a:lnTo>
                  <a:lnTo>
                    <a:pt x="58" y="363"/>
                  </a:lnTo>
                  <a:lnTo>
                    <a:pt x="48" y="363"/>
                  </a:lnTo>
                  <a:lnTo>
                    <a:pt x="29" y="363"/>
                  </a:lnTo>
                  <a:lnTo>
                    <a:pt x="19" y="363"/>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65" name="Line 58"/>
            <p:cNvSpPr>
              <a:spLocks noChangeShapeType="1"/>
            </p:cNvSpPr>
            <p:nvPr/>
          </p:nvSpPr>
          <p:spPr bwMode="auto">
            <a:xfrm flipH="1">
              <a:off x="2532" y="2416"/>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6" name="Freeform 59"/>
            <p:cNvSpPr>
              <a:spLocks/>
            </p:cNvSpPr>
            <p:nvPr/>
          </p:nvSpPr>
          <p:spPr bwMode="auto">
            <a:xfrm>
              <a:off x="2494" y="2404"/>
              <a:ext cx="26" cy="12"/>
            </a:xfrm>
            <a:custGeom>
              <a:avLst/>
              <a:gdLst>
                <a:gd name="T0" fmla="*/ 34 w 20"/>
                <a:gd name="T1" fmla="*/ 14 h 10"/>
                <a:gd name="T2" fmla="*/ 17 w 20"/>
                <a:gd name="T3" fmla="*/ 0 h 10"/>
                <a:gd name="T4" fmla="*/ 0 w 20"/>
                <a:gd name="T5" fmla="*/ 0 h 10"/>
                <a:gd name="T6" fmla="*/ 0 w 2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
                  <a:moveTo>
                    <a:pt x="20" y="10"/>
                  </a:moveTo>
                  <a:lnTo>
                    <a:pt x="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67" name="Line 60"/>
            <p:cNvSpPr>
              <a:spLocks noChangeShapeType="1"/>
            </p:cNvSpPr>
            <p:nvPr/>
          </p:nvSpPr>
          <p:spPr bwMode="auto">
            <a:xfrm flipV="1">
              <a:off x="2494" y="2392"/>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8" name="Line 61"/>
            <p:cNvSpPr>
              <a:spLocks noChangeShapeType="1"/>
            </p:cNvSpPr>
            <p:nvPr/>
          </p:nvSpPr>
          <p:spPr bwMode="auto">
            <a:xfrm flipV="1">
              <a:off x="2494" y="2368"/>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9" name="Line 62"/>
            <p:cNvSpPr>
              <a:spLocks noChangeShapeType="1"/>
            </p:cNvSpPr>
            <p:nvPr/>
          </p:nvSpPr>
          <p:spPr bwMode="auto">
            <a:xfrm flipV="1">
              <a:off x="2494" y="2344"/>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0" name="Line 63"/>
            <p:cNvSpPr>
              <a:spLocks noChangeShapeType="1"/>
            </p:cNvSpPr>
            <p:nvPr/>
          </p:nvSpPr>
          <p:spPr bwMode="auto">
            <a:xfrm>
              <a:off x="2520" y="2344"/>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1" name="Line 64"/>
            <p:cNvSpPr>
              <a:spLocks noChangeShapeType="1"/>
            </p:cNvSpPr>
            <p:nvPr/>
          </p:nvSpPr>
          <p:spPr bwMode="auto">
            <a:xfrm>
              <a:off x="2520" y="2368"/>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2" name="Line 65"/>
            <p:cNvSpPr>
              <a:spLocks noChangeShapeType="1"/>
            </p:cNvSpPr>
            <p:nvPr/>
          </p:nvSpPr>
          <p:spPr bwMode="auto">
            <a:xfrm>
              <a:off x="2520" y="2392"/>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3" name="Line 66"/>
            <p:cNvSpPr>
              <a:spLocks noChangeShapeType="1"/>
            </p:cNvSpPr>
            <p:nvPr/>
          </p:nvSpPr>
          <p:spPr bwMode="auto">
            <a:xfrm flipV="1">
              <a:off x="2520" y="2392"/>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4" name="Line 67"/>
            <p:cNvSpPr>
              <a:spLocks noChangeShapeType="1"/>
            </p:cNvSpPr>
            <p:nvPr/>
          </p:nvSpPr>
          <p:spPr bwMode="auto">
            <a:xfrm flipV="1">
              <a:off x="2520" y="2368"/>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5" name="Line 68"/>
            <p:cNvSpPr>
              <a:spLocks noChangeShapeType="1"/>
            </p:cNvSpPr>
            <p:nvPr/>
          </p:nvSpPr>
          <p:spPr bwMode="auto">
            <a:xfrm flipV="1">
              <a:off x="2520" y="2344"/>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6" name="Line 69"/>
            <p:cNvSpPr>
              <a:spLocks noChangeShapeType="1"/>
            </p:cNvSpPr>
            <p:nvPr/>
          </p:nvSpPr>
          <p:spPr bwMode="auto">
            <a:xfrm>
              <a:off x="2556" y="2344"/>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7" name="Line 70"/>
            <p:cNvSpPr>
              <a:spLocks noChangeShapeType="1"/>
            </p:cNvSpPr>
            <p:nvPr/>
          </p:nvSpPr>
          <p:spPr bwMode="auto">
            <a:xfrm>
              <a:off x="2556" y="2368"/>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8" name="Line 71"/>
            <p:cNvSpPr>
              <a:spLocks noChangeShapeType="1"/>
            </p:cNvSpPr>
            <p:nvPr/>
          </p:nvSpPr>
          <p:spPr bwMode="auto">
            <a:xfrm>
              <a:off x="2556" y="2392"/>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9" name="Line 72"/>
            <p:cNvSpPr>
              <a:spLocks noChangeShapeType="1"/>
            </p:cNvSpPr>
            <p:nvPr/>
          </p:nvSpPr>
          <p:spPr bwMode="auto">
            <a:xfrm>
              <a:off x="2556" y="2416"/>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0" name="Line 73"/>
            <p:cNvSpPr>
              <a:spLocks noChangeShapeType="1"/>
            </p:cNvSpPr>
            <p:nvPr/>
          </p:nvSpPr>
          <p:spPr bwMode="auto">
            <a:xfrm flipV="1">
              <a:off x="2556" y="2416"/>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1" name="Line 74"/>
            <p:cNvSpPr>
              <a:spLocks noChangeShapeType="1"/>
            </p:cNvSpPr>
            <p:nvPr/>
          </p:nvSpPr>
          <p:spPr bwMode="auto">
            <a:xfrm flipV="1">
              <a:off x="2556" y="2392"/>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2" name="Line 75"/>
            <p:cNvSpPr>
              <a:spLocks noChangeShapeType="1"/>
            </p:cNvSpPr>
            <p:nvPr/>
          </p:nvSpPr>
          <p:spPr bwMode="auto">
            <a:xfrm flipV="1">
              <a:off x="2556" y="2368"/>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3" name="Line 76"/>
            <p:cNvSpPr>
              <a:spLocks noChangeShapeType="1"/>
            </p:cNvSpPr>
            <p:nvPr/>
          </p:nvSpPr>
          <p:spPr bwMode="auto">
            <a:xfrm flipV="1">
              <a:off x="2556" y="2344"/>
              <a:ext cx="2"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4" name="Freeform 77"/>
            <p:cNvSpPr>
              <a:spLocks/>
            </p:cNvSpPr>
            <p:nvPr/>
          </p:nvSpPr>
          <p:spPr bwMode="auto">
            <a:xfrm>
              <a:off x="2569" y="2079"/>
              <a:ext cx="426" cy="228"/>
            </a:xfrm>
            <a:custGeom>
              <a:avLst/>
              <a:gdLst>
                <a:gd name="T0" fmla="*/ 0 w 327"/>
                <a:gd name="T1" fmla="*/ 229 h 191"/>
                <a:gd name="T2" fmla="*/ 50 w 327"/>
                <a:gd name="T3" fmla="*/ 201 h 191"/>
                <a:gd name="T4" fmla="*/ 113 w 327"/>
                <a:gd name="T5" fmla="*/ 72 h 191"/>
                <a:gd name="T6" fmla="*/ 245 w 327"/>
                <a:gd name="T7" fmla="*/ 0 h 191"/>
                <a:gd name="T8" fmla="*/ 375 w 327"/>
                <a:gd name="T9" fmla="*/ 72 h 191"/>
                <a:gd name="T10" fmla="*/ 442 w 327"/>
                <a:gd name="T11" fmla="*/ 201 h 191"/>
                <a:gd name="T12" fmla="*/ 473 w 327"/>
                <a:gd name="T13" fmla="*/ 229 h 191"/>
                <a:gd name="T14" fmla="*/ 555 w 327"/>
                <a:gd name="T15" fmla="*/ 272 h 1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7" h="191">
                  <a:moveTo>
                    <a:pt x="0" y="161"/>
                  </a:moveTo>
                  <a:lnTo>
                    <a:pt x="29" y="141"/>
                  </a:lnTo>
                  <a:lnTo>
                    <a:pt x="67" y="50"/>
                  </a:lnTo>
                  <a:lnTo>
                    <a:pt x="144" y="0"/>
                  </a:lnTo>
                  <a:lnTo>
                    <a:pt x="221" y="50"/>
                  </a:lnTo>
                  <a:lnTo>
                    <a:pt x="260" y="141"/>
                  </a:lnTo>
                  <a:lnTo>
                    <a:pt x="279" y="161"/>
                  </a:lnTo>
                  <a:lnTo>
                    <a:pt x="327" y="1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85" name="Freeform 78"/>
            <p:cNvSpPr>
              <a:spLocks/>
            </p:cNvSpPr>
            <p:nvPr/>
          </p:nvSpPr>
          <p:spPr bwMode="auto">
            <a:xfrm>
              <a:off x="2919" y="2260"/>
              <a:ext cx="25" cy="180"/>
            </a:xfrm>
            <a:custGeom>
              <a:avLst/>
              <a:gdLst>
                <a:gd name="T0" fmla="*/ 0 w 19"/>
                <a:gd name="T1" fmla="*/ 0 h 151"/>
                <a:gd name="T2" fmla="*/ 0 w 19"/>
                <a:gd name="T3" fmla="*/ 200 h 151"/>
                <a:gd name="T4" fmla="*/ 17 w 19"/>
                <a:gd name="T5" fmla="*/ 215 h 151"/>
                <a:gd name="T6" fmla="*/ 33 w 19"/>
                <a:gd name="T7" fmla="*/ 215 h 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51">
                  <a:moveTo>
                    <a:pt x="0" y="0"/>
                  </a:moveTo>
                  <a:lnTo>
                    <a:pt x="0" y="141"/>
                  </a:lnTo>
                  <a:lnTo>
                    <a:pt x="10" y="151"/>
                  </a:lnTo>
                  <a:lnTo>
                    <a:pt x="19" y="15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86" name="Freeform 79"/>
            <p:cNvSpPr>
              <a:spLocks/>
            </p:cNvSpPr>
            <p:nvPr/>
          </p:nvSpPr>
          <p:spPr bwMode="auto">
            <a:xfrm>
              <a:off x="3007" y="2428"/>
              <a:ext cx="26" cy="1"/>
            </a:xfrm>
            <a:custGeom>
              <a:avLst/>
              <a:gdLst>
                <a:gd name="T0" fmla="*/ 0 w 20"/>
                <a:gd name="T1" fmla="*/ 0 h 1"/>
                <a:gd name="T2" fmla="*/ 17 w 20"/>
                <a:gd name="T3" fmla="*/ 0 h 1"/>
                <a:gd name="T4" fmla="*/ 17 w 20"/>
                <a:gd name="T5" fmla="*/ 0 h 1"/>
                <a:gd name="T6" fmla="*/ 34 w 2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0" y="0"/>
                  </a:moveTo>
                  <a:lnTo>
                    <a:pt x="10" y="0"/>
                  </a:lnTo>
                  <a:lnTo>
                    <a:pt x="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87" name="Rectangle 80"/>
            <p:cNvSpPr>
              <a:spLocks noChangeArrowheads="1"/>
            </p:cNvSpPr>
            <p:nvPr/>
          </p:nvSpPr>
          <p:spPr bwMode="auto">
            <a:xfrm>
              <a:off x="2607" y="2332"/>
              <a:ext cx="38" cy="3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88" name="Rectangle 81"/>
            <p:cNvSpPr>
              <a:spLocks noChangeArrowheads="1"/>
            </p:cNvSpPr>
            <p:nvPr/>
          </p:nvSpPr>
          <p:spPr bwMode="auto">
            <a:xfrm>
              <a:off x="2607" y="2344"/>
              <a:ext cx="38" cy="2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89" name="Freeform 82"/>
            <p:cNvSpPr>
              <a:spLocks/>
            </p:cNvSpPr>
            <p:nvPr/>
          </p:nvSpPr>
          <p:spPr bwMode="auto">
            <a:xfrm>
              <a:off x="2607" y="2356"/>
              <a:ext cx="13" cy="12"/>
            </a:xfrm>
            <a:custGeom>
              <a:avLst/>
              <a:gdLst>
                <a:gd name="T0" fmla="*/ 17 w 10"/>
                <a:gd name="T1" fmla="*/ 14 h 10"/>
                <a:gd name="T2" fmla="*/ 17 w 10"/>
                <a:gd name="T3" fmla="*/ 0 h 10"/>
                <a:gd name="T4" fmla="*/ 0 w 10"/>
                <a:gd name="T5" fmla="*/ 0 h 10"/>
                <a:gd name="T6" fmla="*/ 0 60000 65536"/>
                <a:gd name="T7" fmla="*/ 0 60000 65536"/>
                <a:gd name="T8" fmla="*/ 0 60000 65536"/>
              </a:gdLst>
              <a:ahLst/>
              <a:cxnLst>
                <a:cxn ang="T6">
                  <a:pos x="T0" y="T1"/>
                </a:cxn>
                <a:cxn ang="T7">
                  <a:pos x="T2" y="T3"/>
                </a:cxn>
                <a:cxn ang="T8">
                  <a:pos x="T4" y="T5"/>
                </a:cxn>
              </a:cxnLst>
              <a:rect l="0" t="0" r="r" b="b"/>
              <a:pathLst>
                <a:path w="10" h="10">
                  <a:moveTo>
                    <a:pt x="10" y="10"/>
                  </a:moveTo>
                  <a:lnTo>
                    <a:pt x="1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0" name="Freeform 83"/>
            <p:cNvSpPr>
              <a:spLocks/>
            </p:cNvSpPr>
            <p:nvPr/>
          </p:nvSpPr>
          <p:spPr bwMode="auto">
            <a:xfrm>
              <a:off x="2607" y="2344"/>
              <a:ext cx="13" cy="12"/>
            </a:xfrm>
            <a:custGeom>
              <a:avLst/>
              <a:gdLst>
                <a:gd name="T0" fmla="*/ 0 w 10"/>
                <a:gd name="T1" fmla="*/ 14 h 10"/>
                <a:gd name="T2" fmla="*/ 17 w 10"/>
                <a:gd name="T3" fmla="*/ 14 h 10"/>
                <a:gd name="T4" fmla="*/ 17 w 10"/>
                <a:gd name="T5" fmla="*/ 0 h 10"/>
                <a:gd name="T6" fmla="*/ 0 60000 65536"/>
                <a:gd name="T7" fmla="*/ 0 60000 65536"/>
                <a:gd name="T8" fmla="*/ 0 60000 65536"/>
              </a:gdLst>
              <a:ahLst/>
              <a:cxnLst>
                <a:cxn ang="T6">
                  <a:pos x="T0" y="T1"/>
                </a:cxn>
                <a:cxn ang="T7">
                  <a:pos x="T2" y="T3"/>
                </a:cxn>
                <a:cxn ang="T8">
                  <a:pos x="T4" y="T5"/>
                </a:cxn>
              </a:cxnLst>
              <a:rect l="0" t="0" r="r" b="b"/>
              <a:pathLst>
                <a:path w="10" h="10">
                  <a:moveTo>
                    <a:pt x="0" y="10"/>
                  </a:moveTo>
                  <a:lnTo>
                    <a:pt x="10" y="10"/>
                  </a:lnTo>
                  <a:lnTo>
                    <a:pt x="1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1" name="Freeform 84"/>
            <p:cNvSpPr>
              <a:spLocks/>
            </p:cNvSpPr>
            <p:nvPr/>
          </p:nvSpPr>
          <p:spPr bwMode="auto">
            <a:xfrm>
              <a:off x="2632" y="2344"/>
              <a:ext cx="13" cy="12"/>
            </a:xfrm>
            <a:custGeom>
              <a:avLst/>
              <a:gdLst>
                <a:gd name="T0" fmla="*/ 0 w 10"/>
                <a:gd name="T1" fmla="*/ 0 h 10"/>
                <a:gd name="T2" fmla="*/ 0 w 10"/>
                <a:gd name="T3" fmla="*/ 14 h 10"/>
                <a:gd name="T4" fmla="*/ 17 w 10"/>
                <a:gd name="T5" fmla="*/ 14 h 10"/>
                <a:gd name="T6" fmla="*/ 0 60000 65536"/>
                <a:gd name="T7" fmla="*/ 0 60000 65536"/>
                <a:gd name="T8" fmla="*/ 0 60000 65536"/>
              </a:gdLst>
              <a:ahLst/>
              <a:cxnLst>
                <a:cxn ang="T6">
                  <a:pos x="T0" y="T1"/>
                </a:cxn>
                <a:cxn ang="T7">
                  <a:pos x="T2" y="T3"/>
                </a:cxn>
                <a:cxn ang="T8">
                  <a:pos x="T4" y="T5"/>
                </a:cxn>
              </a:cxnLst>
              <a:rect l="0" t="0" r="r" b="b"/>
              <a:pathLst>
                <a:path w="10" h="10">
                  <a:moveTo>
                    <a:pt x="0" y="0"/>
                  </a:moveTo>
                  <a:lnTo>
                    <a:pt x="0" y="10"/>
                  </a:lnTo>
                  <a:lnTo>
                    <a:pt x="10"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2" name="Freeform 85"/>
            <p:cNvSpPr>
              <a:spLocks/>
            </p:cNvSpPr>
            <p:nvPr/>
          </p:nvSpPr>
          <p:spPr bwMode="auto">
            <a:xfrm>
              <a:off x="2632" y="2356"/>
              <a:ext cx="13" cy="12"/>
            </a:xfrm>
            <a:custGeom>
              <a:avLst/>
              <a:gdLst>
                <a:gd name="T0" fmla="*/ 17 w 10"/>
                <a:gd name="T1" fmla="*/ 0 h 10"/>
                <a:gd name="T2" fmla="*/ 0 w 10"/>
                <a:gd name="T3" fmla="*/ 0 h 10"/>
                <a:gd name="T4" fmla="*/ 0 w 10"/>
                <a:gd name="T5" fmla="*/ 14 h 10"/>
                <a:gd name="T6" fmla="*/ 0 60000 65536"/>
                <a:gd name="T7" fmla="*/ 0 60000 65536"/>
                <a:gd name="T8" fmla="*/ 0 60000 65536"/>
              </a:gdLst>
              <a:ahLst/>
              <a:cxnLst>
                <a:cxn ang="T6">
                  <a:pos x="T0" y="T1"/>
                </a:cxn>
                <a:cxn ang="T7">
                  <a:pos x="T2" y="T3"/>
                </a:cxn>
                <a:cxn ang="T8">
                  <a:pos x="T4" y="T5"/>
                </a:cxn>
              </a:cxnLst>
              <a:rect l="0" t="0" r="r" b="b"/>
              <a:pathLst>
                <a:path w="10" h="10">
                  <a:moveTo>
                    <a:pt x="10" y="0"/>
                  </a:moveTo>
                  <a:lnTo>
                    <a:pt x="0" y="0"/>
                  </a:lnTo>
                  <a:lnTo>
                    <a:pt x="0"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3" name="Freeform 86"/>
            <p:cNvSpPr>
              <a:spLocks/>
            </p:cNvSpPr>
            <p:nvPr/>
          </p:nvSpPr>
          <p:spPr bwMode="auto">
            <a:xfrm>
              <a:off x="2670" y="2332"/>
              <a:ext cx="175" cy="96"/>
            </a:xfrm>
            <a:custGeom>
              <a:avLst/>
              <a:gdLst>
                <a:gd name="T0" fmla="*/ 0 w 135"/>
                <a:gd name="T1" fmla="*/ 115 h 80"/>
                <a:gd name="T2" fmla="*/ 0 w 135"/>
                <a:gd name="T3" fmla="*/ 0 h 80"/>
                <a:gd name="T4" fmla="*/ 227 w 135"/>
                <a:gd name="T5" fmla="*/ 0 h 80"/>
                <a:gd name="T6" fmla="*/ 227 w 135"/>
                <a:gd name="T7" fmla="*/ 115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 h="80">
                  <a:moveTo>
                    <a:pt x="0" y="80"/>
                  </a:moveTo>
                  <a:lnTo>
                    <a:pt x="0" y="0"/>
                  </a:lnTo>
                  <a:lnTo>
                    <a:pt x="135" y="0"/>
                  </a:lnTo>
                  <a:lnTo>
                    <a:pt x="135" y="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4" name="Freeform 87"/>
            <p:cNvSpPr>
              <a:spLocks/>
            </p:cNvSpPr>
            <p:nvPr/>
          </p:nvSpPr>
          <p:spPr bwMode="auto">
            <a:xfrm>
              <a:off x="2670" y="2344"/>
              <a:ext cx="162" cy="84"/>
            </a:xfrm>
            <a:custGeom>
              <a:avLst/>
              <a:gdLst>
                <a:gd name="T0" fmla="*/ 0 w 125"/>
                <a:gd name="T1" fmla="*/ 101 h 70"/>
                <a:gd name="T2" fmla="*/ 0 w 125"/>
                <a:gd name="T3" fmla="*/ 0 h 70"/>
                <a:gd name="T4" fmla="*/ 210 w 125"/>
                <a:gd name="T5" fmla="*/ 0 h 70"/>
                <a:gd name="T6" fmla="*/ 210 w 125"/>
                <a:gd name="T7" fmla="*/ 101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 h="70">
                  <a:moveTo>
                    <a:pt x="0" y="70"/>
                  </a:moveTo>
                  <a:lnTo>
                    <a:pt x="0" y="0"/>
                  </a:lnTo>
                  <a:lnTo>
                    <a:pt x="125" y="0"/>
                  </a:lnTo>
                  <a:lnTo>
                    <a:pt x="125" y="7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95" name="Line 88"/>
            <p:cNvSpPr>
              <a:spLocks noChangeShapeType="1"/>
            </p:cNvSpPr>
            <p:nvPr/>
          </p:nvSpPr>
          <p:spPr bwMode="auto">
            <a:xfrm>
              <a:off x="2670" y="2380"/>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96" name="Line 89"/>
            <p:cNvSpPr>
              <a:spLocks noChangeShapeType="1"/>
            </p:cNvSpPr>
            <p:nvPr/>
          </p:nvSpPr>
          <p:spPr bwMode="auto">
            <a:xfrm flipH="1">
              <a:off x="2670" y="2392"/>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97" name="Line 90"/>
            <p:cNvSpPr>
              <a:spLocks noChangeShapeType="1"/>
            </p:cNvSpPr>
            <p:nvPr/>
          </p:nvSpPr>
          <p:spPr bwMode="auto">
            <a:xfrm flipV="1">
              <a:off x="2683" y="2392"/>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98" name="Line 91"/>
            <p:cNvSpPr>
              <a:spLocks noChangeShapeType="1"/>
            </p:cNvSpPr>
            <p:nvPr/>
          </p:nvSpPr>
          <p:spPr bwMode="auto">
            <a:xfrm flipV="1">
              <a:off x="2683" y="2344"/>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99" name="Line 92"/>
            <p:cNvSpPr>
              <a:spLocks noChangeShapeType="1"/>
            </p:cNvSpPr>
            <p:nvPr/>
          </p:nvSpPr>
          <p:spPr bwMode="auto">
            <a:xfrm flipV="1">
              <a:off x="2694" y="2392"/>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0" name="Line 93"/>
            <p:cNvSpPr>
              <a:spLocks noChangeShapeType="1"/>
            </p:cNvSpPr>
            <p:nvPr/>
          </p:nvSpPr>
          <p:spPr bwMode="auto">
            <a:xfrm flipV="1">
              <a:off x="2694" y="2344"/>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1" name="Line 94"/>
            <p:cNvSpPr>
              <a:spLocks noChangeShapeType="1"/>
            </p:cNvSpPr>
            <p:nvPr/>
          </p:nvSpPr>
          <p:spPr bwMode="auto">
            <a:xfrm flipV="1">
              <a:off x="2707" y="2392"/>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2" name="Line 95"/>
            <p:cNvSpPr>
              <a:spLocks noChangeShapeType="1"/>
            </p:cNvSpPr>
            <p:nvPr/>
          </p:nvSpPr>
          <p:spPr bwMode="auto">
            <a:xfrm flipV="1">
              <a:off x="2707" y="2344"/>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3" name="Line 96"/>
            <p:cNvSpPr>
              <a:spLocks noChangeShapeType="1"/>
            </p:cNvSpPr>
            <p:nvPr/>
          </p:nvSpPr>
          <p:spPr bwMode="auto">
            <a:xfrm flipV="1">
              <a:off x="2707" y="2344"/>
              <a:ext cx="2" cy="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4" name="Line 97"/>
            <p:cNvSpPr>
              <a:spLocks noChangeShapeType="1"/>
            </p:cNvSpPr>
            <p:nvPr/>
          </p:nvSpPr>
          <p:spPr bwMode="auto">
            <a:xfrm flipV="1">
              <a:off x="2794" y="2344"/>
              <a:ext cx="2" cy="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5" name="Line 98"/>
            <p:cNvSpPr>
              <a:spLocks noChangeShapeType="1"/>
            </p:cNvSpPr>
            <p:nvPr/>
          </p:nvSpPr>
          <p:spPr bwMode="auto">
            <a:xfrm>
              <a:off x="2794" y="2380"/>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6" name="Line 99"/>
            <p:cNvSpPr>
              <a:spLocks noChangeShapeType="1"/>
            </p:cNvSpPr>
            <p:nvPr/>
          </p:nvSpPr>
          <p:spPr bwMode="auto">
            <a:xfrm>
              <a:off x="2794" y="2392"/>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7" name="Line 100"/>
            <p:cNvSpPr>
              <a:spLocks noChangeShapeType="1"/>
            </p:cNvSpPr>
            <p:nvPr/>
          </p:nvSpPr>
          <p:spPr bwMode="auto">
            <a:xfrm flipV="1">
              <a:off x="2807" y="2392"/>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8" name="Line 101"/>
            <p:cNvSpPr>
              <a:spLocks noChangeShapeType="1"/>
            </p:cNvSpPr>
            <p:nvPr/>
          </p:nvSpPr>
          <p:spPr bwMode="auto">
            <a:xfrm flipV="1">
              <a:off x="2807" y="2344"/>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9" name="Line 102"/>
            <p:cNvSpPr>
              <a:spLocks noChangeShapeType="1"/>
            </p:cNvSpPr>
            <p:nvPr/>
          </p:nvSpPr>
          <p:spPr bwMode="auto">
            <a:xfrm flipV="1">
              <a:off x="2819" y="2392"/>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0" name="Line 103"/>
            <p:cNvSpPr>
              <a:spLocks noChangeShapeType="1"/>
            </p:cNvSpPr>
            <p:nvPr/>
          </p:nvSpPr>
          <p:spPr bwMode="auto">
            <a:xfrm flipV="1">
              <a:off x="2819" y="2344"/>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1" name="Line 104"/>
            <p:cNvSpPr>
              <a:spLocks noChangeShapeType="1"/>
            </p:cNvSpPr>
            <p:nvPr/>
          </p:nvSpPr>
          <p:spPr bwMode="auto">
            <a:xfrm flipV="1">
              <a:off x="2832" y="2392"/>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2" name="Line 105"/>
            <p:cNvSpPr>
              <a:spLocks noChangeShapeType="1"/>
            </p:cNvSpPr>
            <p:nvPr/>
          </p:nvSpPr>
          <p:spPr bwMode="auto">
            <a:xfrm flipV="1">
              <a:off x="2832" y="2344"/>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3" name="Rectangle 106"/>
            <p:cNvSpPr>
              <a:spLocks noChangeArrowheads="1"/>
            </p:cNvSpPr>
            <p:nvPr/>
          </p:nvSpPr>
          <p:spPr bwMode="auto">
            <a:xfrm>
              <a:off x="2870" y="2332"/>
              <a:ext cx="38" cy="3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14" name="Rectangle 107"/>
            <p:cNvSpPr>
              <a:spLocks noChangeArrowheads="1"/>
            </p:cNvSpPr>
            <p:nvPr/>
          </p:nvSpPr>
          <p:spPr bwMode="auto">
            <a:xfrm>
              <a:off x="2870" y="2344"/>
              <a:ext cx="25" cy="2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15" name="Freeform 108"/>
            <p:cNvSpPr>
              <a:spLocks/>
            </p:cNvSpPr>
            <p:nvPr/>
          </p:nvSpPr>
          <p:spPr bwMode="auto">
            <a:xfrm>
              <a:off x="2870" y="2356"/>
              <a:ext cx="12" cy="12"/>
            </a:xfrm>
            <a:custGeom>
              <a:avLst/>
              <a:gdLst>
                <a:gd name="T0" fmla="*/ 16 w 9"/>
                <a:gd name="T1" fmla="*/ 14 h 10"/>
                <a:gd name="T2" fmla="*/ 16 w 9"/>
                <a:gd name="T3" fmla="*/ 0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a:moveTo>
                    <a:pt x="9" y="10"/>
                  </a:moveTo>
                  <a:lnTo>
                    <a:pt x="9"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16" name="Freeform 109"/>
            <p:cNvSpPr>
              <a:spLocks/>
            </p:cNvSpPr>
            <p:nvPr/>
          </p:nvSpPr>
          <p:spPr bwMode="auto">
            <a:xfrm>
              <a:off x="2870" y="2344"/>
              <a:ext cx="12" cy="12"/>
            </a:xfrm>
            <a:custGeom>
              <a:avLst/>
              <a:gdLst>
                <a:gd name="T0" fmla="*/ 0 w 9"/>
                <a:gd name="T1" fmla="*/ 14 h 10"/>
                <a:gd name="T2" fmla="*/ 16 w 9"/>
                <a:gd name="T3" fmla="*/ 14 h 10"/>
                <a:gd name="T4" fmla="*/ 16 w 9"/>
                <a:gd name="T5" fmla="*/ 0 h 10"/>
                <a:gd name="T6" fmla="*/ 0 60000 65536"/>
                <a:gd name="T7" fmla="*/ 0 60000 65536"/>
                <a:gd name="T8" fmla="*/ 0 60000 65536"/>
              </a:gdLst>
              <a:ahLst/>
              <a:cxnLst>
                <a:cxn ang="T6">
                  <a:pos x="T0" y="T1"/>
                </a:cxn>
                <a:cxn ang="T7">
                  <a:pos x="T2" y="T3"/>
                </a:cxn>
                <a:cxn ang="T8">
                  <a:pos x="T4" y="T5"/>
                </a:cxn>
              </a:cxnLst>
              <a:rect l="0" t="0" r="r" b="b"/>
              <a:pathLst>
                <a:path w="9" h="10">
                  <a:moveTo>
                    <a:pt x="0" y="10"/>
                  </a:moveTo>
                  <a:lnTo>
                    <a:pt x="9" y="10"/>
                  </a:lnTo>
                  <a:lnTo>
                    <a:pt x="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17" name="Freeform 110"/>
            <p:cNvSpPr>
              <a:spLocks/>
            </p:cNvSpPr>
            <p:nvPr/>
          </p:nvSpPr>
          <p:spPr bwMode="auto">
            <a:xfrm>
              <a:off x="2882" y="2344"/>
              <a:ext cx="13" cy="12"/>
            </a:xfrm>
            <a:custGeom>
              <a:avLst/>
              <a:gdLst>
                <a:gd name="T0" fmla="*/ 0 w 10"/>
                <a:gd name="T1" fmla="*/ 0 h 10"/>
                <a:gd name="T2" fmla="*/ 0 w 10"/>
                <a:gd name="T3" fmla="*/ 14 h 10"/>
                <a:gd name="T4" fmla="*/ 17 w 10"/>
                <a:gd name="T5" fmla="*/ 14 h 10"/>
                <a:gd name="T6" fmla="*/ 0 60000 65536"/>
                <a:gd name="T7" fmla="*/ 0 60000 65536"/>
                <a:gd name="T8" fmla="*/ 0 60000 65536"/>
              </a:gdLst>
              <a:ahLst/>
              <a:cxnLst>
                <a:cxn ang="T6">
                  <a:pos x="T0" y="T1"/>
                </a:cxn>
                <a:cxn ang="T7">
                  <a:pos x="T2" y="T3"/>
                </a:cxn>
                <a:cxn ang="T8">
                  <a:pos x="T4" y="T5"/>
                </a:cxn>
              </a:cxnLst>
              <a:rect l="0" t="0" r="r" b="b"/>
              <a:pathLst>
                <a:path w="10" h="10">
                  <a:moveTo>
                    <a:pt x="0" y="0"/>
                  </a:moveTo>
                  <a:lnTo>
                    <a:pt x="0" y="10"/>
                  </a:lnTo>
                  <a:lnTo>
                    <a:pt x="10"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18" name="Freeform 111"/>
            <p:cNvSpPr>
              <a:spLocks/>
            </p:cNvSpPr>
            <p:nvPr/>
          </p:nvSpPr>
          <p:spPr bwMode="auto">
            <a:xfrm>
              <a:off x="2882" y="2356"/>
              <a:ext cx="13" cy="12"/>
            </a:xfrm>
            <a:custGeom>
              <a:avLst/>
              <a:gdLst>
                <a:gd name="T0" fmla="*/ 17 w 10"/>
                <a:gd name="T1" fmla="*/ 0 h 10"/>
                <a:gd name="T2" fmla="*/ 0 w 10"/>
                <a:gd name="T3" fmla="*/ 0 h 10"/>
                <a:gd name="T4" fmla="*/ 0 w 10"/>
                <a:gd name="T5" fmla="*/ 14 h 10"/>
                <a:gd name="T6" fmla="*/ 0 60000 65536"/>
                <a:gd name="T7" fmla="*/ 0 60000 65536"/>
                <a:gd name="T8" fmla="*/ 0 60000 65536"/>
              </a:gdLst>
              <a:ahLst/>
              <a:cxnLst>
                <a:cxn ang="T6">
                  <a:pos x="T0" y="T1"/>
                </a:cxn>
                <a:cxn ang="T7">
                  <a:pos x="T2" y="T3"/>
                </a:cxn>
                <a:cxn ang="T8">
                  <a:pos x="T4" y="T5"/>
                </a:cxn>
              </a:cxnLst>
              <a:rect l="0" t="0" r="r" b="b"/>
              <a:pathLst>
                <a:path w="10" h="10">
                  <a:moveTo>
                    <a:pt x="10" y="0"/>
                  </a:moveTo>
                  <a:lnTo>
                    <a:pt x="0" y="0"/>
                  </a:lnTo>
                  <a:lnTo>
                    <a:pt x="0"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19" name="Freeform 112"/>
            <p:cNvSpPr>
              <a:spLocks/>
            </p:cNvSpPr>
            <p:nvPr/>
          </p:nvSpPr>
          <p:spPr bwMode="auto">
            <a:xfrm>
              <a:off x="2919" y="2332"/>
              <a:ext cx="13" cy="36"/>
            </a:xfrm>
            <a:custGeom>
              <a:avLst/>
              <a:gdLst>
                <a:gd name="T0" fmla="*/ 0 w 10"/>
                <a:gd name="T1" fmla="*/ 43 h 30"/>
                <a:gd name="T2" fmla="*/ 0 w 10"/>
                <a:gd name="T3" fmla="*/ 0 h 30"/>
                <a:gd name="T4" fmla="*/ 17 w 10"/>
                <a:gd name="T5" fmla="*/ 14 h 30"/>
                <a:gd name="T6" fmla="*/ 17 w 10"/>
                <a:gd name="T7" fmla="*/ 43 h 30"/>
                <a:gd name="T8" fmla="*/ 0 w 10"/>
                <a:gd name="T9" fmla="*/ 43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0">
                  <a:moveTo>
                    <a:pt x="0" y="30"/>
                  </a:moveTo>
                  <a:lnTo>
                    <a:pt x="0" y="0"/>
                  </a:lnTo>
                  <a:lnTo>
                    <a:pt x="10" y="10"/>
                  </a:lnTo>
                  <a:lnTo>
                    <a:pt x="10" y="30"/>
                  </a:lnTo>
                  <a:lnTo>
                    <a:pt x="0" y="3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20" name="Rectangle 113"/>
            <p:cNvSpPr>
              <a:spLocks noChangeArrowheads="1"/>
            </p:cNvSpPr>
            <p:nvPr/>
          </p:nvSpPr>
          <p:spPr bwMode="auto">
            <a:xfrm>
              <a:off x="2944" y="2344"/>
              <a:ext cx="1" cy="2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21" name="Rectangle 114"/>
            <p:cNvSpPr>
              <a:spLocks noChangeArrowheads="1"/>
            </p:cNvSpPr>
            <p:nvPr/>
          </p:nvSpPr>
          <p:spPr bwMode="auto">
            <a:xfrm>
              <a:off x="2957" y="2344"/>
              <a:ext cx="1" cy="2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22" name="Rectangle 115"/>
            <p:cNvSpPr>
              <a:spLocks noChangeArrowheads="1"/>
            </p:cNvSpPr>
            <p:nvPr/>
          </p:nvSpPr>
          <p:spPr bwMode="auto">
            <a:xfrm>
              <a:off x="2683" y="2260"/>
              <a:ext cx="136" cy="1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23" name="Freeform 116"/>
            <p:cNvSpPr>
              <a:spLocks/>
            </p:cNvSpPr>
            <p:nvPr/>
          </p:nvSpPr>
          <p:spPr bwMode="auto">
            <a:xfrm>
              <a:off x="2694" y="2271"/>
              <a:ext cx="125" cy="36"/>
            </a:xfrm>
            <a:custGeom>
              <a:avLst/>
              <a:gdLst>
                <a:gd name="T0" fmla="*/ 0 w 96"/>
                <a:gd name="T1" fmla="*/ 0 h 30"/>
                <a:gd name="T2" fmla="*/ 0 w 96"/>
                <a:gd name="T3" fmla="*/ 43 h 30"/>
                <a:gd name="T4" fmla="*/ 163 w 96"/>
                <a:gd name="T5" fmla="*/ 43 h 30"/>
                <a:gd name="T6" fmla="*/ 163 w 96"/>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0">
                  <a:moveTo>
                    <a:pt x="0" y="0"/>
                  </a:moveTo>
                  <a:lnTo>
                    <a:pt x="0" y="30"/>
                  </a:lnTo>
                  <a:lnTo>
                    <a:pt x="96" y="30"/>
                  </a:lnTo>
                  <a:lnTo>
                    <a:pt x="9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24" name="Line 117"/>
            <p:cNvSpPr>
              <a:spLocks noChangeShapeType="1"/>
            </p:cNvSpPr>
            <p:nvPr/>
          </p:nvSpPr>
          <p:spPr bwMode="auto">
            <a:xfrm flipV="1">
              <a:off x="2707"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5" name="Line 118"/>
            <p:cNvSpPr>
              <a:spLocks noChangeShapeType="1"/>
            </p:cNvSpPr>
            <p:nvPr/>
          </p:nvSpPr>
          <p:spPr bwMode="auto">
            <a:xfrm flipV="1">
              <a:off x="2707"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6" name="Line 119"/>
            <p:cNvSpPr>
              <a:spLocks noChangeShapeType="1"/>
            </p:cNvSpPr>
            <p:nvPr/>
          </p:nvSpPr>
          <p:spPr bwMode="auto">
            <a:xfrm flipV="1">
              <a:off x="2707"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7" name="Line 120"/>
            <p:cNvSpPr>
              <a:spLocks noChangeShapeType="1"/>
            </p:cNvSpPr>
            <p:nvPr/>
          </p:nvSpPr>
          <p:spPr bwMode="auto">
            <a:xfrm flipV="1">
              <a:off x="2719" y="2271"/>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8" name="Line 121"/>
            <p:cNvSpPr>
              <a:spLocks noChangeShapeType="1"/>
            </p:cNvSpPr>
            <p:nvPr/>
          </p:nvSpPr>
          <p:spPr bwMode="auto">
            <a:xfrm flipV="1">
              <a:off x="2794"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9" name="Line 122"/>
            <p:cNvSpPr>
              <a:spLocks noChangeShapeType="1"/>
            </p:cNvSpPr>
            <p:nvPr/>
          </p:nvSpPr>
          <p:spPr bwMode="auto">
            <a:xfrm flipV="1">
              <a:off x="2794"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0" name="Line 123"/>
            <p:cNvSpPr>
              <a:spLocks noChangeShapeType="1"/>
            </p:cNvSpPr>
            <p:nvPr/>
          </p:nvSpPr>
          <p:spPr bwMode="auto">
            <a:xfrm flipV="1">
              <a:off x="2807"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1" name="Line 124"/>
            <p:cNvSpPr>
              <a:spLocks noChangeShapeType="1"/>
            </p:cNvSpPr>
            <p:nvPr/>
          </p:nvSpPr>
          <p:spPr bwMode="auto">
            <a:xfrm flipV="1">
              <a:off x="2807" y="2271"/>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2" name="Rectangle 125"/>
            <p:cNvSpPr>
              <a:spLocks noChangeArrowheads="1"/>
            </p:cNvSpPr>
            <p:nvPr/>
          </p:nvSpPr>
          <p:spPr bwMode="auto">
            <a:xfrm>
              <a:off x="2670" y="2151"/>
              <a:ext cx="24" cy="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33" name="Rectangle 126"/>
            <p:cNvSpPr>
              <a:spLocks noChangeArrowheads="1"/>
            </p:cNvSpPr>
            <p:nvPr/>
          </p:nvSpPr>
          <p:spPr bwMode="auto">
            <a:xfrm>
              <a:off x="2670" y="2164"/>
              <a:ext cx="24"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34" name="Rectangle 127"/>
            <p:cNvSpPr>
              <a:spLocks noChangeArrowheads="1"/>
            </p:cNvSpPr>
            <p:nvPr/>
          </p:nvSpPr>
          <p:spPr bwMode="auto">
            <a:xfrm>
              <a:off x="2670" y="2200"/>
              <a:ext cx="175"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35" name="Freeform 128"/>
            <p:cNvSpPr>
              <a:spLocks/>
            </p:cNvSpPr>
            <p:nvPr/>
          </p:nvSpPr>
          <p:spPr bwMode="auto">
            <a:xfrm>
              <a:off x="2707" y="2091"/>
              <a:ext cx="100" cy="109"/>
            </a:xfrm>
            <a:custGeom>
              <a:avLst/>
              <a:gdLst>
                <a:gd name="T0" fmla="*/ 0 w 77"/>
                <a:gd name="T1" fmla="*/ 131 h 91"/>
                <a:gd name="T2" fmla="*/ 0 w 77"/>
                <a:gd name="T3" fmla="*/ 29 h 91"/>
                <a:gd name="T4" fmla="*/ 64 w 77"/>
                <a:gd name="T5" fmla="*/ 0 h 91"/>
                <a:gd name="T6" fmla="*/ 130 w 77"/>
                <a:gd name="T7" fmla="*/ 29 h 91"/>
                <a:gd name="T8" fmla="*/ 130 w 77"/>
                <a:gd name="T9" fmla="*/ 131 h 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91">
                  <a:moveTo>
                    <a:pt x="0" y="91"/>
                  </a:moveTo>
                  <a:lnTo>
                    <a:pt x="0" y="20"/>
                  </a:lnTo>
                  <a:lnTo>
                    <a:pt x="38" y="0"/>
                  </a:lnTo>
                  <a:lnTo>
                    <a:pt x="77" y="20"/>
                  </a:lnTo>
                  <a:lnTo>
                    <a:pt x="77" y="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36" name="Line 129"/>
            <p:cNvSpPr>
              <a:spLocks noChangeShapeType="1"/>
            </p:cNvSpPr>
            <p:nvPr/>
          </p:nvSpPr>
          <p:spPr bwMode="auto">
            <a:xfrm>
              <a:off x="2707" y="2151"/>
              <a:ext cx="1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7" name="Line 130"/>
            <p:cNvSpPr>
              <a:spLocks noChangeShapeType="1"/>
            </p:cNvSpPr>
            <p:nvPr/>
          </p:nvSpPr>
          <p:spPr bwMode="auto">
            <a:xfrm flipH="1">
              <a:off x="2707" y="2151"/>
              <a:ext cx="10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8" name="Line 131"/>
            <p:cNvSpPr>
              <a:spLocks noChangeShapeType="1"/>
            </p:cNvSpPr>
            <p:nvPr/>
          </p:nvSpPr>
          <p:spPr bwMode="auto">
            <a:xfrm flipV="1">
              <a:off x="2719" y="215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9" name="Line 132"/>
            <p:cNvSpPr>
              <a:spLocks noChangeShapeType="1"/>
            </p:cNvSpPr>
            <p:nvPr/>
          </p:nvSpPr>
          <p:spPr bwMode="auto">
            <a:xfrm flipV="1">
              <a:off x="2719" y="2115"/>
              <a:ext cx="1"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0" name="Line 133"/>
            <p:cNvSpPr>
              <a:spLocks noChangeShapeType="1"/>
            </p:cNvSpPr>
            <p:nvPr/>
          </p:nvSpPr>
          <p:spPr bwMode="auto">
            <a:xfrm flipV="1">
              <a:off x="2719" y="2151"/>
              <a:ext cx="1"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1" name="Line 134"/>
            <p:cNvSpPr>
              <a:spLocks noChangeShapeType="1"/>
            </p:cNvSpPr>
            <p:nvPr/>
          </p:nvSpPr>
          <p:spPr bwMode="auto">
            <a:xfrm flipV="1">
              <a:off x="2719" y="2103"/>
              <a:ext cx="1" cy="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2" name="Freeform 135"/>
            <p:cNvSpPr>
              <a:spLocks/>
            </p:cNvSpPr>
            <p:nvPr/>
          </p:nvSpPr>
          <p:spPr bwMode="auto">
            <a:xfrm>
              <a:off x="2732" y="2164"/>
              <a:ext cx="49" cy="36"/>
            </a:xfrm>
            <a:custGeom>
              <a:avLst/>
              <a:gdLst>
                <a:gd name="T0" fmla="*/ 0 w 38"/>
                <a:gd name="T1" fmla="*/ 43 h 30"/>
                <a:gd name="T2" fmla="*/ 0 w 38"/>
                <a:gd name="T3" fmla="*/ 0 h 30"/>
                <a:gd name="T4" fmla="*/ 63 w 38"/>
                <a:gd name="T5" fmla="*/ 0 h 30"/>
                <a:gd name="T6" fmla="*/ 63 w 38"/>
                <a:gd name="T7" fmla="*/ 43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30">
                  <a:moveTo>
                    <a:pt x="0" y="30"/>
                  </a:moveTo>
                  <a:lnTo>
                    <a:pt x="0" y="0"/>
                  </a:lnTo>
                  <a:lnTo>
                    <a:pt x="38" y="0"/>
                  </a:lnTo>
                  <a:lnTo>
                    <a:pt x="38"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43" name="Line 136"/>
            <p:cNvSpPr>
              <a:spLocks noChangeShapeType="1"/>
            </p:cNvSpPr>
            <p:nvPr/>
          </p:nvSpPr>
          <p:spPr bwMode="auto">
            <a:xfrm flipV="1">
              <a:off x="2732" y="2151"/>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4" name="Line 137"/>
            <p:cNvSpPr>
              <a:spLocks noChangeShapeType="1"/>
            </p:cNvSpPr>
            <p:nvPr/>
          </p:nvSpPr>
          <p:spPr bwMode="auto">
            <a:xfrm flipV="1">
              <a:off x="2732" y="2103"/>
              <a:ext cx="1" cy="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5" name="Line 138"/>
            <p:cNvSpPr>
              <a:spLocks noChangeShapeType="1"/>
            </p:cNvSpPr>
            <p:nvPr/>
          </p:nvSpPr>
          <p:spPr bwMode="auto">
            <a:xfrm flipV="1">
              <a:off x="2732" y="2151"/>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6" name="Line 139"/>
            <p:cNvSpPr>
              <a:spLocks noChangeShapeType="1"/>
            </p:cNvSpPr>
            <p:nvPr/>
          </p:nvSpPr>
          <p:spPr bwMode="auto">
            <a:xfrm flipV="1">
              <a:off x="2732" y="2103"/>
              <a:ext cx="1" cy="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7" name="Line 140"/>
            <p:cNvSpPr>
              <a:spLocks noChangeShapeType="1"/>
            </p:cNvSpPr>
            <p:nvPr/>
          </p:nvSpPr>
          <p:spPr bwMode="auto">
            <a:xfrm flipV="1">
              <a:off x="2745" y="2151"/>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8" name="Line 141"/>
            <p:cNvSpPr>
              <a:spLocks noChangeShapeType="1"/>
            </p:cNvSpPr>
            <p:nvPr/>
          </p:nvSpPr>
          <p:spPr bwMode="auto">
            <a:xfrm flipV="1">
              <a:off x="2745" y="2091"/>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9" name="Line 142"/>
            <p:cNvSpPr>
              <a:spLocks noChangeShapeType="1"/>
            </p:cNvSpPr>
            <p:nvPr/>
          </p:nvSpPr>
          <p:spPr bwMode="auto">
            <a:xfrm flipV="1">
              <a:off x="2757" y="2151"/>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0" name="Line 143"/>
            <p:cNvSpPr>
              <a:spLocks noChangeShapeType="1"/>
            </p:cNvSpPr>
            <p:nvPr/>
          </p:nvSpPr>
          <p:spPr bwMode="auto">
            <a:xfrm flipV="1">
              <a:off x="2757" y="2091"/>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1" name="Line 144"/>
            <p:cNvSpPr>
              <a:spLocks noChangeShapeType="1"/>
            </p:cNvSpPr>
            <p:nvPr/>
          </p:nvSpPr>
          <p:spPr bwMode="auto">
            <a:xfrm flipV="1">
              <a:off x="2757" y="2151"/>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2" name="Line 145"/>
            <p:cNvSpPr>
              <a:spLocks noChangeShapeType="1"/>
            </p:cNvSpPr>
            <p:nvPr/>
          </p:nvSpPr>
          <p:spPr bwMode="auto">
            <a:xfrm flipV="1">
              <a:off x="2757" y="2091"/>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3" name="Line 146"/>
            <p:cNvSpPr>
              <a:spLocks noChangeShapeType="1"/>
            </p:cNvSpPr>
            <p:nvPr/>
          </p:nvSpPr>
          <p:spPr bwMode="auto">
            <a:xfrm flipV="1">
              <a:off x="2770" y="2151"/>
              <a:ext cx="1"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4" name="Line 147"/>
            <p:cNvSpPr>
              <a:spLocks noChangeShapeType="1"/>
            </p:cNvSpPr>
            <p:nvPr/>
          </p:nvSpPr>
          <p:spPr bwMode="auto">
            <a:xfrm flipV="1">
              <a:off x="2770" y="2103"/>
              <a:ext cx="1" cy="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5" name="Line 148"/>
            <p:cNvSpPr>
              <a:spLocks noChangeShapeType="1"/>
            </p:cNvSpPr>
            <p:nvPr/>
          </p:nvSpPr>
          <p:spPr bwMode="auto">
            <a:xfrm flipV="1">
              <a:off x="2781" y="2151"/>
              <a:ext cx="2" cy="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6" name="Line 149"/>
            <p:cNvSpPr>
              <a:spLocks noChangeShapeType="1"/>
            </p:cNvSpPr>
            <p:nvPr/>
          </p:nvSpPr>
          <p:spPr bwMode="auto">
            <a:xfrm flipV="1">
              <a:off x="2781" y="2103"/>
              <a:ext cx="2" cy="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7" name="Line 150"/>
            <p:cNvSpPr>
              <a:spLocks noChangeShapeType="1"/>
            </p:cNvSpPr>
            <p:nvPr/>
          </p:nvSpPr>
          <p:spPr bwMode="auto">
            <a:xfrm flipV="1">
              <a:off x="2781" y="2151"/>
              <a:ext cx="2"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8" name="Line 151"/>
            <p:cNvSpPr>
              <a:spLocks noChangeShapeType="1"/>
            </p:cNvSpPr>
            <p:nvPr/>
          </p:nvSpPr>
          <p:spPr bwMode="auto">
            <a:xfrm flipV="1">
              <a:off x="2781" y="2103"/>
              <a:ext cx="2" cy="4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9" name="Line 152"/>
            <p:cNvSpPr>
              <a:spLocks noChangeShapeType="1"/>
            </p:cNvSpPr>
            <p:nvPr/>
          </p:nvSpPr>
          <p:spPr bwMode="auto">
            <a:xfrm flipV="1">
              <a:off x="2794" y="2151"/>
              <a:ext cx="2" cy="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0" name="Line 153"/>
            <p:cNvSpPr>
              <a:spLocks noChangeShapeType="1"/>
            </p:cNvSpPr>
            <p:nvPr/>
          </p:nvSpPr>
          <p:spPr bwMode="auto">
            <a:xfrm flipV="1">
              <a:off x="2794" y="2115"/>
              <a:ext cx="2" cy="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1" name="Rectangle 154"/>
            <p:cNvSpPr>
              <a:spLocks noChangeArrowheads="1"/>
            </p:cNvSpPr>
            <p:nvPr/>
          </p:nvSpPr>
          <p:spPr bwMode="auto">
            <a:xfrm>
              <a:off x="2819" y="2151"/>
              <a:ext cx="26" cy="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62" name="Rectangle 155"/>
            <p:cNvSpPr>
              <a:spLocks noChangeArrowheads="1"/>
            </p:cNvSpPr>
            <p:nvPr/>
          </p:nvSpPr>
          <p:spPr bwMode="auto">
            <a:xfrm>
              <a:off x="2819" y="2164"/>
              <a:ext cx="13" cy="1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63" name="Line 156"/>
            <p:cNvSpPr>
              <a:spLocks noChangeShapeType="1"/>
            </p:cNvSpPr>
            <p:nvPr/>
          </p:nvSpPr>
          <p:spPr bwMode="auto">
            <a:xfrm flipV="1">
              <a:off x="2757" y="206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4" name="Freeform 157"/>
            <p:cNvSpPr>
              <a:spLocks/>
            </p:cNvSpPr>
            <p:nvPr/>
          </p:nvSpPr>
          <p:spPr bwMode="auto">
            <a:xfrm>
              <a:off x="2719" y="2067"/>
              <a:ext cx="75" cy="36"/>
            </a:xfrm>
            <a:custGeom>
              <a:avLst/>
              <a:gdLst>
                <a:gd name="T0" fmla="*/ 0 w 58"/>
                <a:gd name="T1" fmla="*/ 43 h 30"/>
                <a:gd name="T2" fmla="*/ 49 w 58"/>
                <a:gd name="T3" fmla="*/ 0 h 30"/>
                <a:gd name="T4" fmla="*/ 97 w 58"/>
                <a:gd name="T5" fmla="*/ 43 h 30"/>
                <a:gd name="T6" fmla="*/ 0 60000 65536"/>
                <a:gd name="T7" fmla="*/ 0 60000 65536"/>
                <a:gd name="T8" fmla="*/ 0 60000 65536"/>
              </a:gdLst>
              <a:ahLst/>
              <a:cxnLst>
                <a:cxn ang="T6">
                  <a:pos x="T0" y="T1"/>
                </a:cxn>
                <a:cxn ang="T7">
                  <a:pos x="T2" y="T3"/>
                </a:cxn>
                <a:cxn ang="T8">
                  <a:pos x="T4" y="T5"/>
                </a:cxn>
              </a:cxnLst>
              <a:rect l="0" t="0" r="r" b="b"/>
              <a:pathLst>
                <a:path w="58" h="30">
                  <a:moveTo>
                    <a:pt x="0" y="30"/>
                  </a:moveTo>
                  <a:lnTo>
                    <a:pt x="29" y="0"/>
                  </a:lnTo>
                  <a:lnTo>
                    <a:pt x="58"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65" name="Line 158"/>
            <p:cNvSpPr>
              <a:spLocks noChangeShapeType="1"/>
            </p:cNvSpPr>
            <p:nvPr/>
          </p:nvSpPr>
          <p:spPr bwMode="auto">
            <a:xfrm>
              <a:off x="2594" y="2404"/>
              <a:ext cx="7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6" name="Freeform 159"/>
            <p:cNvSpPr>
              <a:spLocks/>
            </p:cNvSpPr>
            <p:nvPr/>
          </p:nvSpPr>
          <p:spPr bwMode="auto">
            <a:xfrm>
              <a:off x="2845" y="2404"/>
              <a:ext cx="150" cy="1"/>
            </a:xfrm>
            <a:custGeom>
              <a:avLst/>
              <a:gdLst>
                <a:gd name="T0" fmla="*/ 0 w 115"/>
                <a:gd name="T1" fmla="*/ 0 h 1"/>
                <a:gd name="T2" fmla="*/ 97 w 115"/>
                <a:gd name="T3" fmla="*/ 0 h 1"/>
                <a:gd name="T4" fmla="*/ 163 w 115"/>
                <a:gd name="T5" fmla="*/ 0 h 1"/>
                <a:gd name="T6" fmla="*/ 196 w 11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1">
                  <a:moveTo>
                    <a:pt x="0" y="0"/>
                  </a:moveTo>
                  <a:lnTo>
                    <a:pt x="57" y="0"/>
                  </a:lnTo>
                  <a:lnTo>
                    <a:pt x="96" y="0"/>
                  </a:lnTo>
                  <a:lnTo>
                    <a:pt x="1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67" name="Freeform 160"/>
            <p:cNvSpPr>
              <a:spLocks/>
            </p:cNvSpPr>
            <p:nvPr/>
          </p:nvSpPr>
          <p:spPr bwMode="auto">
            <a:xfrm>
              <a:off x="2845" y="2380"/>
              <a:ext cx="150" cy="1"/>
            </a:xfrm>
            <a:custGeom>
              <a:avLst/>
              <a:gdLst>
                <a:gd name="T0" fmla="*/ 196 w 115"/>
                <a:gd name="T1" fmla="*/ 0 h 1"/>
                <a:gd name="T2" fmla="*/ 163 w 115"/>
                <a:gd name="T3" fmla="*/ 0 h 1"/>
                <a:gd name="T4" fmla="*/ 97 w 115"/>
                <a:gd name="T5" fmla="*/ 0 h 1"/>
                <a:gd name="T6" fmla="*/ 0 w 11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1">
                  <a:moveTo>
                    <a:pt x="115" y="0"/>
                  </a:moveTo>
                  <a:lnTo>
                    <a:pt x="96" y="0"/>
                  </a:lnTo>
                  <a:lnTo>
                    <a:pt x="57"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68" name="Line 161"/>
            <p:cNvSpPr>
              <a:spLocks noChangeShapeType="1"/>
            </p:cNvSpPr>
            <p:nvPr/>
          </p:nvSpPr>
          <p:spPr bwMode="auto">
            <a:xfrm flipH="1">
              <a:off x="2594" y="2380"/>
              <a:ext cx="7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9" name="Line 162"/>
            <p:cNvSpPr>
              <a:spLocks noChangeShapeType="1"/>
            </p:cNvSpPr>
            <p:nvPr/>
          </p:nvSpPr>
          <p:spPr bwMode="auto">
            <a:xfrm>
              <a:off x="2594" y="2344"/>
              <a:ext cx="1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0" name="Line 163"/>
            <p:cNvSpPr>
              <a:spLocks noChangeShapeType="1"/>
            </p:cNvSpPr>
            <p:nvPr/>
          </p:nvSpPr>
          <p:spPr bwMode="auto">
            <a:xfrm>
              <a:off x="2645" y="2344"/>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1" name="Line 164"/>
            <p:cNvSpPr>
              <a:spLocks noChangeShapeType="1"/>
            </p:cNvSpPr>
            <p:nvPr/>
          </p:nvSpPr>
          <p:spPr bwMode="auto">
            <a:xfrm>
              <a:off x="2845" y="2344"/>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2" name="Freeform 165"/>
            <p:cNvSpPr>
              <a:spLocks/>
            </p:cNvSpPr>
            <p:nvPr/>
          </p:nvSpPr>
          <p:spPr bwMode="auto">
            <a:xfrm>
              <a:off x="2908" y="2344"/>
              <a:ext cx="11" cy="12"/>
            </a:xfrm>
            <a:custGeom>
              <a:avLst/>
              <a:gdLst>
                <a:gd name="T0" fmla="*/ 0 w 9"/>
                <a:gd name="T1" fmla="*/ 0 h 10"/>
                <a:gd name="T2" fmla="*/ 13 w 9"/>
                <a:gd name="T3" fmla="*/ 0 h 10"/>
                <a:gd name="T4" fmla="*/ 13 w 9"/>
                <a:gd name="T5" fmla="*/ 14 h 10"/>
                <a:gd name="T6" fmla="*/ 0 60000 65536"/>
                <a:gd name="T7" fmla="*/ 0 60000 65536"/>
                <a:gd name="T8" fmla="*/ 0 60000 65536"/>
              </a:gdLst>
              <a:ahLst/>
              <a:cxnLst>
                <a:cxn ang="T6">
                  <a:pos x="T0" y="T1"/>
                </a:cxn>
                <a:cxn ang="T7">
                  <a:pos x="T2" y="T3"/>
                </a:cxn>
                <a:cxn ang="T8">
                  <a:pos x="T4" y="T5"/>
                </a:cxn>
              </a:cxnLst>
              <a:rect l="0" t="0" r="r" b="b"/>
              <a:pathLst>
                <a:path w="9" h="10">
                  <a:moveTo>
                    <a:pt x="0" y="0"/>
                  </a:moveTo>
                  <a:lnTo>
                    <a:pt x="9" y="0"/>
                  </a:lnTo>
                  <a:lnTo>
                    <a:pt x="9"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3" name="Line 166"/>
            <p:cNvSpPr>
              <a:spLocks noChangeShapeType="1"/>
            </p:cNvSpPr>
            <p:nvPr/>
          </p:nvSpPr>
          <p:spPr bwMode="auto">
            <a:xfrm>
              <a:off x="2932" y="2356"/>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4" name="Line 167"/>
            <p:cNvSpPr>
              <a:spLocks noChangeShapeType="1"/>
            </p:cNvSpPr>
            <p:nvPr/>
          </p:nvSpPr>
          <p:spPr bwMode="auto">
            <a:xfrm>
              <a:off x="2944" y="2356"/>
              <a:ext cx="1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5" name="Freeform 168"/>
            <p:cNvSpPr>
              <a:spLocks/>
            </p:cNvSpPr>
            <p:nvPr/>
          </p:nvSpPr>
          <p:spPr bwMode="auto">
            <a:xfrm>
              <a:off x="2957" y="2356"/>
              <a:ext cx="76" cy="2"/>
            </a:xfrm>
            <a:custGeom>
              <a:avLst/>
              <a:gdLst>
                <a:gd name="T0" fmla="*/ 0 w 58"/>
                <a:gd name="T1" fmla="*/ 0 h 2"/>
                <a:gd name="T2" fmla="*/ 17 w 58"/>
                <a:gd name="T3" fmla="*/ 0 h 2"/>
                <a:gd name="T4" fmla="*/ 100 w 58"/>
                <a:gd name="T5" fmla="*/ 0 h 2"/>
                <a:gd name="T6" fmla="*/ 0 60000 65536"/>
                <a:gd name="T7" fmla="*/ 0 60000 65536"/>
                <a:gd name="T8" fmla="*/ 0 60000 65536"/>
              </a:gdLst>
              <a:ahLst/>
              <a:cxnLst>
                <a:cxn ang="T6">
                  <a:pos x="T0" y="T1"/>
                </a:cxn>
                <a:cxn ang="T7">
                  <a:pos x="T2" y="T3"/>
                </a:cxn>
                <a:cxn ang="T8">
                  <a:pos x="T4" y="T5"/>
                </a:cxn>
              </a:cxnLst>
              <a:rect l="0" t="0" r="r" b="b"/>
              <a:pathLst>
                <a:path w="58" h="2">
                  <a:moveTo>
                    <a:pt x="0" y="0"/>
                  </a:moveTo>
                  <a:lnTo>
                    <a:pt x="10" y="0"/>
                  </a:lnTo>
                  <a:lnTo>
                    <a:pt x="5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6" name="Freeform 169"/>
            <p:cNvSpPr>
              <a:spLocks/>
            </p:cNvSpPr>
            <p:nvPr/>
          </p:nvSpPr>
          <p:spPr bwMode="auto">
            <a:xfrm>
              <a:off x="2594" y="2321"/>
              <a:ext cx="363" cy="11"/>
            </a:xfrm>
            <a:custGeom>
              <a:avLst/>
              <a:gdLst>
                <a:gd name="T0" fmla="*/ 472 w 279"/>
                <a:gd name="T1" fmla="*/ 12 h 10"/>
                <a:gd name="T2" fmla="*/ 423 w 279"/>
                <a:gd name="T3" fmla="*/ 0 h 10"/>
                <a:gd name="T4" fmla="*/ 0 w 279"/>
                <a:gd name="T5" fmla="*/ 0 h 10"/>
                <a:gd name="T6" fmla="*/ 0 60000 65536"/>
                <a:gd name="T7" fmla="*/ 0 60000 65536"/>
                <a:gd name="T8" fmla="*/ 0 60000 65536"/>
              </a:gdLst>
              <a:ahLst/>
              <a:cxnLst>
                <a:cxn ang="T6">
                  <a:pos x="T0" y="T1"/>
                </a:cxn>
                <a:cxn ang="T7">
                  <a:pos x="T2" y="T3"/>
                </a:cxn>
                <a:cxn ang="T8">
                  <a:pos x="T4" y="T5"/>
                </a:cxn>
              </a:cxnLst>
              <a:rect l="0" t="0" r="r" b="b"/>
              <a:pathLst>
                <a:path w="279" h="10">
                  <a:moveTo>
                    <a:pt x="279" y="10"/>
                  </a:moveTo>
                  <a:lnTo>
                    <a:pt x="250"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7" name="Line 170"/>
            <p:cNvSpPr>
              <a:spLocks noChangeShapeType="1"/>
            </p:cNvSpPr>
            <p:nvPr/>
          </p:nvSpPr>
          <p:spPr bwMode="auto">
            <a:xfrm>
              <a:off x="2594" y="2295"/>
              <a:ext cx="10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8" name="Freeform 171"/>
            <p:cNvSpPr>
              <a:spLocks/>
            </p:cNvSpPr>
            <p:nvPr/>
          </p:nvSpPr>
          <p:spPr bwMode="auto">
            <a:xfrm>
              <a:off x="2819" y="2295"/>
              <a:ext cx="151" cy="26"/>
            </a:xfrm>
            <a:custGeom>
              <a:avLst/>
              <a:gdLst>
                <a:gd name="T0" fmla="*/ 0 w 116"/>
                <a:gd name="T1" fmla="*/ 0 h 21"/>
                <a:gd name="T2" fmla="*/ 130 w 116"/>
                <a:gd name="T3" fmla="*/ 0 h 21"/>
                <a:gd name="T4" fmla="*/ 197 w 116"/>
                <a:gd name="T5" fmla="*/ 32 h 21"/>
                <a:gd name="T6" fmla="*/ 0 60000 65536"/>
                <a:gd name="T7" fmla="*/ 0 60000 65536"/>
                <a:gd name="T8" fmla="*/ 0 60000 65536"/>
              </a:gdLst>
              <a:ahLst/>
              <a:cxnLst>
                <a:cxn ang="T6">
                  <a:pos x="T0" y="T1"/>
                </a:cxn>
                <a:cxn ang="T7">
                  <a:pos x="T2" y="T3"/>
                </a:cxn>
                <a:cxn ang="T8">
                  <a:pos x="T4" y="T5"/>
                </a:cxn>
              </a:cxnLst>
              <a:rect l="0" t="0" r="r" b="b"/>
              <a:pathLst>
                <a:path w="116" h="21">
                  <a:moveTo>
                    <a:pt x="0" y="0"/>
                  </a:moveTo>
                  <a:lnTo>
                    <a:pt x="77" y="0"/>
                  </a:lnTo>
                  <a:lnTo>
                    <a:pt x="116"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79" name="Line 172"/>
            <p:cNvSpPr>
              <a:spLocks noChangeShapeType="1"/>
            </p:cNvSpPr>
            <p:nvPr/>
          </p:nvSpPr>
          <p:spPr bwMode="auto">
            <a:xfrm flipH="1">
              <a:off x="2819" y="2271"/>
              <a:ext cx="10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0" name="Line 173"/>
            <p:cNvSpPr>
              <a:spLocks noChangeShapeType="1"/>
            </p:cNvSpPr>
            <p:nvPr/>
          </p:nvSpPr>
          <p:spPr bwMode="auto">
            <a:xfrm flipH="1">
              <a:off x="2594" y="2271"/>
              <a:ext cx="10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1" name="Line 174"/>
            <p:cNvSpPr>
              <a:spLocks noChangeShapeType="1"/>
            </p:cNvSpPr>
            <p:nvPr/>
          </p:nvSpPr>
          <p:spPr bwMode="auto">
            <a:xfrm flipV="1">
              <a:off x="2594" y="2260"/>
              <a:ext cx="1" cy="2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2" name="Line 175"/>
            <p:cNvSpPr>
              <a:spLocks noChangeShapeType="1"/>
            </p:cNvSpPr>
            <p:nvPr/>
          </p:nvSpPr>
          <p:spPr bwMode="auto">
            <a:xfrm>
              <a:off x="2607" y="2236"/>
              <a:ext cx="30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3" name="Line 176"/>
            <p:cNvSpPr>
              <a:spLocks noChangeShapeType="1"/>
            </p:cNvSpPr>
            <p:nvPr/>
          </p:nvSpPr>
          <p:spPr bwMode="auto">
            <a:xfrm flipH="1">
              <a:off x="2845" y="2212"/>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4" name="Line 177"/>
            <p:cNvSpPr>
              <a:spLocks noChangeShapeType="1"/>
            </p:cNvSpPr>
            <p:nvPr/>
          </p:nvSpPr>
          <p:spPr bwMode="auto">
            <a:xfrm flipH="1">
              <a:off x="2620" y="2212"/>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5" name="Line 178"/>
            <p:cNvSpPr>
              <a:spLocks noChangeShapeType="1"/>
            </p:cNvSpPr>
            <p:nvPr/>
          </p:nvSpPr>
          <p:spPr bwMode="auto">
            <a:xfrm>
              <a:off x="2632" y="2188"/>
              <a:ext cx="7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6" name="Line 179"/>
            <p:cNvSpPr>
              <a:spLocks noChangeShapeType="1"/>
            </p:cNvSpPr>
            <p:nvPr/>
          </p:nvSpPr>
          <p:spPr bwMode="auto">
            <a:xfrm>
              <a:off x="2807" y="2188"/>
              <a:ext cx="7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7" name="Line 180"/>
            <p:cNvSpPr>
              <a:spLocks noChangeShapeType="1"/>
            </p:cNvSpPr>
            <p:nvPr/>
          </p:nvSpPr>
          <p:spPr bwMode="auto">
            <a:xfrm flipH="1">
              <a:off x="2845" y="216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8" name="Line 181"/>
            <p:cNvSpPr>
              <a:spLocks noChangeShapeType="1"/>
            </p:cNvSpPr>
            <p:nvPr/>
          </p:nvSpPr>
          <p:spPr bwMode="auto">
            <a:xfrm flipH="1">
              <a:off x="2807" y="216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9" name="Line 182"/>
            <p:cNvSpPr>
              <a:spLocks noChangeShapeType="1"/>
            </p:cNvSpPr>
            <p:nvPr/>
          </p:nvSpPr>
          <p:spPr bwMode="auto">
            <a:xfrm flipH="1">
              <a:off x="2694" y="2164"/>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0" name="Line 183"/>
            <p:cNvSpPr>
              <a:spLocks noChangeShapeType="1"/>
            </p:cNvSpPr>
            <p:nvPr/>
          </p:nvSpPr>
          <p:spPr bwMode="auto">
            <a:xfrm flipH="1">
              <a:off x="2645" y="216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1" name="Line 184"/>
            <p:cNvSpPr>
              <a:spLocks noChangeShapeType="1"/>
            </p:cNvSpPr>
            <p:nvPr/>
          </p:nvSpPr>
          <p:spPr bwMode="auto">
            <a:xfrm>
              <a:off x="2670" y="2127"/>
              <a:ext cx="3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2" name="Line 185"/>
            <p:cNvSpPr>
              <a:spLocks noChangeShapeType="1"/>
            </p:cNvSpPr>
            <p:nvPr/>
          </p:nvSpPr>
          <p:spPr bwMode="auto">
            <a:xfrm>
              <a:off x="2807" y="2127"/>
              <a:ext cx="3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3" name="Line 186"/>
            <p:cNvSpPr>
              <a:spLocks noChangeShapeType="1"/>
            </p:cNvSpPr>
            <p:nvPr/>
          </p:nvSpPr>
          <p:spPr bwMode="auto">
            <a:xfrm>
              <a:off x="2707" y="2103"/>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4" name="Line 187"/>
            <p:cNvSpPr>
              <a:spLocks noChangeShapeType="1"/>
            </p:cNvSpPr>
            <p:nvPr/>
          </p:nvSpPr>
          <p:spPr bwMode="auto">
            <a:xfrm>
              <a:off x="2781" y="2103"/>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5" name="Freeform 188"/>
            <p:cNvSpPr>
              <a:spLocks/>
            </p:cNvSpPr>
            <p:nvPr/>
          </p:nvSpPr>
          <p:spPr bwMode="auto">
            <a:xfrm>
              <a:off x="2857" y="2139"/>
              <a:ext cx="138" cy="168"/>
            </a:xfrm>
            <a:custGeom>
              <a:avLst/>
              <a:gdLst>
                <a:gd name="T0" fmla="*/ 0 w 106"/>
                <a:gd name="T1" fmla="*/ 0 h 141"/>
                <a:gd name="T2" fmla="*/ 66 w 106"/>
                <a:gd name="T3" fmla="*/ 129 h 141"/>
                <a:gd name="T4" fmla="*/ 113 w 106"/>
                <a:gd name="T5" fmla="*/ 157 h 141"/>
                <a:gd name="T6" fmla="*/ 180 w 106"/>
                <a:gd name="T7" fmla="*/ 200 h 1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41">
                  <a:moveTo>
                    <a:pt x="0" y="0"/>
                  </a:moveTo>
                  <a:lnTo>
                    <a:pt x="39" y="91"/>
                  </a:lnTo>
                  <a:lnTo>
                    <a:pt x="67" y="111"/>
                  </a:lnTo>
                  <a:lnTo>
                    <a:pt x="106" y="14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6" name="Line 189"/>
            <p:cNvSpPr>
              <a:spLocks noChangeShapeType="1"/>
            </p:cNvSpPr>
            <p:nvPr/>
          </p:nvSpPr>
          <p:spPr bwMode="auto">
            <a:xfrm flipV="1">
              <a:off x="2970" y="2344"/>
              <a:ext cx="1" cy="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97" name="Freeform 190"/>
            <p:cNvSpPr>
              <a:spLocks/>
            </p:cNvSpPr>
            <p:nvPr/>
          </p:nvSpPr>
          <p:spPr bwMode="auto">
            <a:xfrm>
              <a:off x="2957" y="2307"/>
              <a:ext cx="76" cy="37"/>
            </a:xfrm>
            <a:custGeom>
              <a:avLst/>
              <a:gdLst>
                <a:gd name="T0" fmla="*/ 100 w 58"/>
                <a:gd name="T1" fmla="*/ 44 h 31"/>
                <a:gd name="T2" fmla="*/ 0 w 58"/>
                <a:gd name="T3" fmla="*/ 44 h 31"/>
                <a:gd name="T4" fmla="*/ 33 w 58"/>
                <a:gd name="T5" fmla="*/ 0 h 31"/>
                <a:gd name="T6" fmla="*/ 50 w 58"/>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31">
                  <a:moveTo>
                    <a:pt x="58" y="31"/>
                  </a:moveTo>
                  <a:lnTo>
                    <a:pt x="0" y="31"/>
                  </a:lnTo>
                  <a:lnTo>
                    <a:pt x="19" y="0"/>
                  </a:lnTo>
                  <a:lnTo>
                    <a:pt x="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8" name="Freeform 191"/>
            <p:cNvSpPr>
              <a:spLocks/>
            </p:cNvSpPr>
            <p:nvPr/>
          </p:nvSpPr>
          <p:spPr bwMode="auto">
            <a:xfrm>
              <a:off x="2995" y="2368"/>
              <a:ext cx="38" cy="60"/>
            </a:xfrm>
            <a:custGeom>
              <a:avLst/>
              <a:gdLst>
                <a:gd name="T0" fmla="*/ 0 w 29"/>
                <a:gd name="T1" fmla="*/ 72 h 50"/>
                <a:gd name="T2" fmla="*/ 0 w 29"/>
                <a:gd name="T3" fmla="*/ 0 h 50"/>
                <a:gd name="T4" fmla="*/ 50 w 29"/>
                <a:gd name="T5" fmla="*/ 0 h 50"/>
                <a:gd name="T6" fmla="*/ 0 60000 65536"/>
                <a:gd name="T7" fmla="*/ 0 60000 65536"/>
                <a:gd name="T8" fmla="*/ 0 60000 65536"/>
              </a:gdLst>
              <a:ahLst/>
              <a:cxnLst>
                <a:cxn ang="T6">
                  <a:pos x="T0" y="T1"/>
                </a:cxn>
                <a:cxn ang="T7">
                  <a:pos x="T2" y="T3"/>
                </a:cxn>
                <a:cxn ang="T8">
                  <a:pos x="T4" y="T5"/>
                </a:cxn>
              </a:cxnLst>
              <a:rect l="0" t="0" r="r" b="b"/>
              <a:pathLst>
                <a:path w="29" h="50">
                  <a:moveTo>
                    <a:pt x="0" y="50"/>
                  </a:moveTo>
                  <a:lnTo>
                    <a:pt x="0" y="0"/>
                  </a:lnTo>
                  <a:lnTo>
                    <a:pt x="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9" name="Freeform 192"/>
            <p:cNvSpPr>
              <a:spLocks/>
            </p:cNvSpPr>
            <p:nvPr/>
          </p:nvSpPr>
          <p:spPr bwMode="auto">
            <a:xfrm>
              <a:off x="2995" y="2368"/>
              <a:ext cx="38" cy="60"/>
            </a:xfrm>
            <a:custGeom>
              <a:avLst/>
              <a:gdLst>
                <a:gd name="T0" fmla="*/ 0 w 29"/>
                <a:gd name="T1" fmla="*/ 72 h 50"/>
                <a:gd name="T2" fmla="*/ 0 w 29"/>
                <a:gd name="T3" fmla="*/ 0 h 50"/>
                <a:gd name="T4" fmla="*/ 50 w 29"/>
                <a:gd name="T5" fmla="*/ 0 h 50"/>
                <a:gd name="T6" fmla="*/ 0 60000 65536"/>
                <a:gd name="T7" fmla="*/ 0 60000 65536"/>
                <a:gd name="T8" fmla="*/ 0 60000 65536"/>
              </a:gdLst>
              <a:ahLst/>
              <a:cxnLst>
                <a:cxn ang="T6">
                  <a:pos x="T0" y="T1"/>
                </a:cxn>
                <a:cxn ang="T7">
                  <a:pos x="T2" y="T3"/>
                </a:cxn>
                <a:cxn ang="T8">
                  <a:pos x="T4" y="T5"/>
                </a:cxn>
              </a:cxnLst>
              <a:rect l="0" t="0" r="r" b="b"/>
              <a:pathLst>
                <a:path w="29" h="50">
                  <a:moveTo>
                    <a:pt x="0" y="50"/>
                  </a:moveTo>
                  <a:lnTo>
                    <a:pt x="0" y="0"/>
                  </a:lnTo>
                  <a:lnTo>
                    <a:pt x="2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0" name="Line 193"/>
            <p:cNvSpPr>
              <a:spLocks noChangeShapeType="1"/>
            </p:cNvSpPr>
            <p:nvPr/>
          </p:nvSpPr>
          <p:spPr bwMode="auto">
            <a:xfrm flipV="1">
              <a:off x="3007" y="2368"/>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1" name="Line 194"/>
            <p:cNvSpPr>
              <a:spLocks noChangeShapeType="1"/>
            </p:cNvSpPr>
            <p:nvPr/>
          </p:nvSpPr>
          <p:spPr bwMode="auto">
            <a:xfrm flipV="1">
              <a:off x="3007" y="2368"/>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2" name="Line 195"/>
            <p:cNvSpPr>
              <a:spLocks noChangeShapeType="1"/>
            </p:cNvSpPr>
            <p:nvPr/>
          </p:nvSpPr>
          <p:spPr bwMode="auto">
            <a:xfrm flipV="1">
              <a:off x="3020" y="2368"/>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3" name="Line 196"/>
            <p:cNvSpPr>
              <a:spLocks noChangeShapeType="1"/>
            </p:cNvSpPr>
            <p:nvPr/>
          </p:nvSpPr>
          <p:spPr bwMode="auto">
            <a:xfrm flipV="1">
              <a:off x="3020" y="2368"/>
              <a:ext cx="1"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4" name="Line 197"/>
            <p:cNvSpPr>
              <a:spLocks noChangeShapeType="1"/>
            </p:cNvSpPr>
            <p:nvPr/>
          </p:nvSpPr>
          <p:spPr bwMode="auto">
            <a:xfrm flipV="1">
              <a:off x="3033" y="2307"/>
              <a:ext cx="1" cy="12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5" name="Freeform 198"/>
            <p:cNvSpPr>
              <a:spLocks/>
            </p:cNvSpPr>
            <p:nvPr/>
          </p:nvSpPr>
          <p:spPr bwMode="auto">
            <a:xfrm>
              <a:off x="2882" y="2151"/>
              <a:ext cx="26" cy="49"/>
            </a:xfrm>
            <a:custGeom>
              <a:avLst/>
              <a:gdLst>
                <a:gd name="T0" fmla="*/ 0 w 20"/>
                <a:gd name="T1" fmla="*/ 0 h 41"/>
                <a:gd name="T2" fmla="*/ 34 w 20"/>
                <a:gd name="T3" fmla="*/ 59 h 41"/>
                <a:gd name="T4" fmla="*/ 34 w 20"/>
                <a:gd name="T5" fmla="*/ 59 h 41"/>
                <a:gd name="T6" fmla="*/ 34 w 20"/>
                <a:gd name="T7" fmla="*/ 44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41">
                  <a:moveTo>
                    <a:pt x="0" y="0"/>
                  </a:moveTo>
                  <a:lnTo>
                    <a:pt x="20" y="41"/>
                  </a:lnTo>
                  <a:lnTo>
                    <a:pt x="20" y="3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6" name="Freeform 199"/>
            <p:cNvSpPr>
              <a:spLocks/>
            </p:cNvSpPr>
            <p:nvPr/>
          </p:nvSpPr>
          <p:spPr bwMode="auto">
            <a:xfrm>
              <a:off x="2882" y="2164"/>
              <a:ext cx="26" cy="24"/>
            </a:xfrm>
            <a:custGeom>
              <a:avLst/>
              <a:gdLst>
                <a:gd name="T0" fmla="*/ 34 w 20"/>
                <a:gd name="T1" fmla="*/ 29 h 20"/>
                <a:gd name="T2" fmla="*/ 34 w 20"/>
                <a:gd name="T3" fmla="*/ 14 h 20"/>
                <a:gd name="T4" fmla="*/ 0 w 20"/>
                <a:gd name="T5" fmla="*/ 0 h 20"/>
                <a:gd name="T6" fmla="*/ 0 60000 65536"/>
                <a:gd name="T7" fmla="*/ 0 60000 65536"/>
                <a:gd name="T8" fmla="*/ 0 60000 65536"/>
              </a:gdLst>
              <a:ahLst/>
              <a:cxnLst>
                <a:cxn ang="T6">
                  <a:pos x="T0" y="T1"/>
                </a:cxn>
                <a:cxn ang="T7">
                  <a:pos x="T2" y="T3"/>
                </a:cxn>
                <a:cxn ang="T8">
                  <a:pos x="T4" y="T5"/>
                </a:cxn>
              </a:cxnLst>
              <a:rect l="0" t="0" r="r" b="b"/>
              <a:pathLst>
                <a:path w="20" h="20">
                  <a:moveTo>
                    <a:pt x="20" y="20"/>
                  </a:moveTo>
                  <a:lnTo>
                    <a:pt x="20" y="1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7" name="Line 200"/>
            <p:cNvSpPr>
              <a:spLocks noChangeShapeType="1"/>
            </p:cNvSpPr>
            <p:nvPr/>
          </p:nvSpPr>
          <p:spPr bwMode="auto">
            <a:xfrm>
              <a:off x="2908" y="2176"/>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8" name="Freeform 201"/>
            <p:cNvSpPr>
              <a:spLocks/>
            </p:cNvSpPr>
            <p:nvPr/>
          </p:nvSpPr>
          <p:spPr bwMode="auto">
            <a:xfrm>
              <a:off x="2932" y="2200"/>
              <a:ext cx="25" cy="48"/>
            </a:xfrm>
            <a:custGeom>
              <a:avLst/>
              <a:gdLst>
                <a:gd name="T0" fmla="*/ 0 w 19"/>
                <a:gd name="T1" fmla="*/ 0 h 40"/>
                <a:gd name="T2" fmla="*/ 16 w 19"/>
                <a:gd name="T3" fmla="*/ 43 h 40"/>
                <a:gd name="T4" fmla="*/ 33 w 19"/>
                <a:gd name="T5" fmla="*/ 58 h 40"/>
                <a:gd name="T6" fmla="*/ 33 w 19"/>
                <a:gd name="T7" fmla="*/ 43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0">
                  <a:moveTo>
                    <a:pt x="0" y="0"/>
                  </a:moveTo>
                  <a:lnTo>
                    <a:pt x="9" y="30"/>
                  </a:lnTo>
                  <a:lnTo>
                    <a:pt x="19" y="40"/>
                  </a:lnTo>
                  <a:lnTo>
                    <a:pt x="19"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9" name="Line 202"/>
            <p:cNvSpPr>
              <a:spLocks noChangeShapeType="1"/>
            </p:cNvSpPr>
            <p:nvPr/>
          </p:nvSpPr>
          <p:spPr bwMode="auto">
            <a:xfrm>
              <a:off x="2944" y="2212"/>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0" name="Freeform 203"/>
            <p:cNvSpPr>
              <a:spLocks/>
            </p:cNvSpPr>
            <p:nvPr/>
          </p:nvSpPr>
          <p:spPr bwMode="auto">
            <a:xfrm>
              <a:off x="2932" y="2212"/>
              <a:ext cx="25" cy="12"/>
            </a:xfrm>
            <a:custGeom>
              <a:avLst/>
              <a:gdLst>
                <a:gd name="T0" fmla="*/ 33 w 19"/>
                <a:gd name="T1" fmla="*/ 14 h 10"/>
                <a:gd name="T2" fmla="*/ 16 w 19"/>
                <a:gd name="T3" fmla="*/ 0 h 10"/>
                <a:gd name="T4" fmla="*/ 0 w 19"/>
                <a:gd name="T5" fmla="*/ 0 h 10"/>
                <a:gd name="T6" fmla="*/ 0 60000 65536"/>
                <a:gd name="T7" fmla="*/ 0 60000 65536"/>
                <a:gd name="T8" fmla="*/ 0 60000 65536"/>
              </a:gdLst>
              <a:ahLst/>
              <a:cxnLst>
                <a:cxn ang="T6">
                  <a:pos x="T0" y="T1"/>
                </a:cxn>
                <a:cxn ang="T7">
                  <a:pos x="T2" y="T3"/>
                </a:cxn>
                <a:cxn ang="T8">
                  <a:pos x="T4" y="T5"/>
                </a:cxn>
              </a:cxnLst>
              <a:rect l="0" t="0" r="r" b="b"/>
              <a:pathLst>
                <a:path w="19" h="10">
                  <a:moveTo>
                    <a:pt x="19" y="10"/>
                  </a:moveTo>
                  <a:lnTo>
                    <a:pt x="9" y="0"/>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1" name="Freeform 204"/>
            <p:cNvSpPr>
              <a:spLocks/>
            </p:cNvSpPr>
            <p:nvPr/>
          </p:nvSpPr>
          <p:spPr bwMode="auto">
            <a:xfrm>
              <a:off x="3033" y="2404"/>
              <a:ext cx="149" cy="1"/>
            </a:xfrm>
            <a:custGeom>
              <a:avLst/>
              <a:gdLst>
                <a:gd name="T0" fmla="*/ 0 w 115"/>
                <a:gd name="T1" fmla="*/ 0 h 1"/>
                <a:gd name="T2" fmla="*/ 0 w 115"/>
                <a:gd name="T3" fmla="*/ 0 h 1"/>
                <a:gd name="T4" fmla="*/ 0 w 115"/>
                <a:gd name="T5" fmla="*/ 0 h 1"/>
                <a:gd name="T6" fmla="*/ 0 w 115"/>
                <a:gd name="T7" fmla="*/ 0 h 1"/>
                <a:gd name="T8" fmla="*/ 16 w 115"/>
                <a:gd name="T9" fmla="*/ 0 h 1"/>
                <a:gd name="T10" fmla="*/ 32 w 115"/>
                <a:gd name="T11" fmla="*/ 0 h 1"/>
                <a:gd name="T12" fmla="*/ 63 w 115"/>
                <a:gd name="T13" fmla="*/ 0 h 1"/>
                <a:gd name="T14" fmla="*/ 96 w 115"/>
                <a:gd name="T15" fmla="*/ 0 h 1"/>
                <a:gd name="T16" fmla="*/ 130 w 115"/>
                <a:gd name="T17" fmla="*/ 0 h 1"/>
                <a:gd name="T18" fmla="*/ 161 w 115"/>
                <a:gd name="T19" fmla="*/ 0 h 1"/>
                <a:gd name="T20" fmla="*/ 176 w 115"/>
                <a:gd name="T21" fmla="*/ 0 h 1"/>
                <a:gd name="T22" fmla="*/ 176 w 115"/>
                <a:gd name="T23" fmla="*/ 0 h 1"/>
                <a:gd name="T24" fmla="*/ 193 w 115"/>
                <a:gd name="T25" fmla="*/ 0 h 1"/>
                <a:gd name="T26" fmla="*/ 193 w 115"/>
                <a:gd name="T27" fmla="*/ 0 h 1"/>
                <a:gd name="T28" fmla="*/ 193 w 115"/>
                <a:gd name="T29" fmla="*/ 0 h 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5" h="1">
                  <a:moveTo>
                    <a:pt x="0" y="0"/>
                  </a:moveTo>
                  <a:lnTo>
                    <a:pt x="0" y="0"/>
                  </a:lnTo>
                  <a:lnTo>
                    <a:pt x="9" y="0"/>
                  </a:lnTo>
                  <a:lnTo>
                    <a:pt x="19" y="0"/>
                  </a:lnTo>
                  <a:lnTo>
                    <a:pt x="38" y="0"/>
                  </a:lnTo>
                  <a:lnTo>
                    <a:pt x="57" y="0"/>
                  </a:lnTo>
                  <a:lnTo>
                    <a:pt x="77" y="0"/>
                  </a:lnTo>
                  <a:lnTo>
                    <a:pt x="96" y="0"/>
                  </a:lnTo>
                  <a:lnTo>
                    <a:pt x="105" y="0"/>
                  </a:lnTo>
                  <a:lnTo>
                    <a:pt x="11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2" name="Freeform 205"/>
            <p:cNvSpPr>
              <a:spLocks/>
            </p:cNvSpPr>
            <p:nvPr/>
          </p:nvSpPr>
          <p:spPr bwMode="auto">
            <a:xfrm>
              <a:off x="3033" y="2332"/>
              <a:ext cx="149" cy="12"/>
            </a:xfrm>
            <a:custGeom>
              <a:avLst/>
              <a:gdLst>
                <a:gd name="T0" fmla="*/ 0 w 115"/>
                <a:gd name="T1" fmla="*/ 14 h 10"/>
                <a:gd name="T2" fmla="*/ 0 w 115"/>
                <a:gd name="T3" fmla="*/ 0 h 10"/>
                <a:gd name="T4" fmla="*/ 0 w 115"/>
                <a:gd name="T5" fmla="*/ 0 h 10"/>
                <a:gd name="T6" fmla="*/ 0 w 115"/>
                <a:gd name="T7" fmla="*/ 0 h 10"/>
                <a:gd name="T8" fmla="*/ 16 w 115"/>
                <a:gd name="T9" fmla="*/ 0 h 10"/>
                <a:gd name="T10" fmla="*/ 32 w 115"/>
                <a:gd name="T11" fmla="*/ 0 h 10"/>
                <a:gd name="T12" fmla="*/ 49 w 115"/>
                <a:gd name="T13" fmla="*/ 0 h 10"/>
                <a:gd name="T14" fmla="*/ 63 w 115"/>
                <a:gd name="T15" fmla="*/ 0 h 10"/>
                <a:gd name="T16" fmla="*/ 96 w 115"/>
                <a:gd name="T17" fmla="*/ 0 h 10"/>
                <a:gd name="T18" fmla="*/ 130 w 115"/>
                <a:gd name="T19" fmla="*/ 0 h 10"/>
                <a:gd name="T20" fmla="*/ 144 w 115"/>
                <a:gd name="T21" fmla="*/ 0 h 10"/>
                <a:gd name="T22" fmla="*/ 161 w 115"/>
                <a:gd name="T23" fmla="*/ 0 h 10"/>
                <a:gd name="T24" fmla="*/ 176 w 115"/>
                <a:gd name="T25" fmla="*/ 0 h 10"/>
                <a:gd name="T26" fmla="*/ 176 w 115"/>
                <a:gd name="T27" fmla="*/ 0 h 10"/>
                <a:gd name="T28" fmla="*/ 193 w 115"/>
                <a:gd name="T29" fmla="*/ 0 h 10"/>
                <a:gd name="T30" fmla="*/ 193 w 115"/>
                <a:gd name="T31" fmla="*/ 0 h 10"/>
                <a:gd name="T32" fmla="*/ 193 w 115"/>
                <a:gd name="T33" fmla="*/ 1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5" h="10">
                  <a:moveTo>
                    <a:pt x="0" y="10"/>
                  </a:moveTo>
                  <a:lnTo>
                    <a:pt x="0" y="0"/>
                  </a:lnTo>
                  <a:lnTo>
                    <a:pt x="9" y="0"/>
                  </a:lnTo>
                  <a:lnTo>
                    <a:pt x="19" y="0"/>
                  </a:lnTo>
                  <a:lnTo>
                    <a:pt x="29" y="0"/>
                  </a:lnTo>
                  <a:lnTo>
                    <a:pt x="38" y="0"/>
                  </a:lnTo>
                  <a:lnTo>
                    <a:pt x="57" y="0"/>
                  </a:lnTo>
                  <a:lnTo>
                    <a:pt x="77" y="0"/>
                  </a:lnTo>
                  <a:lnTo>
                    <a:pt x="86" y="0"/>
                  </a:lnTo>
                  <a:lnTo>
                    <a:pt x="96" y="0"/>
                  </a:lnTo>
                  <a:lnTo>
                    <a:pt x="105" y="0"/>
                  </a:lnTo>
                  <a:lnTo>
                    <a:pt x="115" y="0"/>
                  </a:lnTo>
                  <a:lnTo>
                    <a:pt x="115"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3" name="Freeform 206"/>
            <p:cNvSpPr>
              <a:spLocks/>
            </p:cNvSpPr>
            <p:nvPr/>
          </p:nvSpPr>
          <p:spPr bwMode="auto">
            <a:xfrm>
              <a:off x="3033" y="2260"/>
              <a:ext cx="149" cy="11"/>
            </a:xfrm>
            <a:custGeom>
              <a:avLst/>
              <a:gdLst>
                <a:gd name="T0" fmla="*/ 0 w 115"/>
                <a:gd name="T1" fmla="*/ 12 h 10"/>
                <a:gd name="T2" fmla="*/ 0 w 115"/>
                <a:gd name="T3" fmla="*/ 12 h 10"/>
                <a:gd name="T4" fmla="*/ 0 w 115"/>
                <a:gd name="T5" fmla="*/ 12 h 10"/>
                <a:gd name="T6" fmla="*/ 0 w 115"/>
                <a:gd name="T7" fmla="*/ 12 h 10"/>
                <a:gd name="T8" fmla="*/ 0 w 115"/>
                <a:gd name="T9" fmla="*/ 0 h 10"/>
                <a:gd name="T10" fmla="*/ 16 w 115"/>
                <a:gd name="T11" fmla="*/ 0 h 10"/>
                <a:gd name="T12" fmla="*/ 32 w 115"/>
                <a:gd name="T13" fmla="*/ 0 h 10"/>
                <a:gd name="T14" fmla="*/ 49 w 115"/>
                <a:gd name="T15" fmla="*/ 0 h 10"/>
                <a:gd name="T16" fmla="*/ 63 w 115"/>
                <a:gd name="T17" fmla="*/ 0 h 10"/>
                <a:gd name="T18" fmla="*/ 80 w 115"/>
                <a:gd name="T19" fmla="*/ 0 h 10"/>
                <a:gd name="T20" fmla="*/ 96 w 115"/>
                <a:gd name="T21" fmla="*/ 0 h 10"/>
                <a:gd name="T22" fmla="*/ 113 w 115"/>
                <a:gd name="T23" fmla="*/ 0 h 10"/>
                <a:gd name="T24" fmla="*/ 130 w 115"/>
                <a:gd name="T25" fmla="*/ 0 h 10"/>
                <a:gd name="T26" fmla="*/ 144 w 115"/>
                <a:gd name="T27" fmla="*/ 0 h 10"/>
                <a:gd name="T28" fmla="*/ 161 w 115"/>
                <a:gd name="T29" fmla="*/ 0 h 10"/>
                <a:gd name="T30" fmla="*/ 176 w 115"/>
                <a:gd name="T31" fmla="*/ 0 h 10"/>
                <a:gd name="T32" fmla="*/ 176 w 115"/>
                <a:gd name="T33" fmla="*/ 0 h 10"/>
                <a:gd name="T34" fmla="*/ 193 w 115"/>
                <a:gd name="T35" fmla="*/ 12 h 10"/>
                <a:gd name="T36" fmla="*/ 193 w 115"/>
                <a:gd name="T37" fmla="*/ 12 h 10"/>
                <a:gd name="T38" fmla="*/ 193 w 115"/>
                <a:gd name="T39" fmla="*/ 12 h 10"/>
                <a:gd name="T40" fmla="*/ 193 w 115"/>
                <a:gd name="T41" fmla="*/ 12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10">
                  <a:moveTo>
                    <a:pt x="0" y="10"/>
                  </a:moveTo>
                  <a:lnTo>
                    <a:pt x="0" y="10"/>
                  </a:lnTo>
                  <a:lnTo>
                    <a:pt x="0" y="0"/>
                  </a:lnTo>
                  <a:lnTo>
                    <a:pt x="9" y="0"/>
                  </a:lnTo>
                  <a:lnTo>
                    <a:pt x="19" y="0"/>
                  </a:lnTo>
                  <a:lnTo>
                    <a:pt x="29" y="0"/>
                  </a:lnTo>
                  <a:lnTo>
                    <a:pt x="38" y="0"/>
                  </a:lnTo>
                  <a:lnTo>
                    <a:pt x="48" y="0"/>
                  </a:lnTo>
                  <a:lnTo>
                    <a:pt x="57" y="0"/>
                  </a:lnTo>
                  <a:lnTo>
                    <a:pt x="67" y="0"/>
                  </a:lnTo>
                  <a:lnTo>
                    <a:pt x="77" y="0"/>
                  </a:lnTo>
                  <a:lnTo>
                    <a:pt x="86" y="0"/>
                  </a:lnTo>
                  <a:lnTo>
                    <a:pt x="96" y="0"/>
                  </a:lnTo>
                  <a:lnTo>
                    <a:pt x="105" y="0"/>
                  </a:lnTo>
                  <a:lnTo>
                    <a:pt x="115"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4" name="Freeform 207"/>
            <p:cNvSpPr>
              <a:spLocks/>
            </p:cNvSpPr>
            <p:nvPr/>
          </p:nvSpPr>
          <p:spPr bwMode="auto">
            <a:xfrm>
              <a:off x="3033" y="2188"/>
              <a:ext cx="149" cy="12"/>
            </a:xfrm>
            <a:custGeom>
              <a:avLst/>
              <a:gdLst>
                <a:gd name="T0" fmla="*/ 0 w 115"/>
                <a:gd name="T1" fmla="*/ 14 h 10"/>
                <a:gd name="T2" fmla="*/ 0 w 115"/>
                <a:gd name="T3" fmla="*/ 14 h 10"/>
                <a:gd name="T4" fmla="*/ 0 w 115"/>
                <a:gd name="T5" fmla="*/ 14 h 10"/>
                <a:gd name="T6" fmla="*/ 0 w 115"/>
                <a:gd name="T7" fmla="*/ 14 h 10"/>
                <a:gd name="T8" fmla="*/ 0 w 115"/>
                <a:gd name="T9" fmla="*/ 14 h 10"/>
                <a:gd name="T10" fmla="*/ 16 w 115"/>
                <a:gd name="T11" fmla="*/ 0 h 10"/>
                <a:gd name="T12" fmla="*/ 32 w 115"/>
                <a:gd name="T13" fmla="*/ 0 h 10"/>
                <a:gd name="T14" fmla="*/ 49 w 115"/>
                <a:gd name="T15" fmla="*/ 0 h 10"/>
                <a:gd name="T16" fmla="*/ 63 w 115"/>
                <a:gd name="T17" fmla="*/ 0 h 10"/>
                <a:gd name="T18" fmla="*/ 80 w 115"/>
                <a:gd name="T19" fmla="*/ 0 h 10"/>
                <a:gd name="T20" fmla="*/ 96 w 115"/>
                <a:gd name="T21" fmla="*/ 0 h 10"/>
                <a:gd name="T22" fmla="*/ 113 w 115"/>
                <a:gd name="T23" fmla="*/ 0 h 10"/>
                <a:gd name="T24" fmla="*/ 130 w 115"/>
                <a:gd name="T25" fmla="*/ 0 h 10"/>
                <a:gd name="T26" fmla="*/ 144 w 115"/>
                <a:gd name="T27" fmla="*/ 0 h 10"/>
                <a:gd name="T28" fmla="*/ 161 w 115"/>
                <a:gd name="T29" fmla="*/ 0 h 10"/>
                <a:gd name="T30" fmla="*/ 176 w 115"/>
                <a:gd name="T31" fmla="*/ 0 h 10"/>
                <a:gd name="T32" fmla="*/ 176 w 115"/>
                <a:gd name="T33" fmla="*/ 14 h 10"/>
                <a:gd name="T34" fmla="*/ 193 w 115"/>
                <a:gd name="T35" fmla="*/ 14 h 10"/>
                <a:gd name="T36" fmla="*/ 193 w 115"/>
                <a:gd name="T37" fmla="*/ 14 h 10"/>
                <a:gd name="T38" fmla="*/ 193 w 115"/>
                <a:gd name="T39" fmla="*/ 14 h 10"/>
                <a:gd name="T40" fmla="*/ 193 w 115"/>
                <a:gd name="T41" fmla="*/ 14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10">
                  <a:moveTo>
                    <a:pt x="0" y="10"/>
                  </a:moveTo>
                  <a:lnTo>
                    <a:pt x="0" y="10"/>
                  </a:lnTo>
                  <a:lnTo>
                    <a:pt x="9" y="0"/>
                  </a:lnTo>
                  <a:lnTo>
                    <a:pt x="19" y="0"/>
                  </a:lnTo>
                  <a:lnTo>
                    <a:pt x="29" y="0"/>
                  </a:lnTo>
                  <a:lnTo>
                    <a:pt x="38" y="0"/>
                  </a:lnTo>
                  <a:lnTo>
                    <a:pt x="48" y="0"/>
                  </a:lnTo>
                  <a:lnTo>
                    <a:pt x="57" y="0"/>
                  </a:lnTo>
                  <a:lnTo>
                    <a:pt x="67" y="0"/>
                  </a:lnTo>
                  <a:lnTo>
                    <a:pt x="77" y="0"/>
                  </a:lnTo>
                  <a:lnTo>
                    <a:pt x="86" y="0"/>
                  </a:lnTo>
                  <a:lnTo>
                    <a:pt x="96" y="0"/>
                  </a:lnTo>
                  <a:lnTo>
                    <a:pt x="105" y="0"/>
                  </a:lnTo>
                  <a:lnTo>
                    <a:pt x="105" y="10"/>
                  </a:lnTo>
                  <a:lnTo>
                    <a:pt x="115"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5" name="Freeform 208"/>
            <p:cNvSpPr>
              <a:spLocks/>
            </p:cNvSpPr>
            <p:nvPr/>
          </p:nvSpPr>
          <p:spPr bwMode="auto">
            <a:xfrm>
              <a:off x="3033" y="2115"/>
              <a:ext cx="149" cy="24"/>
            </a:xfrm>
            <a:custGeom>
              <a:avLst/>
              <a:gdLst>
                <a:gd name="T0" fmla="*/ 0 w 115"/>
                <a:gd name="T1" fmla="*/ 29 h 20"/>
                <a:gd name="T2" fmla="*/ 0 w 115"/>
                <a:gd name="T3" fmla="*/ 29 h 20"/>
                <a:gd name="T4" fmla="*/ 0 w 115"/>
                <a:gd name="T5" fmla="*/ 14 h 20"/>
                <a:gd name="T6" fmla="*/ 0 w 115"/>
                <a:gd name="T7" fmla="*/ 14 h 20"/>
                <a:gd name="T8" fmla="*/ 0 w 115"/>
                <a:gd name="T9" fmla="*/ 14 h 20"/>
                <a:gd name="T10" fmla="*/ 16 w 115"/>
                <a:gd name="T11" fmla="*/ 14 h 20"/>
                <a:gd name="T12" fmla="*/ 32 w 115"/>
                <a:gd name="T13" fmla="*/ 0 h 20"/>
                <a:gd name="T14" fmla="*/ 49 w 115"/>
                <a:gd name="T15" fmla="*/ 0 h 20"/>
                <a:gd name="T16" fmla="*/ 63 w 115"/>
                <a:gd name="T17" fmla="*/ 0 h 20"/>
                <a:gd name="T18" fmla="*/ 80 w 115"/>
                <a:gd name="T19" fmla="*/ 0 h 20"/>
                <a:gd name="T20" fmla="*/ 96 w 115"/>
                <a:gd name="T21" fmla="*/ 0 h 20"/>
                <a:gd name="T22" fmla="*/ 113 w 115"/>
                <a:gd name="T23" fmla="*/ 0 h 20"/>
                <a:gd name="T24" fmla="*/ 130 w 115"/>
                <a:gd name="T25" fmla="*/ 0 h 20"/>
                <a:gd name="T26" fmla="*/ 144 w 115"/>
                <a:gd name="T27" fmla="*/ 0 h 20"/>
                <a:gd name="T28" fmla="*/ 161 w 115"/>
                <a:gd name="T29" fmla="*/ 0 h 20"/>
                <a:gd name="T30" fmla="*/ 176 w 115"/>
                <a:gd name="T31" fmla="*/ 14 h 20"/>
                <a:gd name="T32" fmla="*/ 176 w 115"/>
                <a:gd name="T33" fmla="*/ 14 h 20"/>
                <a:gd name="T34" fmla="*/ 193 w 115"/>
                <a:gd name="T35" fmla="*/ 14 h 20"/>
                <a:gd name="T36" fmla="*/ 193 w 115"/>
                <a:gd name="T37" fmla="*/ 14 h 20"/>
                <a:gd name="T38" fmla="*/ 193 w 115"/>
                <a:gd name="T39" fmla="*/ 29 h 20"/>
                <a:gd name="T40" fmla="*/ 193 w 115"/>
                <a:gd name="T41" fmla="*/ 29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20">
                  <a:moveTo>
                    <a:pt x="0" y="20"/>
                  </a:moveTo>
                  <a:lnTo>
                    <a:pt x="0" y="20"/>
                  </a:lnTo>
                  <a:lnTo>
                    <a:pt x="0" y="10"/>
                  </a:lnTo>
                  <a:lnTo>
                    <a:pt x="9" y="10"/>
                  </a:lnTo>
                  <a:lnTo>
                    <a:pt x="19" y="0"/>
                  </a:lnTo>
                  <a:lnTo>
                    <a:pt x="29" y="0"/>
                  </a:lnTo>
                  <a:lnTo>
                    <a:pt x="38" y="0"/>
                  </a:lnTo>
                  <a:lnTo>
                    <a:pt x="48" y="0"/>
                  </a:lnTo>
                  <a:lnTo>
                    <a:pt x="57" y="0"/>
                  </a:lnTo>
                  <a:lnTo>
                    <a:pt x="67" y="0"/>
                  </a:lnTo>
                  <a:lnTo>
                    <a:pt x="77" y="0"/>
                  </a:lnTo>
                  <a:lnTo>
                    <a:pt x="86" y="0"/>
                  </a:lnTo>
                  <a:lnTo>
                    <a:pt x="96" y="0"/>
                  </a:lnTo>
                  <a:lnTo>
                    <a:pt x="105" y="10"/>
                  </a:lnTo>
                  <a:lnTo>
                    <a:pt x="115" y="10"/>
                  </a:lnTo>
                  <a:lnTo>
                    <a:pt x="115"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6" name="Freeform 209"/>
            <p:cNvSpPr>
              <a:spLocks/>
            </p:cNvSpPr>
            <p:nvPr/>
          </p:nvSpPr>
          <p:spPr bwMode="auto">
            <a:xfrm>
              <a:off x="3033" y="2043"/>
              <a:ext cx="149" cy="24"/>
            </a:xfrm>
            <a:custGeom>
              <a:avLst/>
              <a:gdLst>
                <a:gd name="T0" fmla="*/ 0 w 115"/>
                <a:gd name="T1" fmla="*/ 29 h 20"/>
                <a:gd name="T2" fmla="*/ 0 w 115"/>
                <a:gd name="T3" fmla="*/ 29 h 20"/>
                <a:gd name="T4" fmla="*/ 0 w 115"/>
                <a:gd name="T5" fmla="*/ 29 h 20"/>
                <a:gd name="T6" fmla="*/ 0 w 115"/>
                <a:gd name="T7" fmla="*/ 14 h 20"/>
                <a:gd name="T8" fmla="*/ 0 w 115"/>
                <a:gd name="T9" fmla="*/ 14 h 20"/>
                <a:gd name="T10" fmla="*/ 16 w 115"/>
                <a:gd name="T11" fmla="*/ 14 h 20"/>
                <a:gd name="T12" fmla="*/ 32 w 115"/>
                <a:gd name="T13" fmla="*/ 0 h 20"/>
                <a:gd name="T14" fmla="*/ 49 w 115"/>
                <a:gd name="T15" fmla="*/ 0 h 20"/>
                <a:gd name="T16" fmla="*/ 63 w 115"/>
                <a:gd name="T17" fmla="*/ 0 h 20"/>
                <a:gd name="T18" fmla="*/ 80 w 115"/>
                <a:gd name="T19" fmla="*/ 0 h 20"/>
                <a:gd name="T20" fmla="*/ 96 w 115"/>
                <a:gd name="T21" fmla="*/ 0 h 20"/>
                <a:gd name="T22" fmla="*/ 113 w 115"/>
                <a:gd name="T23" fmla="*/ 0 h 20"/>
                <a:gd name="T24" fmla="*/ 130 w 115"/>
                <a:gd name="T25" fmla="*/ 0 h 20"/>
                <a:gd name="T26" fmla="*/ 144 w 115"/>
                <a:gd name="T27" fmla="*/ 0 h 20"/>
                <a:gd name="T28" fmla="*/ 161 w 115"/>
                <a:gd name="T29" fmla="*/ 0 h 20"/>
                <a:gd name="T30" fmla="*/ 176 w 115"/>
                <a:gd name="T31" fmla="*/ 14 h 20"/>
                <a:gd name="T32" fmla="*/ 176 w 115"/>
                <a:gd name="T33" fmla="*/ 14 h 20"/>
                <a:gd name="T34" fmla="*/ 193 w 115"/>
                <a:gd name="T35" fmla="*/ 14 h 20"/>
                <a:gd name="T36" fmla="*/ 193 w 115"/>
                <a:gd name="T37" fmla="*/ 29 h 20"/>
                <a:gd name="T38" fmla="*/ 193 w 115"/>
                <a:gd name="T39" fmla="*/ 29 h 20"/>
                <a:gd name="T40" fmla="*/ 193 w 115"/>
                <a:gd name="T41" fmla="*/ 29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20">
                  <a:moveTo>
                    <a:pt x="0" y="20"/>
                  </a:moveTo>
                  <a:lnTo>
                    <a:pt x="0" y="20"/>
                  </a:lnTo>
                  <a:lnTo>
                    <a:pt x="0" y="10"/>
                  </a:lnTo>
                  <a:lnTo>
                    <a:pt x="9" y="10"/>
                  </a:lnTo>
                  <a:lnTo>
                    <a:pt x="19" y="0"/>
                  </a:lnTo>
                  <a:lnTo>
                    <a:pt x="29" y="0"/>
                  </a:lnTo>
                  <a:lnTo>
                    <a:pt x="38" y="0"/>
                  </a:lnTo>
                  <a:lnTo>
                    <a:pt x="48" y="0"/>
                  </a:lnTo>
                  <a:lnTo>
                    <a:pt x="57" y="0"/>
                  </a:lnTo>
                  <a:lnTo>
                    <a:pt x="67" y="0"/>
                  </a:lnTo>
                  <a:lnTo>
                    <a:pt x="77" y="0"/>
                  </a:lnTo>
                  <a:lnTo>
                    <a:pt x="86" y="0"/>
                  </a:lnTo>
                  <a:lnTo>
                    <a:pt x="96" y="0"/>
                  </a:lnTo>
                  <a:lnTo>
                    <a:pt x="105" y="10"/>
                  </a:lnTo>
                  <a:lnTo>
                    <a:pt x="115" y="10"/>
                  </a:lnTo>
                  <a:lnTo>
                    <a:pt x="115" y="2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17" name="Line 210"/>
            <p:cNvSpPr>
              <a:spLocks noChangeShapeType="1"/>
            </p:cNvSpPr>
            <p:nvPr/>
          </p:nvSpPr>
          <p:spPr bwMode="auto">
            <a:xfrm flipV="1">
              <a:off x="3033" y="2055"/>
              <a:ext cx="1" cy="38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8" name="Line 211"/>
            <p:cNvSpPr>
              <a:spLocks noChangeShapeType="1"/>
            </p:cNvSpPr>
            <p:nvPr/>
          </p:nvSpPr>
          <p:spPr bwMode="auto">
            <a:xfrm>
              <a:off x="3057" y="2043"/>
              <a:ext cx="2" cy="39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9" name="Line 212"/>
            <p:cNvSpPr>
              <a:spLocks noChangeShapeType="1"/>
            </p:cNvSpPr>
            <p:nvPr/>
          </p:nvSpPr>
          <p:spPr bwMode="auto">
            <a:xfrm flipV="1">
              <a:off x="3082" y="2043"/>
              <a:ext cx="1" cy="39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0" name="Line 213"/>
            <p:cNvSpPr>
              <a:spLocks noChangeShapeType="1"/>
            </p:cNvSpPr>
            <p:nvPr/>
          </p:nvSpPr>
          <p:spPr bwMode="auto">
            <a:xfrm>
              <a:off x="3107" y="2043"/>
              <a:ext cx="1" cy="39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97" name="Freeform 214"/>
          <p:cNvSpPr>
            <a:spLocks/>
          </p:cNvSpPr>
          <p:nvPr/>
        </p:nvSpPr>
        <p:spPr bwMode="auto">
          <a:xfrm>
            <a:off x="7315200" y="2051050"/>
            <a:ext cx="1455738" cy="114300"/>
          </a:xfrm>
          <a:custGeom>
            <a:avLst/>
            <a:gdLst>
              <a:gd name="T0" fmla="*/ 211981808 w 707"/>
              <a:gd name="T1" fmla="*/ 0 h 61"/>
              <a:gd name="T2" fmla="*/ 2147483646 w 707"/>
              <a:gd name="T3" fmla="*/ 0 h 61"/>
              <a:gd name="T4" fmla="*/ 2147483646 w 707"/>
              <a:gd name="T5" fmla="*/ 66709977 h 61"/>
              <a:gd name="T6" fmla="*/ 1979906632 w 707"/>
              <a:gd name="T7" fmla="*/ 214171967 h 61"/>
              <a:gd name="T8" fmla="*/ 0 w 707"/>
              <a:gd name="T9" fmla="*/ 115862725 h 61"/>
              <a:gd name="T10" fmla="*/ 211981808 w 707"/>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7" h="61">
                <a:moveTo>
                  <a:pt x="50" y="0"/>
                </a:moveTo>
                <a:lnTo>
                  <a:pt x="621" y="0"/>
                </a:lnTo>
                <a:lnTo>
                  <a:pt x="707" y="19"/>
                </a:lnTo>
                <a:lnTo>
                  <a:pt x="467" y="61"/>
                </a:lnTo>
                <a:lnTo>
                  <a:pt x="0" y="33"/>
                </a:lnTo>
                <a:lnTo>
                  <a:pt x="50" y="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5398" name="Group 215"/>
          <p:cNvGrpSpPr>
            <a:grpSpLocks/>
          </p:cNvGrpSpPr>
          <p:nvPr/>
        </p:nvGrpSpPr>
        <p:grpSpPr bwMode="auto">
          <a:xfrm>
            <a:off x="7423150" y="1709738"/>
            <a:ext cx="1068388" cy="393700"/>
            <a:chOff x="3716" y="1077"/>
            <a:chExt cx="673" cy="248"/>
          </a:xfrm>
        </p:grpSpPr>
        <p:sp>
          <p:nvSpPr>
            <p:cNvPr id="15728" name="Rectangle 216"/>
            <p:cNvSpPr>
              <a:spLocks noChangeArrowheads="1"/>
            </p:cNvSpPr>
            <p:nvPr/>
          </p:nvSpPr>
          <p:spPr bwMode="auto">
            <a:xfrm>
              <a:off x="4350" y="1170"/>
              <a:ext cx="16" cy="59"/>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729" name="Freeform 217"/>
            <p:cNvSpPr>
              <a:spLocks/>
            </p:cNvSpPr>
            <p:nvPr/>
          </p:nvSpPr>
          <p:spPr bwMode="auto">
            <a:xfrm>
              <a:off x="4054" y="1173"/>
              <a:ext cx="39" cy="20"/>
            </a:xfrm>
            <a:custGeom>
              <a:avLst/>
              <a:gdLst>
                <a:gd name="T0" fmla="*/ 26 w 30"/>
                <a:gd name="T1" fmla="*/ 25 h 16"/>
                <a:gd name="T2" fmla="*/ 10 w 30"/>
                <a:gd name="T3" fmla="*/ 18 h 16"/>
                <a:gd name="T4" fmla="*/ 4 w 30"/>
                <a:gd name="T5" fmla="*/ 14 h 16"/>
                <a:gd name="T6" fmla="*/ 1 w 30"/>
                <a:gd name="T7" fmla="*/ 11 h 16"/>
                <a:gd name="T8" fmla="*/ 0 w 30"/>
                <a:gd name="T9" fmla="*/ 10 h 16"/>
                <a:gd name="T10" fmla="*/ 5 w 30"/>
                <a:gd name="T11" fmla="*/ 0 h 16"/>
                <a:gd name="T12" fmla="*/ 9 w 30"/>
                <a:gd name="T13" fmla="*/ 1 h 16"/>
                <a:gd name="T14" fmla="*/ 12 w 30"/>
                <a:gd name="T15" fmla="*/ 5 h 16"/>
                <a:gd name="T16" fmla="*/ 44 w 30"/>
                <a:gd name="T17" fmla="*/ 10 h 16"/>
                <a:gd name="T18" fmla="*/ 51 w 30"/>
                <a:gd name="T19" fmla="*/ 11 h 16"/>
                <a:gd name="T20" fmla="*/ 40 w 30"/>
                <a:gd name="T21" fmla="*/ 14 h 16"/>
                <a:gd name="T22" fmla="*/ 33 w 30"/>
                <a:gd name="T23" fmla="*/ 23 h 16"/>
                <a:gd name="T24" fmla="*/ 26 w 30"/>
                <a:gd name="T25" fmla="*/ 2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6">
                  <a:moveTo>
                    <a:pt x="15" y="16"/>
                  </a:moveTo>
                  <a:lnTo>
                    <a:pt x="6" y="11"/>
                  </a:lnTo>
                  <a:lnTo>
                    <a:pt x="2" y="9"/>
                  </a:lnTo>
                  <a:lnTo>
                    <a:pt x="1" y="7"/>
                  </a:lnTo>
                  <a:lnTo>
                    <a:pt x="0" y="6"/>
                  </a:lnTo>
                  <a:lnTo>
                    <a:pt x="3" y="0"/>
                  </a:lnTo>
                  <a:lnTo>
                    <a:pt x="5" y="1"/>
                  </a:lnTo>
                  <a:lnTo>
                    <a:pt x="7" y="3"/>
                  </a:lnTo>
                  <a:lnTo>
                    <a:pt x="26" y="6"/>
                  </a:lnTo>
                  <a:lnTo>
                    <a:pt x="30" y="7"/>
                  </a:lnTo>
                  <a:lnTo>
                    <a:pt x="24" y="9"/>
                  </a:lnTo>
                  <a:lnTo>
                    <a:pt x="19" y="14"/>
                  </a:lnTo>
                  <a:lnTo>
                    <a:pt x="15" y="16"/>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30" name="Freeform 218"/>
            <p:cNvSpPr>
              <a:spLocks/>
            </p:cNvSpPr>
            <p:nvPr/>
          </p:nvSpPr>
          <p:spPr bwMode="auto">
            <a:xfrm>
              <a:off x="4054" y="1173"/>
              <a:ext cx="39" cy="20"/>
            </a:xfrm>
            <a:custGeom>
              <a:avLst/>
              <a:gdLst>
                <a:gd name="T0" fmla="*/ 26 w 30"/>
                <a:gd name="T1" fmla="*/ 25 h 16"/>
                <a:gd name="T2" fmla="*/ 10 w 30"/>
                <a:gd name="T3" fmla="*/ 18 h 16"/>
                <a:gd name="T4" fmla="*/ 4 w 30"/>
                <a:gd name="T5" fmla="*/ 14 h 16"/>
                <a:gd name="T6" fmla="*/ 1 w 30"/>
                <a:gd name="T7" fmla="*/ 11 h 16"/>
                <a:gd name="T8" fmla="*/ 0 w 30"/>
                <a:gd name="T9" fmla="*/ 10 h 16"/>
                <a:gd name="T10" fmla="*/ 5 w 30"/>
                <a:gd name="T11" fmla="*/ 0 h 16"/>
                <a:gd name="T12" fmla="*/ 9 w 30"/>
                <a:gd name="T13" fmla="*/ 1 h 16"/>
                <a:gd name="T14" fmla="*/ 12 w 30"/>
                <a:gd name="T15" fmla="*/ 5 h 16"/>
                <a:gd name="T16" fmla="*/ 44 w 30"/>
                <a:gd name="T17" fmla="*/ 10 h 16"/>
                <a:gd name="T18" fmla="*/ 51 w 30"/>
                <a:gd name="T19" fmla="*/ 11 h 16"/>
                <a:gd name="T20" fmla="*/ 40 w 30"/>
                <a:gd name="T21" fmla="*/ 14 h 16"/>
                <a:gd name="T22" fmla="*/ 33 w 30"/>
                <a:gd name="T23" fmla="*/ 23 h 16"/>
                <a:gd name="T24" fmla="*/ 26 w 30"/>
                <a:gd name="T25" fmla="*/ 25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16">
                  <a:moveTo>
                    <a:pt x="15" y="16"/>
                  </a:moveTo>
                  <a:lnTo>
                    <a:pt x="6" y="11"/>
                  </a:lnTo>
                  <a:lnTo>
                    <a:pt x="2" y="9"/>
                  </a:lnTo>
                  <a:lnTo>
                    <a:pt x="1" y="7"/>
                  </a:lnTo>
                  <a:lnTo>
                    <a:pt x="0" y="6"/>
                  </a:lnTo>
                  <a:lnTo>
                    <a:pt x="3" y="0"/>
                  </a:lnTo>
                  <a:lnTo>
                    <a:pt x="5" y="1"/>
                  </a:lnTo>
                  <a:lnTo>
                    <a:pt x="7" y="3"/>
                  </a:lnTo>
                  <a:lnTo>
                    <a:pt x="26" y="6"/>
                  </a:lnTo>
                  <a:lnTo>
                    <a:pt x="30" y="7"/>
                  </a:lnTo>
                  <a:lnTo>
                    <a:pt x="24" y="9"/>
                  </a:lnTo>
                  <a:lnTo>
                    <a:pt x="19" y="14"/>
                  </a:lnTo>
                  <a:lnTo>
                    <a:pt x="15" y="1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31" name="Freeform 219"/>
            <p:cNvSpPr>
              <a:spLocks/>
            </p:cNvSpPr>
            <p:nvPr/>
          </p:nvSpPr>
          <p:spPr bwMode="auto">
            <a:xfrm>
              <a:off x="3719" y="1247"/>
              <a:ext cx="186" cy="18"/>
            </a:xfrm>
            <a:custGeom>
              <a:avLst/>
              <a:gdLst>
                <a:gd name="T0" fmla="*/ 217 w 142"/>
                <a:gd name="T1" fmla="*/ 11 h 16"/>
                <a:gd name="T2" fmla="*/ 0 w 142"/>
                <a:gd name="T3" fmla="*/ 11 h 16"/>
                <a:gd name="T4" fmla="*/ 0 w 142"/>
                <a:gd name="T5" fmla="*/ 0 h 16"/>
                <a:gd name="T6" fmla="*/ 244 w 142"/>
                <a:gd name="T7" fmla="*/ 0 h 16"/>
                <a:gd name="T8" fmla="*/ 244 w 142"/>
                <a:gd name="T9" fmla="*/ 17 h 16"/>
                <a:gd name="T10" fmla="*/ 217 w 142"/>
                <a:gd name="T11" fmla="*/ 20 h 16"/>
                <a:gd name="T12" fmla="*/ 217 w 142"/>
                <a:gd name="T13" fmla="*/ 11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16">
                  <a:moveTo>
                    <a:pt x="127" y="9"/>
                  </a:moveTo>
                  <a:lnTo>
                    <a:pt x="0" y="9"/>
                  </a:lnTo>
                  <a:lnTo>
                    <a:pt x="0" y="0"/>
                  </a:lnTo>
                  <a:lnTo>
                    <a:pt x="142" y="0"/>
                  </a:lnTo>
                  <a:lnTo>
                    <a:pt x="142" y="13"/>
                  </a:lnTo>
                  <a:lnTo>
                    <a:pt x="127" y="16"/>
                  </a:lnTo>
                  <a:lnTo>
                    <a:pt x="127"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32" name="Freeform 220"/>
            <p:cNvSpPr>
              <a:spLocks/>
            </p:cNvSpPr>
            <p:nvPr/>
          </p:nvSpPr>
          <p:spPr bwMode="auto">
            <a:xfrm>
              <a:off x="3719" y="1247"/>
              <a:ext cx="186" cy="18"/>
            </a:xfrm>
            <a:custGeom>
              <a:avLst/>
              <a:gdLst>
                <a:gd name="T0" fmla="*/ 217 w 142"/>
                <a:gd name="T1" fmla="*/ 11 h 16"/>
                <a:gd name="T2" fmla="*/ 0 w 142"/>
                <a:gd name="T3" fmla="*/ 11 h 16"/>
                <a:gd name="T4" fmla="*/ 0 w 142"/>
                <a:gd name="T5" fmla="*/ 0 h 16"/>
                <a:gd name="T6" fmla="*/ 244 w 142"/>
                <a:gd name="T7" fmla="*/ 0 h 16"/>
                <a:gd name="T8" fmla="*/ 244 w 142"/>
                <a:gd name="T9" fmla="*/ 17 h 16"/>
                <a:gd name="T10" fmla="*/ 217 w 142"/>
                <a:gd name="T11" fmla="*/ 20 h 16"/>
                <a:gd name="T12" fmla="*/ 217 w 142"/>
                <a:gd name="T13" fmla="*/ 11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 h="16">
                  <a:moveTo>
                    <a:pt x="127" y="9"/>
                  </a:moveTo>
                  <a:lnTo>
                    <a:pt x="0" y="9"/>
                  </a:lnTo>
                  <a:lnTo>
                    <a:pt x="0" y="0"/>
                  </a:lnTo>
                  <a:lnTo>
                    <a:pt x="142" y="0"/>
                  </a:lnTo>
                  <a:lnTo>
                    <a:pt x="142" y="13"/>
                  </a:lnTo>
                  <a:lnTo>
                    <a:pt x="127" y="16"/>
                  </a:lnTo>
                  <a:lnTo>
                    <a:pt x="127"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33" name="Freeform 221"/>
            <p:cNvSpPr>
              <a:spLocks/>
            </p:cNvSpPr>
            <p:nvPr/>
          </p:nvSpPr>
          <p:spPr bwMode="auto">
            <a:xfrm>
              <a:off x="4318" y="1244"/>
              <a:ext cx="71" cy="72"/>
            </a:xfrm>
            <a:custGeom>
              <a:avLst/>
              <a:gdLst>
                <a:gd name="T0" fmla="*/ 0 w 54"/>
                <a:gd name="T1" fmla="*/ 38 h 60"/>
                <a:gd name="T2" fmla="*/ 1 w 54"/>
                <a:gd name="T3" fmla="*/ 30 h 60"/>
                <a:gd name="T4" fmla="*/ 5 w 54"/>
                <a:gd name="T5" fmla="*/ 23 h 60"/>
                <a:gd name="T6" fmla="*/ 9 w 54"/>
                <a:gd name="T7" fmla="*/ 16 h 60"/>
                <a:gd name="T8" fmla="*/ 16 w 54"/>
                <a:gd name="T9" fmla="*/ 8 h 60"/>
                <a:gd name="T10" fmla="*/ 22 w 54"/>
                <a:gd name="T11" fmla="*/ 5 h 60"/>
                <a:gd name="T12" fmla="*/ 32 w 54"/>
                <a:gd name="T13" fmla="*/ 1 h 60"/>
                <a:gd name="T14" fmla="*/ 39 w 54"/>
                <a:gd name="T15" fmla="*/ 0 h 60"/>
                <a:gd name="T16" fmla="*/ 49 w 54"/>
                <a:gd name="T17" fmla="*/ 0 h 60"/>
                <a:gd name="T18" fmla="*/ 59 w 54"/>
                <a:gd name="T19" fmla="*/ 1 h 60"/>
                <a:gd name="T20" fmla="*/ 67 w 54"/>
                <a:gd name="T21" fmla="*/ 2 h 60"/>
                <a:gd name="T22" fmla="*/ 75 w 54"/>
                <a:gd name="T23" fmla="*/ 7 h 60"/>
                <a:gd name="T24" fmla="*/ 82 w 54"/>
                <a:gd name="T25" fmla="*/ 14 h 60"/>
                <a:gd name="T26" fmla="*/ 87 w 54"/>
                <a:gd name="T27" fmla="*/ 20 h 60"/>
                <a:gd name="T28" fmla="*/ 89 w 54"/>
                <a:gd name="T29" fmla="*/ 28 h 60"/>
                <a:gd name="T30" fmla="*/ 93 w 54"/>
                <a:gd name="T31" fmla="*/ 36 h 60"/>
                <a:gd name="T32" fmla="*/ 93 w 54"/>
                <a:gd name="T33" fmla="*/ 43 h 60"/>
                <a:gd name="T34" fmla="*/ 92 w 54"/>
                <a:gd name="T35" fmla="*/ 52 h 60"/>
                <a:gd name="T36" fmla="*/ 89 w 54"/>
                <a:gd name="T37" fmla="*/ 59 h 60"/>
                <a:gd name="T38" fmla="*/ 84 w 54"/>
                <a:gd name="T39" fmla="*/ 67 h 60"/>
                <a:gd name="T40" fmla="*/ 79 w 54"/>
                <a:gd name="T41" fmla="*/ 73 h 60"/>
                <a:gd name="T42" fmla="*/ 72 w 54"/>
                <a:gd name="T43" fmla="*/ 79 h 60"/>
                <a:gd name="T44" fmla="*/ 64 w 54"/>
                <a:gd name="T45" fmla="*/ 84 h 60"/>
                <a:gd name="T46" fmla="*/ 55 w 54"/>
                <a:gd name="T47" fmla="*/ 85 h 60"/>
                <a:gd name="T48" fmla="*/ 47 w 54"/>
                <a:gd name="T49" fmla="*/ 86 h 60"/>
                <a:gd name="T50" fmla="*/ 38 w 54"/>
                <a:gd name="T51" fmla="*/ 85 h 60"/>
                <a:gd name="T52" fmla="*/ 29 w 54"/>
                <a:gd name="T53" fmla="*/ 84 h 60"/>
                <a:gd name="T54" fmla="*/ 21 w 54"/>
                <a:gd name="T55" fmla="*/ 79 h 60"/>
                <a:gd name="T56" fmla="*/ 14 w 54"/>
                <a:gd name="T57" fmla="*/ 73 h 60"/>
                <a:gd name="T58" fmla="*/ 9 w 54"/>
                <a:gd name="T59" fmla="*/ 67 h 60"/>
                <a:gd name="T60" fmla="*/ 4 w 54"/>
                <a:gd name="T61" fmla="*/ 62 h 60"/>
                <a:gd name="T62" fmla="*/ 0 w 54"/>
                <a:gd name="T63" fmla="*/ 53 h 60"/>
                <a:gd name="T64" fmla="*/ 0 w 54"/>
                <a:gd name="T65" fmla="*/ 43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 h="60">
                  <a:moveTo>
                    <a:pt x="0" y="29"/>
                  </a:moveTo>
                  <a:lnTo>
                    <a:pt x="0" y="27"/>
                  </a:lnTo>
                  <a:lnTo>
                    <a:pt x="0" y="24"/>
                  </a:lnTo>
                  <a:lnTo>
                    <a:pt x="1" y="21"/>
                  </a:lnTo>
                  <a:lnTo>
                    <a:pt x="2" y="18"/>
                  </a:lnTo>
                  <a:lnTo>
                    <a:pt x="3" y="16"/>
                  </a:lnTo>
                  <a:lnTo>
                    <a:pt x="4" y="13"/>
                  </a:lnTo>
                  <a:lnTo>
                    <a:pt x="5" y="11"/>
                  </a:lnTo>
                  <a:lnTo>
                    <a:pt x="7" y="8"/>
                  </a:lnTo>
                  <a:lnTo>
                    <a:pt x="9" y="6"/>
                  </a:lnTo>
                  <a:lnTo>
                    <a:pt x="11" y="5"/>
                  </a:lnTo>
                  <a:lnTo>
                    <a:pt x="13" y="3"/>
                  </a:lnTo>
                  <a:lnTo>
                    <a:pt x="16" y="2"/>
                  </a:lnTo>
                  <a:lnTo>
                    <a:pt x="18" y="1"/>
                  </a:lnTo>
                  <a:lnTo>
                    <a:pt x="21" y="0"/>
                  </a:lnTo>
                  <a:lnTo>
                    <a:pt x="23" y="0"/>
                  </a:lnTo>
                  <a:lnTo>
                    <a:pt x="26" y="0"/>
                  </a:lnTo>
                  <a:lnTo>
                    <a:pt x="28" y="0"/>
                  </a:lnTo>
                  <a:lnTo>
                    <a:pt x="31" y="0"/>
                  </a:lnTo>
                  <a:lnTo>
                    <a:pt x="34" y="1"/>
                  </a:lnTo>
                  <a:lnTo>
                    <a:pt x="36" y="2"/>
                  </a:lnTo>
                  <a:lnTo>
                    <a:pt x="39" y="2"/>
                  </a:lnTo>
                  <a:lnTo>
                    <a:pt x="41" y="4"/>
                  </a:lnTo>
                  <a:lnTo>
                    <a:pt x="43" y="5"/>
                  </a:lnTo>
                  <a:lnTo>
                    <a:pt x="45" y="7"/>
                  </a:lnTo>
                  <a:lnTo>
                    <a:pt x="47" y="10"/>
                  </a:lnTo>
                  <a:lnTo>
                    <a:pt x="49" y="12"/>
                  </a:lnTo>
                  <a:lnTo>
                    <a:pt x="50" y="14"/>
                  </a:lnTo>
                  <a:lnTo>
                    <a:pt x="51" y="16"/>
                  </a:lnTo>
                  <a:lnTo>
                    <a:pt x="52" y="19"/>
                  </a:lnTo>
                  <a:lnTo>
                    <a:pt x="53" y="22"/>
                  </a:lnTo>
                  <a:lnTo>
                    <a:pt x="54" y="25"/>
                  </a:lnTo>
                  <a:lnTo>
                    <a:pt x="54" y="27"/>
                  </a:lnTo>
                  <a:lnTo>
                    <a:pt x="54" y="30"/>
                  </a:lnTo>
                  <a:lnTo>
                    <a:pt x="54" y="34"/>
                  </a:lnTo>
                  <a:lnTo>
                    <a:pt x="53" y="36"/>
                  </a:lnTo>
                  <a:lnTo>
                    <a:pt x="53" y="39"/>
                  </a:lnTo>
                  <a:lnTo>
                    <a:pt x="52" y="41"/>
                  </a:lnTo>
                  <a:lnTo>
                    <a:pt x="51" y="45"/>
                  </a:lnTo>
                  <a:lnTo>
                    <a:pt x="49" y="47"/>
                  </a:lnTo>
                  <a:lnTo>
                    <a:pt x="48" y="49"/>
                  </a:lnTo>
                  <a:lnTo>
                    <a:pt x="46" y="51"/>
                  </a:lnTo>
                  <a:lnTo>
                    <a:pt x="44" y="54"/>
                  </a:lnTo>
                  <a:lnTo>
                    <a:pt x="42" y="55"/>
                  </a:lnTo>
                  <a:lnTo>
                    <a:pt x="40" y="57"/>
                  </a:lnTo>
                  <a:lnTo>
                    <a:pt x="37" y="58"/>
                  </a:lnTo>
                  <a:lnTo>
                    <a:pt x="35" y="59"/>
                  </a:lnTo>
                  <a:lnTo>
                    <a:pt x="32" y="59"/>
                  </a:lnTo>
                  <a:lnTo>
                    <a:pt x="30" y="60"/>
                  </a:lnTo>
                  <a:lnTo>
                    <a:pt x="27" y="60"/>
                  </a:lnTo>
                  <a:lnTo>
                    <a:pt x="24" y="60"/>
                  </a:lnTo>
                  <a:lnTo>
                    <a:pt x="22" y="59"/>
                  </a:lnTo>
                  <a:lnTo>
                    <a:pt x="19" y="59"/>
                  </a:lnTo>
                  <a:lnTo>
                    <a:pt x="17" y="58"/>
                  </a:lnTo>
                  <a:lnTo>
                    <a:pt x="14" y="57"/>
                  </a:lnTo>
                  <a:lnTo>
                    <a:pt x="12" y="55"/>
                  </a:lnTo>
                  <a:lnTo>
                    <a:pt x="10" y="54"/>
                  </a:lnTo>
                  <a:lnTo>
                    <a:pt x="8" y="51"/>
                  </a:lnTo>
                  <a:lnTo>
                    <a:pt x="6" y="49"/>
                  </a:lnTo>
                  <a:lnTo>
                    <a:pt x="5" y="47"/>
                  </a:lnTo>
                  <a:lnTo>
                    <a:pt x="3" y="45"/>
                  </a:lnTo>
                  <a:lnTo>
                    <a:pt x="2" y="43"/>
                  </a:lnTo>
                  <a:lnTo>
                    <a:pt x="1" y="39"/>
                  </a:lnTo>
                  <a:lnTo>
                    <a:pt x="0" y="37"/>
                  </a:lnTo>
                  <a:lnTo>
                    <a:pt x="0" y="34"/>
                  </a:lnTo>
                  <a:lnTo>
                    <a:pt x="0" y="3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34" name="Freeform 222"/>
            <p:cNvSpPr>
              <a:spLocks/>
            </p:cNvSpPr>
            <p:nvPr/>
          </p:nvSpPr>
          <p:spPr bwMode="auto">
            <a:xfrm>
              <a:off x="4318" y="1244"/>
              <a:ext cx="71" cy="72"/>
            </a:xfrm>
            <a:custGeom>
              <a:avLst/>
              <a:gdLst>
                <a:gd name="T0" fmla="*/ 0 w 54"/>
                <a:gd name="T1" fmla="*/ 38 h 60"/>
                <a:gd name="T2" fmla="*/ 1 w 54"/>
                <a:gd name="T3" fmla="*/ 30 h 60"/>
                <a:gd name="T4" fmla="*/ 5 w 54"/>
                <a:gd name="T5" fmla="*/ 23 h 60"/>
                <a:gd name="T6" fmla="*/ 9 w 54"/>
                <a:gd name="T7" fmla="*/ 16 h 60"/>
                <a:gd name="T8" fmla="*/ 16 w 54"/>
                <a:gd name="T9" fmla="*/ 8 h 60"/>
                <a:gd name="T10" fmla="*/ 22 w 54"/>
                <a:gd name="T11" fmla="*/ 5 h 60"/>
                <a:gd name="T12" fmla="*/ 32 w 54"/>
                <a:gd name="T13" fmla="*/ 1 h 60"/>
                <a:gd name="T14" fmla="*/ 39 w 54"/>
                <a:gd name="T15" fmla="*/ 0 h 60"/>
                <a:gd name="T16" fmla="*/ 49 w 54"/>
                <a:gd name="T17" fmla="*/ 0 h 60"/>
                <a:gd name="T18" fmla="*/ 59 w 54"/>
                <a:gd name="T19" fmla="*/ 1 h 60"/>
                <a:gd name="T20" fmla="*/ 67 w 54"/>
                <a:gd name="T21" fmla="*/ 2 h 60"/>
                <a:gd name="T22" fmla="*/ 75 w 54"/>
                <a:gd name="T23" fmla="*/ 7 h 60"/>
                <a:gd name="T24" fmla="*/ 82 w 54"/>
                <a:gd name="T25" fmla="*/ 14 h 60"/>
                <a:gd name="T26" fmla="*/ 87 w 54"/>
                <a:gd name="T27" fmla="*/ 20 h 60"/>
                <a:gd name="T28" fmla="*/ 89 w 54"/>
                <a:gd name="T29" fmla="*/ 28 h 60"/>
                <a:gd name="T30" fmla="*/ 93 w 54"/>
                <a:gd name="T31" fmla="*/ 36 h 60"/>
                <a:gd name="T32" fmla="*/ 93 w 54"/>
                <a:gd name="T33" fmla="*/ 43 h 60"/>
                <a:gd name="T34" fmla="*/ 92 w 54"/>
                <a:gd name="T35" fmla="*/ 52 h 60"/>
                <a:gd name="T36" fmla="*/ 89 w 54"/>
                <a:gd name="T37" fmla="*/ 59 h 60"/>
                <a:gd name="T38" fmla="*/ 84 w 54"/>
                <a:gd name="T39" fmla="*/ 67 h 60"/>
                <a:gd name="T40" fmla="*/ 79 w 54"/>
                <a:gd name="T41" fmla="*/ 73 h 60"/>
                <a:gd name="T42" fmla="*/ 72 w 54"/>
                <a:gd name="T43" fmla="*/ 79 h 60"/>
                <a:gd name="T44" fmla="*/ 64 w 54"/>
                <a:gd name="T45" fmla="*/ 84 h 60"/>
                <a:gd name="T46" fmla="*/ 55 w 54"/>
                <a:gd name="T47" fmla="*/ 85 h 60"/>
                <a:gd name="T48" fmla="*/ 47 w 54"/>
                <a:gd name="T49" fmla="*/ 86 h 60"/>
                <a:gd name="T50" fmla="*/ 38 w 54"/>
                <a:gd name="T51" fmla="*/ 85 h 60"/>
                <a:gd name="T52" fmla="*/ 29 w 54"/>
                <a:gd name="T53" fmla="*/ 84 h 60"/>
                <a:gd name="T54" fmla="*/ 21 w 54"/>
                <a:gd name="T55" fmla="*/ 79 h 60"/>
                <a:gd name="T56" fmla="*/ 14 w 54"/>
                <a:gd name="T57" fmla="*/ 73 h 60"/>
                <a:gd name="T58" fmla="*/ 9 w 54"/>
                <a:gd name="T59" fmla="*/ 67 h 60"/>
                <a:gd name="T60" fmla="*/ 4 w 54"/>
                <a:gd name="T61" fmla="*/ 62 h 60"/>
                <a:gd name="T62" fmla="*/ 0 w 54"/>
                <a:gd name="T63" fmla="*/ 53 h 60"/>
                <a:gd name="T64" fmla="*/ 0 w 54"/>
                <a:gd name="T65" fmla="*/ 43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4" h="60">
                  <a:moveTo>
                    <a:pt x="0" y="29"/>
                  </a:moveTo>
                  <a:lnTo>
                    <a:pt x="0" y="27"/>
                  </a:lnTo>
                  <a:lnTo>
                    <a:pt x="0" y="24"/>
                  </a:lnTo>
                  <a:lnTo>
                    <a:pt x="1" y="21"/>
                  </a:lnTo>
                  <a:lnTo>
                    <a:pt x="2" y="18"/>
                  </a:lnTo>
                  <a:lnTo>
                    <a:pt x="3" y="16"/>
                  </a:lnTo>
                  <a:lnTo>
                    <a:pt x="4" y="13"/>
                  </a:lnTo>
                  <a:lnTo>
                    <a:pt x="5" y="11"/>
                  </a:lnTo>
                  <a:lnTo>
                    <a:pt x="7" y="8"/>
                  </a:lnTo>
                  <a:lnTo>
                    <a:pt x="9" y="6"/>
                  </a:lnTo>
                  <a:lnTo>
                    <a:pt x="11" y="5"/>
                  </a:lnTo>
                  <a:lnTo>
                    <a:pt x="13" y="3"/>
                  </a:lnTo>
                  <a:lnTo>
                    <a:pt x="16" y="2"/>
                  </a:lnTo>
                  <a:lnTo>
                    <a:pt x="18" y="1"/>
                  </a:lnTo>
                  <a:lnTo>
                    <a:pt x="21" y="0"/>
                  </a:lnTo>
                  <a:lnTo>
                    <a:pt x="23" y="0"/>
                  </a:lnTo>
                  <a:lnTo>
                    <a:pt x="26" y="0"/>
                  </a:lnTo>
                  <a:lnTo>
                    <a:pt x="28" y="0"/>
                  </a:lnTo>
                  <a:lnTo>
                    <a:pt x="31" y="0"/>
                  </a:lnTo>
                  <a:lnTo>
                    <a:pt x="34" y="1"/>
                  </a:lnTo>
                  <a:lnTo>
                    <a:pt x="36" y="2"/>
                  </a:lnTo>
                  <a:lnTo>
                    <a:pt x="39" y="2"/>
                  </a:lnTo>
                  <a:lnTo>
                    <a:pt x="41" y="4"/>
                  </a:lnTo>
                  <a:lnTo>
                    <a:pt x="43" y="5"/>
                  </a:lnTo>
                  <a:lnTo>
                    <a:pt x="45" y="7"/>
                  </a:lnTo>
                  <a:lnTo>
                    <a:pt x="47" y="10"/>
                  </a:lnTo>
                  <a:lnTo>
                    <a:pt x="49" y="12"/>
                  </a:lnTo>
                  <a:lnTo>
                    <a:pt x="50" y="14"/>
                  </a:lnTo>
                  <a:lnTo>
                    <a:pt x="51" y="16"/>
                  </a:lnTo>
                  <a:lnTo>
                    <a:pt x="52" y="19"/>
                  </a:lnTo>
                  <a:lnTo>
                    <a:pt x="53" y="22"/>
                  </a:lnTo>
                  <a:lnTo>
                    <a:pt x="54" y="25"/>
                  </a:lnTo>
                  <a:lnTo>
                    <a:pt x="54" y="27"/>
                  </a:lnTo>
                  <a:lnTo>
                    <a:pt x="54" y="30"/>
                  </a:lnTo>
                  <a:lnTo>
                    <a:pt x="54" y="34"/>
                  </a:lnTo>
                  <a:lnTo>
                    <a:pt x="53" y="36"/>
                  </a:lnTo>
                  <a:lnTo>
                    <a:pt x="53" y="39"/>
                  </a:lnTo>
                  <a:lnTo>
                    <a:pt x="52" y="41"/>
                  </a:lnTo>
                  <a:lnTo>
                    <a:pt x="51" y="45"/>
                  </a:lnTo>
                  <a:lnTo>
                    <a:pt x="49" y="47"/>
                  </a:lnTo>
                  <a:lnTo>
                    <a:pt x="48" y="49"/>
                  </a:lnTo>
                  <a:lnTo>
                    <a:pt x="46" y="51"/>
                  </a:lnTo>
                  <a:lnTo>
                    <a:pt x="44" y="54"/>
                  </a:lnTo>
                  <a:lnTo>
                    <a:pt x="42" y="55"/>
                  </a:lnTo>
                  <a:lnTo>
                    <a:pt x="40" y="57"/>
                  </a:lnTo>
                  <a:lnTo>
                    <a:pt x="37" y="58"/>
                  </a:lnTo>
                  <a:lnTo>
                    <a:pt x="35" y="59"/>
                  </a:lnTo>
                  <a:lnTo>
                    <a:pt x="32" y="59"/>
                  </a:lnTo>
                  <a:lnTo>
                    <a:pt x="30" y="60"/>
                  </a:lnTo>
                  <a:lnTo>
                    <a:pt x="27" y="60"/>
                  </a:lnTo>
                  <a:lnTo>
                    <a:pt x="24" y="60"/>
                  </a:lnTo>
                  <a:lnTo>
                    <a:pt x="22" y="59"/>
                  </a:lnTo>
                  <a:lnTo>
                    <a:pt x="19" y="59"/>
                  </a:lnTo>
                  <a:lnTo>
                    <a:pt x="17" y="58"/>
                  </a:lnTo>
                  <a:lnTo>
                    <a:pt x="14" y="57"/>
                  </a:lnTo>
                  <a:lnTo>
                    <a:pt x="12" y="55"/>
                  </a:lnTo>
                  <a:lnTo>
                    <a:pt x="10" y="54"/>
                  </a:lnTo>
                  <a:lnTo>
                    <a:pt x="8" y="51"/>
                  </a:lnTo>
                  <a:lnTo>
                    <a:pt x="6" y="49"/>
                  </a:lnTo>
                  <a:lnTo>
                    <a:pt x="5" y="47"/>
                  </a:lnTo>
                  <a:lnTo>
                    <a:pt x="3" y="45"/>
                  </a:lnTo>
                  <a:lnTo>
                    <a:pt x="2" y="43"/>
                  </a:lnTo>
                  <a:lnTo>
                    <a:pt x="1" y="39"/>
                  </a:lnTo>
                  <a:lnTo>
                    <a:pt x="0" y="37"/>
                  </a:lnTo>
                  <a:lnTo>
                    <a:pt x="0" y="34"/>
                  </a:lnTo>
                  <a:lnTo>
                    <a:pt x="0" y="30"/>
                  </a:lnTo>
                  <a:lnTo>
                    <a:pt x="0" y="2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35" name="Freeform 223"/>
            <p:cNvSpPr>
              <a:spLocks/>
            </p:cNvSpPr>
            <p:nvPr/>
          </p:nvSpPr>
          <p:spPr bwMode="auto">
            <a:xfrm>
              <a:off x="4149" y="1155"/>
              <a:ext cx="217" cy="92"/>
            </a:xfrm>
            <a:custGeom>
              <a:avLst/>
              <a:gdLst>
                <a:gd name="T0" fmla="*/ 111 w 166"/>
                <a:gd name="T1" fmla="*/ 110 h 77"/>
                <a:gd name="T2" fmla="*/ 280 w 166"/>
                <a:gd name="T3" fmla="*/ 103 h 77"/>
                <a:gd name="T4" fmla="*/ 284 w 166"/>
                <a:gd name="T5" fmla="*/ 98 h 77"/>
                <a:gd name="T6" fmla="*/ 284 w 166"/>
                <a:gd name="T7" fmla="*/ 93 h 77"/>
                <a:gd name="T8" fmla="*/ 284 w 166"/>
                <a:gd name="T9" fmla="*/ 87 h 77"/>
                <a:gd name="T10" fmla="*/ 256 w 166"/>
                <a:gd name="T11" fmla="*/ 87 h 77"/>
                <a:gd name="T12" fmla="*/ 256 w 166"/>
                <a:gd name="T13" fmla="*/ 19 h 77"/>
                <a:gd name="T14" fmla="*/ 284 w 166"/>
                <a:gd name="T15" fmla="*/ 19 h 77"/>
                <a:gd name="T16" fmla="*/ 284 w 166"/>
                <a:gd name="T17" fmla="*/ 12 h 77"/>
                <a:gd name="T18" fmla="*/ 271 w 166"/>
                <a:gd name="T19" fmla="*/ 5 h 77"/>
                <a:gd name="T20" fmla="*/ 258 w 166"/>
                <a:gd name="T21" fmla="*/ 1 h 77"/>
                <a:gd name="T22" fmla="*/ 243 w 166"/>
                <a:gd name="T23" fmla="*/ 0 h 77"/>
                <a:gd name="T24" fmla="*/ 222 w 166"/>
                <a:gd name="T25" fmla="*/ 0 h 77"/>
                <a:gd name="T26" fmla="*/ 12 w 166"/>
                <a:gd name="T27" fmla="*/ 0 h 77"/>
                <a:gd name="T28" fmla="*/ 0 w 166"/>
                <a:gd name="T29" fmla="*/ 30 h 77"/>
                <a:gd name="T30" fmla="*/ 4 w 166"/>
                <a:gd name="T31" fmla="*/ 32 h 77"/>
                <a:gd name="T32" fmla="*/ 13 w 166"/>
                <a:gd name="T33" fmla="*/ 36 h 77"/>
                <a:gd name="T34" fmla="*/ 13 w 166"/>
                <a:gd name="T35" fmla="*/ 24 h 77"/>
                <a:gd name="T36" fmla="*/ 133 w 166"/>
                <a:gd name="T37" fmla="*/ 20 h 77"/>
                <a:gd name="T38" fmla="*/ 137 w 166"/>
                <a:gd name="T39" fmla="*/ 39 h 77"/>
                <a:gd name="T40" fmla="*/ 230 w 166"/>
                <a:gd name="T41" fmla="*/ 39 h 77"/>
                <a:gd name="T42" fmla="*/ 238 w 166"/>
                <a:gd name="T43" fmla="*/ 84 h 77"/>
                <a:gd name="T44" fmla="*/ 112 w 166"/>
                <a:gd name="T45" fmla="*/ 93 h 77"/>
                <a:gd name="T46" fmla="*/ 112 w 166"/>
                <a:gd name="T47" fmla="*/ 100 h 77"/>
                <a:gd name="T48" fmla="*/ 111 w 166"/>
                <a:gd name="T49" fmla="*/ 11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6" h="77">
                  <a:moveTo>
                    <a:pt x="65" y="77"/>
                  </a:moveTo>
                  <a:lnTo>
                    <a:pt x="164" y="72"/>
                  </a:lnTo>
                  <a:lnTo>
                    <a:pt x="166" y="69"/>
                  </a:lnTo>
                  <a:lnTo>
                    <a:pt x="166" y="65"/>
                  </a:lnTo>
                  <a:lnTo>
                    <a:pt x="166" y="61"/>
                  </a:lnTo>
                  <a:lnTo>
                    <a:pt x="150" y="61"/>
                  </a:lnTo>
                  <a:lnTo>
                    <a:pt x="150" y="13"/>
                  </a:lnTo>
                  <a:lnTo>
                    <a:pt x="166" y="13"/>
                  </a:lnTo>
                  <a:lnTo>
                    <a:pt x="166" y="8"/>
                  </a:lnTo>
                  <a:lnTo>
                    <a:pt x="158" y="3"/>
                  </a:lnTo>
                  <a:lnTo>
                    <a:pt x="151" y="1"/>
                  </a:lnTo>
                  <a:lnTo>
                    <a:pt x="142" y="0"/>
                  </a:lnTo>
                  <a:lnTo>
                    <a:pt x="130" y="0"/>
                  </a:lnTo>
                  <a:lnTo>
                    <a:pt x="7" y="0"/>
                  </a:lnTo>
                  <a:lnTo>
                    <a:pt x="0" y="21"/>
                  </a:lnTo>
                  <a:lnTo>
                    <a:pt x="2" y="23"/>
                  </a:lnTo>
                  <a:lnTo>
                    <a:pt x="8" y="25"/>
                  </a:lnTo>
                  <a:lnTo>
                    <a:pt x="8" y="17"/>
                  </a:lnTo>
                  <a:lnTo>
                    <a:pt x="78" y="14"/>
                  </a:lnTo>
                  <a:lnTo>
                    <a:pt x="80" y="28"/>
                  </a:lnTo>
                  <a:lnTo>
                    <a:pt x="135" y="28"/>
                  </a:lnTo>
                  <a:lnTo>
                    <a:pt x="139" y="59"/>
                  </a:lnTo>
                  <a:lnTo>
                    <a:pt x="66" y="65"/>
                  </a:lnTo>
                  <a:lnTo>
                    <a:pt x="66" y="70"/>
                  </a:lnTo>
                  <a:lnTo>
                    <a:pt x="65" y="77"/>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36" name="Freeform 224"/>
            <p:cNvSpPr>
              <a:spLocks/>
            </p:cNvSpPr>
            <p:nvPr/>
          </p:nvSpPr>
          <p:spPr bwMode="auto">
            <a:xfrm>
              <a:off x="4149" y="1155"/>
              <a:ext cx="217" cy="92"/>
            </a:xfrm>
            <a:custGeom>
              <a:avLst/>
              <a:gdLst>
                <a:gd name="T0" fmla="*/ 111 w 166"/>
                <a:gd name="T1" fmla="*/ 110 h 77"/>
                <a:gd name="T2" fmla="*/ 280 w 166"/>
                <a:gd name="T3" fmla="*/ 103 h 77"/>
                <a:gd name="T4" fmla="*/ 284 w 166"/>
                <a:gd name="T5" fmla="*/ 98 h 77"/>
                <a:gd name="T6" fmla="*/ 284 w 166"/>
                <a:gd name="T7" fmla="*/ 93 h 77"/>
                <a:gd name="T8" fmla="*/ 284 w 166"/>
                <a:gd name="T9" fmla="*/ 87 h 77"/>
                <a:gd name="T10" fmla="*/ 256 w 166"/>
                <a:gd name="T11" fmla="*/ 87 h 77"/>
                <a:gd name="T12" fmla="*/ 256 w 166"/>
                <a:gd name="T13" fmla="*/ 19 h 77"/>
                <a:gd name="T14" fmla="*/ 284 w 166"/>
                <a:gd name="T15" fmla="*/ 19 h 77"/>
                <a:gd name="T16" fmla="*/ 284 w 166"/>
                <a:gd name="T17" fmla="*/ 12 h 77"/>
                <a:gd name="T18" fmla="*/ 271 w 166"/>
                <a:gd name="T19" fmla="*/ 5 h 77"/>
                <a:gd name="T20" fmla="*/ 258 w 166"/>
                <a:gd name="T21" fmla="*/ 1 h 77"/>
                <a:gd name="T22" fmla="*/ 243 w 166"/>
                <a:gd name="T23" fmla="*/ 0 h 77"/>
                <a:gd name="T24" fmla="*/ 222 w 166"/>
                <a:gd name="T25" fmla="*/ 0 h 77"/>
                <a:gd name="T26" fmla="*/ 12 w 166"/>
                <a:gd name="T27" fmla="*/ 0 h 77"/>
                <a:gd name="T28" fmla="*/ 0 w 166"/>
                <a:gd name="T29" fmla="*/ 30 h 77"/>
                <a:gd name="T30" fmla="*/ 4 w 166"/>
                <a:gd name="T31" fmla="*/ 32 h 77"/>
                <a:gd name="T32" fmla="*/ 13 w 166"/>
                <a:gd name="T33" fmla="*/ 36 h 77"/>
                <a:gd name="T34" fmla="*/ 13 w 166"/>
                <a:gd name="T35" fmla="*/ 24 h 77"/>
                <a:gd name="T36" fmla="*/ 133 w 166"/>
                <a:gd name="T37" fmla="*/ 20 h 77"/>
                <a:gd name="T38" fmla="*/ 137 w 166"/>
                <a:gd name="T39" fmla="*/ 39 h 77"/>
                <a:gd name="T40" fmla="*/ 230 w 166"/>
                <a:gd name="T41" fmla="*/ 39 h 77"/>
                <a:gd name="T42" fmla="*/ 238 w 166"/>
                <a:gd name="T43" fmla="*/ 84 h 77"/>
                <a:gd name="T44" fmla="*/ 112 w 166"/>
                <a:gd name="T45" fmla="*/ 93 h 77"/>
                <a:gd name="T46" fmla="*/ 112 w 166"/>
                <a:gd name="T47" fmla="*/ 100 h 77"/>
                <a:gd name="T48" fmla="*/ 111 w 166"/>
                <a:gd name="T49" fmla="*/ 110 h 7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6" h="77">
                  <a:moveTo>
                    <a:pt x="65" y="77"/>
                  </a:moveTo>
                  <a:lnTo>
                    <a:pt x="164" y="72"/>
                  </a:lnTo>
                  <a:lnTo>
                    <a:pt x="166" y="69"/>
                  </a:lnTo>
                  <a:lnTo>
                    <a:pt x="166" y="65"/>
                  </a:lnTo>
                  <a:lnTo>
                    <a:pt x="166" y="61"/>
                  </a:lnTo>
                  <a:lnTo>
                    <a:pt x="150" y="61"/>
                  </a:lnTo>
                  <a:lnTo>
                    <a:pt x="150" y="13"/>
                  </a:lnTo>
                  <a:lnTo>
                    <a:pt x="166" y="13"/>
                  </a:lnTo>
                  <a:lnTo>
                    <a:pt x="166" y="8"/>
                  </a:lnTo>
                  <a:lnTo>
                    <a:pt x="158" y="3"/>
                  </a:lnTo>
                  <a:lnTo>
                    <a:pt x="151" y="1"/>
                  </a:lnTo>
                  <a:lnTo>
                    <a:pt x="142" y="0"/>
                  </a:lnTo>
                  <a:lnTo>
                    <a:pt x="130" y="0"/>
                  </a:lnTo>
                  <a:lnTo>
                    <a:pt x="7" y="0"/>
                  </a:lnTo>
                  <a:lnTo>
                    <a:pt x="0" y="21"/>
                  </a:lnTo>
                  <a:lnTo>
                    <a:pt x="2" y="23"/>
                  </a:lnTo>
                  <a:lnTo>
                    <a:pt x="8" y="25"/>
                  </a:lnTo>
                  <a:lnTo>
                    <a:pt x="8" y="17"/>
                  </a:lnTo>
                  <a:lnTo>
                    <a:pt x="78" y="14"/>
                  </a:lnTo>
                  <a:lnTo>
                    <a:pt x="80" y="28"/>
                  </a:lnTo>
                  <a:lnTo>
                    <a:pt x="135" y="28"/>
                  </a:lnTo>
                  <a:lnTo>
                    <a:pt x="139" y="59"/>
                  </a:lnTo>
                  <a:lnTo>
                    <a:pt x="66" y="65"/>
                  </a:lnTo>
                  <a:lnTo>
                    <a:pt x="66" y="70"/>
                  </a:lnTo>
                  <a:lnTo>
                    <a:pt x="65" y="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37" name="Freeform 225"/>
            <p:cNvSpPr>
              <a:spLocks/>
            </p:cNvSpPr>
            <p:nvPr/>
          </p:nvSpPr>
          <p:spPr bwMode="auto">
            <a:xfrm>
              <a:off x="4266" y="1077"/>
              <a:ext cx="19" cy="78"/>
            </a:xfrm>
            <a:custGeom>
              <a:avLst/>
              <a:gdLst>
                <a:gd name="T0" fmla="*/ 16 w 15"/>
                <a:gd name="T1" fmla="*/ 94 h 65"/>
                <a:gd name="T2" fmla="*/ 16 w 15"/>
                <a:gd name="T3" fmla="*/ 82 h 65"/>
                <a:gd name="T4" fmla="*/ 24 w 15"/>
                <a:gd name="T5" fmla="*/ 82 h 65"/>
                <a:gd name="T6" fmla="*/ 24 w 15"/>
                <a:gd name="T7" fmla="*/ 44 h 65"/>
                <a:gd name="T8" fmla="*/ 16 w 15"/>
                <a:gd name="T9" fmla="*/ 44 h 65"/>
                <a:gd name="T10" fmla="*/ 16 w 15"/>
                <a:gd name="T11" fmla="*/ 0 h 65"/>
                <a:gd name="T12" fmla="*/ 6 w 15"/>
                <a:gd name="T13" fmla="*/ 2 h 65"/>
                <a:gd name="T14" fmla="*/ 6 w 15"/>
                <a:gd name="T15" fmla="*/ 44 h 65"/>
                <a:gd name="T16" fmla="*/ 0 w 15"/>
                <a:gd name="T17" fmla="*/ 44 h 65"/>
                <a:gd name="T18" fmla="*/ 0 w 15"/>
                <a:gd name="T19" fmla="*/ 82 h 65"/>
                <a:gd name="T20" fmla="*/ 6 w 15"/>
                <a:gd name="T21" fmla="*/ 82 h 65"/>
                <a:gd name="T22" fmla="*/ 6 w 15"/>
                <a:gd name="T23" fmla="*/ 94 h 65"/>
                <a:gd name="T24" fmla="*/ 16 w 15"/>
                <a:gd name="T25" fmla="*/ 9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65">
                  <a:moveTo>
                    <a:pt x="10" y="65"/>
                  </a:moveTo>
                  <a:lnTo>
                    <a:pt x="10" y="57"/>
                  </a:lnTo>
                  <a:lnTo>
                    <a:pt x="15" y="57"/>
                  </a:lnTo>
                  <a:lnTo>
                    <a:pt x="15" y="31"/>
                  </a:lnTo>
                  <a:lnTo>
                    <a:pt x="10" y="31"/>
                  </a:lnTo>
                  <a:lnTo>
                    <a:pt x="10" y="0"/>
                  </a:lnTo>
                  <a:lnTo>
                    <a:pt x="4" y="2"/>
                  </a:lnTo>
                  <a:lnTo>
                    <a:pt x="4" y="31"/>
                  </a:lnTo>
                  <a:lnTo>
                    <a:pt x="0" y="31"/>
                  </a:lnTo>
                  <a:lnTo>
                    <a:pt x="0" y="57"/>
                  </a:lnTo>
                  <a:lnTo>
                    <a:pt x="4" y="57"/>
                  </a:lnTo>
                  <a:lnTo>
                    <a:pt x="4" y="65"/>
                  </a:lnTo>
                  <a:lnTo>
                    <a:pt x="10" y="65"/>
                  </a:lnTo>
                  <a:close/>
                </a:path>
              </a:pathLst>
            </a:custGeom>
            <a:solidFill>
              <a:srgbClr val="4F4F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38" name="Freeform 226"/>
            <p:cNvSpPr>
              <a:spLocks/>
            </p:cNvSpPr>
            <p:nvPr/>
          </p:nvSpPr>
          <p:spPr bwMode="auto">
            <a:xfrm>
              <a:off x="4266" y="1077"/>
              <a:ext cx="19" cy="78"/>
            </a:xfrm>
            <a:custGeom>
              <a:avLst/>
              <a:gdLst>
                <a:gd name="T0" fmla="*/ 16 w 15"/>
                <a:gd name="T1" fmla="*/ 94 h 65"/>
                <a:gd name="T2" fmla="*/ 16 w 15"/>
                <a:gd name="T3" fmla="*/ 82 h 65"/>
                <a:gd name="T4" fmla="*/ 24 w 15"/>
                <a:gd name="T5" fmla="*/ 82 h 65"/>
                <a:gd name="T6" fmla="*/ 24 w 15"/>
                <a:gd name="T7" fmla="*/ 44 h 65"/>
                <a:gd name="T8" fmla="*/ 16 w 15"/>
                <a:gd name="T9" fmla="*/ 44 h 65"/>
                <a:gd name="T10" fmla="*/ 16 w 15"/>
                <a:gd name="T11" fmla="*/ 0 h 65"/>
                <a:gd name="T12" fmla="*/ 6 w 15"/>
                <a:gd name="T13" fmla="*/ 2 h 65"/>
                <a:gd name="T14" fmla="*/ 6 w 15"/>
                <a:gd name="T15" fmla="*/ 44 h 65"/>
                <a:gd name="T16" fmla="*/ 0 w 15"/>
                <a:gd name="T17" fmla="*/ 44 h 65"/>
                <a:gd name="T18" fmla="*/ 0 w 15"/>
                <a:gd name="T19" fmla="*/ 82 h 65"/>
                <a:gd name="T20" fmla="*/ 6 w 15"/>
                <a:gd name="T21" fmla="*/ 82 h 65"/>
                <a:gd name="T22" fmla="*/ 6 w 15"/>
                <a:gd name="T23" fmla="*/ 94 h 65"/>
                <a:gd name="T24" fmla="*/ 16 w 15"/>
                <a:gd name="T25" fmla="*/ 9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65">
                  <a:moveTo>
                    <a:pt x="10" y="65"/>
                  </a:moveTo>
                  <a:lnTo>
                    <a:pt x="10" y="57"/>
                  </a:lnTo>
                  <a:lnTo>
                    <a:pt x="15" y="57"/>
                  </a:lnTo>
                  <a:lnTo>
                    <a:pt x="15" y="31"/>
                  </a:lnTo>
                  <a:lnTo>
                    <a:pt x="10" y="31"/>
                  </a:lnTo>
                  <a:lnTo>
                    <a:pt x="10" y="0"/>
                  </a:lnTo>
                  <a:lnTo>
                    <a:pt x="4" y="2"/>
                  </a:lnTo>
                  <a:lnTo>
                    <a:pt x="4" y="31"/>
                  </a:lnTo>
                  <a:lnTo>
                    <a:pt x="0" y="31"/>
                  </a:lnTo>
                  <a:lnTo>
                    <a:pt x="0" y="57"/>
                  </a:lnTo>
                  <a:lnTo>
                    <a:pt x="4" y="57"/>
                  </a:lnTo>
                  <a:lnTo>
                    <a:pt x="4" y="65"/>
                  </a:lnTo>
                  <a:lnTo>
                    <a:pt x="10" y="6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39" name="Freeform 227"/>
            <p:cNvSpPr>
              <a:spLocks/>
            </p:cNvSpPr>
            <p:nvPr/>
          </p:nvSpPr>
          <p:spPr bwMode="auto">
            <a:xfrm>
              <a:off x="4337" y="1262"/>
              <a:ext cx="33" cy="36"/>
            </a:xfrm>
            <a:custGeom>
              <a:avLst/>
              <a:gdLst>
                <a:gd name="T0" fmla="*/ 0 w 26"/>
                <a:gd name="T1" fmla="*/ 21 h 29"/>
                <a:gd name="T2" fmla="*/ 0 w 26"/>
                <a:gd name="T3" fmla="*/ 19 h 29"/>
                <a:gd name="T4" fmla="*/ 0 w 26"/>
                <a:gd name="T5" fmla="*/ 17 h 29"/>
                <a:gd name="T6" fmla="*/ 1 w 26"/>
                <a:gd name="T7" fmla="*/ 14 h 29"/>
                <a:gd name="T8" fmla="*/ 4 w 26"/>
                <a:gd name="T9" fmla="*/ 11 h 29"/>
                <a:gd name="T10" fmla="*/ 5 w 26"/>
                <a:gd name="T11" fmla="*/ 9 h 29"/>
                <a:gd name="T12" fmla="*/ 6 w 26"/>
                <a:gd name="T13" fmla="*/ 6 h 29"/>
                <a:gd name="T14" fmla="*/ 10 w 26"/>
                <a:gd name="T15" fmla="*/ 2 h 29"/>
                <a:gd name="T16" fmla="*/ 11 w 26"/>
                <a:gd name="T17" fmla="*/ 2 h 29"/>
                <a:gd name="T18" fmla="*/ 14 w 26"/>
                <a:gd name="T19" fmla="*/ 1 h 29"/>
                <a:gd name="T20" fmla="*/ 17 w 26"/>
                <a:gd name="T21" fmla="*/ 0 h 29"/>
                <a:gd name="T22" fmla="*/ 19 w 26"/>
                <a:gd name="T23" fmla="*/ 0 h 29"/>
                <a:gd name="T24" fmla="*/ 23 w 26"/>
                <a:gd name="T25" fmla="*/ 0 h 29"/>
                <a:gd name="T26" fmla="*/ 25 w 26"/>
                <a:gd name="T27" fmla="*/ 1 h 29"/>
                <a:gd name="T28" fmla="*/ 29 w 26"/>
                <a:gd name="T29" fmla="*/ 1 h 29"/>
                <a:gd name="T30" fmla="*/ 30 w 26"/>
                <a:gd name="T31" fmla="*/ 2 h 29"/>
                <a:gd name="T32" fmla="*/ 34 w 26"/>
                <a:gd name="T33" fmla="*/ 5 h 29"/>
                <a:gd name="T34" fmla="*/ 36 w 26"/>
                <a:gd name="T35" fmla="*/ 6 h 29"/>
                <a:gd name="T36" fmla="*/ 37 w 26"/>
                <a:gd name="T37" fmla="*/ 11 h 29"/>
                <a:gd name="T38" fmla="*/ 38 w 26"/>
                <a:gd name="T39" fmla="*/ 12 h 29"/>
                <a:gd name="T40" fmla="*/ 41 w 26"/>
                <a:gd name="T41" fmla="*/ 15 h 29"/>
                <a:gd name="T42" fmla="*/ 41 w 26"/>
                <a:gd name="T43" fmla="*/ 19 h 29"/>
                <a:gd name="T44" fmla="*/ 42 w 26"/>
                <a:gd name="T45" fmla="*/ 20 h 29"/>
                <a:gd name="T46" fmla="*/ 42 w 26"/>
                <a:gd name="T47" fmla="*/ 24 h 29"/>
                <a:gd name="T48" fmla="*/ 41 w 26"/>
                <a:gd name="T49" fmla="*/ 27 h 29"/>
                <a:gd name="T50" fmla="*/ 41 w 26"/>
                <a:gd name="T51" fmla="*/ 31 h 29"/>
                <a:gd name="T52" fmla="*/ 38 w 26"/>
                <a:gd name="T53" fmla="*/ 32 h 29"/>
                <a:gd name="T54" fmla="*/ 37 w 26"/>
                <a:gd name="T55" fmla="*/ 36 h 29"/>
                <a:gd name="T56" fmla="*/ 36 w 26"/>
                <a:gd name="T57" fmla="*/ 37 h 29"/>
                <a:gd name="T58" fmla="*/ 34 w 26"/>
                <a:gd name="T59" fmla="*/ 38 h 29"/>
                <a:gd name="T60" fmla="*/ 30 w 26"/>
                <a:gd name="T61" fmla="*/ 43 h 29"/>
                <a:gd name="T62" fmla="*/ 29 w 26"/>
                <a:gd name="T63" fmla="*/ 43 h 29"/>
                <a:gd name="T64" fmla="*/ 25 w 26"/>
                <a:gd name="T65" fmla="*/ 45 h 29"/>
                <a:gd name="T66" fmla="*/ 23 w 26"/>
                <a:gd name="T67" fmla="*/ 45 h 29"/>
                <a:gd name="T68" fmla="*/ 19 w 26"/>
                <a:gd name="T69" fmla="*/ 45 h 29"/>
                <a:gd name="T70" fmla="*/ 18 w 26"/>
                <a:gd name="T71" fmla="*/ 45 h 29"/>
                <a:gd name="T72" fmla="*/ 14 w 26"/>
                <a:gd name="T73" fmla="*/ 45 h 29"/>
                <a:gd name="T74" fmla="*/ 11 w 26"/>
                <a:gd name="T75" fmla="*/ 43 h 29"/>
                <a:gd name="T76" fmla="*/ 10 w 26"/>
                <a:gd name="T77" fmla="*/ 40 h 29"/>
                <a:gd name="T78" fmla="*/ 6 w 26"/>
                <a:gd name="T79" fmla="*/ 38 h 29"/>
                <a:gd name="T80" fmla="*/ 5 w 26"/>
                <a:gd name="T81" fmla="*/ 37 h 29"/>
                <a:gd name="T82" fmla="*/ 4 w 26"/>
                <a:gd name="T83" fmla="*/ 34 h 29"/>
                <a:gd name="T84" fmla="*/ 1 w 26"/>
                <a:gd name="T85" fmla="*/ 32 h 29"/>
                <a:gd name="T86" fmla="*/ 0 w 26"/>
                <a:gd name="T87" fmla="*/ 30 h 29"/>
                <a:gd name="T88" fmla="*/ 0 w 26"/>
                <a:gd name="T89" fmla="*/ 26 h 29"/>
                <a:gd name="T90" fmla="*/ 0 w 26"/>
                <a:gd name="T91" fmla="*/ 21 h 29"/>
                <a:gd name="T92" fmla="*/ 0 w 26"/>
                <a:gd name="T93" fmla="*/ 21 h 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 h="29">
                  <a:moveTo>
                    <a:pt x="0" y="14"/>
                  </a:moveTo>
                  <a:lnTo>
                    <a:pt x="0" y="12"/>
                  </a:lnTo>
                  <a:lnTo>
                    <a:pt x="0" y="11"/>
                  </a:lnTo>
                  <a:lnTo>
                    <a:pt x="1" y="9"/>
                  </a:lnTo>
                  <a:lnTo>
                    <a:pt x="2" y="7"/>
                  </a:lnTo>
                  <a:lnTo>
                    <a:pt x="3" y="6"/>
                  </a:lnTo>
                  <a:lnTo>
                    <a:pt x="4" y="4"/>
                  </a:lnTo>
                  <a:lnTo>
                    <a:pt x="6" y="2"/>
                  </a:lnTo>
                  <a:lnTo>
                    <a:pt x="7" y="2"/>
                  </a:lnTo>
                  <a:lnTo>
                    <a:pt x="9" y="1"/>
                  </a:lnTo>
                  <a:lnTo>
                    <a:pt x="10" y="0"/>
                  </a:lnTo>
                  <a:lnTo>
                    <a:pt x="12" y="0"/>
                  </a:lnTo>
                  <a:lnTo>
                    <a:pt x="14" y="0"/>
                  </a:lnTo>
                  <a:lnTo>
                    <a:pt x="16" y="1"/>
                  </a:lnTo>
                  <a:lnTo>
                    <a:pt x="18" y="1"/>
                  </a:lnTo>
                  <a:lnTo>
                    <a:pt x="19" y="2"/>
                  </a:lnTo>
                  <a:lnTo>
                    <a:pt x="21" y="3"/>
                  </a:lnTo>
                  <a:lnTo>
                    <a:pt x="22" y="4"/>
                  </a:lnTo>
                  <a:lnTo>
                    <a:pt x="23" y="7"/>
                  </a:lnTo>
                  <a:lnTo>
                    <a:pt x="24" y="8"/>
                  </a:lnTo>
                  <a:lnTo>
                    <a:pt x="25" y="10"/>
                  </a:lnTo>
                  <a:lnTo>
                    <a:pt x="25" y="12"/>
                  </a:lnTo>
                  <a:lnTo>
                    <a:pt x="26" y="13"/>
                  </a:lnTo>
                  <a:lnTo>
                    <a:pt x="26" y="15"/>
                  </a:lnTo>
                  <a:lnTo>
                    <a:pt x="25" y="18"/>
                  </a:lnTo>
                  <a:lnTo>
                    <a:pt x="25" y="20"/>
                  </a:lnTo>
                  <a:lnTo>
                    <a:pt x="24" y="21"/>
                  </a:lnTo>
                  <a:lnTo>
                    <a:pt x="23" y="23"/>
                  </a:lnTo>
                  <a:lnTo>
                    <a:pt x="22" y="24"/>
                  </a:lnTo>
                  <a:lnTo>
                    <a:pt x="21" y="25"/>
                  </a:lnTo>
                  <a:lnTo>
                    <a:pt x="19" y="28"/>
                  </a:lnTo>
                  <a:lnTo>
                    <a:pt x="18" y="28"/>
                  </a:lnTo>
                  <a:lnTo>
                    <a:pt x="16" y="29"/>
                  </a:lnTo>
                  <a:lnTo>
                    <a:pt x="14" y="29"/>
                  </a:lnTo>
                  <a:lnTo>
                    <a:pt x="12" y="29"/>
                  </a:lnTo>
                  <a:lnTo>
                    <a:pt x="11" y="29"/>
                  </a:lnTo>
                  <a:lnTo>
                    <a:pt x="9" y="29"/>
                  </a:lnTo>
                  <a:lnTo>
                    <a:pt x="7" y="28"/>
                  </a:lnTo>
                  <a:lnTo>
                    <a:pt x="6" y="26"/>
                  </a:lnTo>
                  <a:lnTo>
                    <a:pt x="4" y="25"/>
                  </a:lnTo>
                  <a:lnTo>
                    <a:pt x="3" y="24"/>
                  </a:lnTo>
                  <a:lnTo>
                    <a:pt x="2" y="22"/>
                  </a:lnTo>
                  <a:lnTo>
                    <a:pt x="1" y="21"/>
                  </a:lnTo>
                  <a:lnTo>
                    <a:pt x="0" y="19"/>
                  </a:lnTo>
                  <a:lnTo>
                    <a:pt x="0" y="17"/>
                  </a:lnTo>
                  <a:lnTo>
                    <a:pt x="0" y="14"/>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0" name="Freeform 228"/>
            <p:cNvSpPr>
              <a:spLocks/>
            </p:cNvSpPr>
            <p:nvPr/>
          </p:nvSpPr>
          <p:spPr bwMode="auto">
            <a:xfrm>
              <a:off x="4337" y="1262"/>
              <a:ext cx="33" cy="36"/>
            </a:xfrm>
            <a:custGeom>
              <a:avLst/>
              <a:gdLst>
                <a:gd name="T0" fmla="*/ 0 w 26"/>
                <a:gd name="T1" fmla="*/ 21 h 29"/>
                <a:gd name="T2" fmla="*/ 0 w 26"/>
                <a:gd name="T3" fmla="*/ 19 h 29"/>
                <a:gd name="T4" fmla="*/ 0 w 26"/>
                <a:gd name="T5" fmla="*/ 17 h 29"/>
                <a:gd name="T6" fmla="*/ 1 w 26"/>
                <a:gd name="T7" fmla="*/ 14 h 29"/>
                <a:gd name="T8" fmla="*/ 4 w 26"/>
                <a:gd name="T9" fmla="*/ 11 h 29"/>
                <a:gd name="T10" fmla="*/ 5 w 26"/>
                <a:gd name="T11" fmla="*/ 9 h 29"/>
                <a:gd name="T12" fmla="*/ 6 w 26"/>
                <a:gd name="T13" fmla="*/ 6 h 29"/>
                <a:gd name="T14" fmla="*/ 10 w 26"/>
                <a:gd name="T15" fmla="*/ 2 h 29"/>
                <a:gd name="T16" fmla="*/ 11 w 26"/>
                <a:gd name="T17" fmla="*/ 2 h 29"/>
                <a:gd name="T18" fmla="*/ 14 w 26"/>
                <a:gd name="T19" fmla="*/ 1 h 29"/>
                <a:gd name="T20" fmla="*/ 17 w 26"/>
                <a:gd name="T21" fmla="*/ 0 h 29"/>
                <a:gd name="T22" fmla="*/ 19 w 26"/>
                <a:gd name="T23" fmla="*/ 0 h 29"/>
                <a:gd name="T24" fmla="*/ 23 w 26"/>
                <a:gd name="T25" fmla="*/ 0 h 29"/>
                <a:gd name="T26" fmla="*/ 25 w 26"/>
                <a:gd name="T27" fmla="*/ 1 h 29"/>
                <a:gd name="T28" fmla="*/ 29 w 26"/>
                <a:gd name="T29" fmla="*/ 1 h 29"/>
                <a:gd name="T30" fmla="*/ 30 w 26"/>
                <a:gd name="T31" fmla="*/ 2 h 29"/>
                <a:gd name="T32" fmla="*/ 34 w 26"/>
                <a:gd name="T33" fmla="*/ 5 h 29"/>
                <a:gd name="T34" fmla="*/ 36 w 26"/>
                <a:gd name="T35" fmla="*/ 6 h 29"/>
                <a:gd name="T36" fmla="*/ 37 w 26"/>
                <a:gd name="T37" fmla="*/ 11 h 29"/>
                <a:gd name="T38" fmla="*/ 38 w 26"/>
                <a:gd name="T39" fmla="*/ 12 h 29"/>
                <a:gd name="T40" fmla="*/ 41 w 26"/>
                <a:gd name="T41" fmla="*/ 15 h 29"/>
                <a:gd name="T42" fmla="*/ 41 w 26"/>
                <a:gd name="T43" fmla="*/ 19 h 29"/>
                <a:gd name="T44" fmla="*/ 42 w 26"/>
                <a:gd name="T45" fmla="*/ 20 h 29"/>
                <a:gd name="T46" fmla="*/ 42 w 26"/>
                <a:gd name="T47" fmla="*/ 24 h 29"/>
                <a:gd name="T48" fmla="*/ 41 w 26"/>
                <a:gd name="T49" fmla="*/ 27 h 29"/>
                <a:gd name="T50" fmla="*/ 41 w 26"/>
                <a:gd name="T51" fmla="*/ 31 h 29"/>
                <a:gd name="T52" fmla="*/ 38 w 26"/>
                <a:gd name="T53" fmla="*/ 32 h 29"/>
                <a:gd name="T54" fmla="*/ 37 w 26"/>
                <a:gd name="T55" fmla="*/ 36 h 29"/>
                <a:gd name="T56" fmla="*/ 36 w 26"/>
                <a:gd name="T57" fmla="*/ 37 h 29"/>
                <a:gd name="T58" fmla="*/ 34 w 26"/>
                <a:gd name="T59" fmla="*/ 38 h 29"/>
                <a:gd name="T60" fmla="*/ 30 w 26"/>
                <a:gd name="T61" fmla="*/ 43 h 29"/>
                <a:gd name="T62" fmla="*/ 29 w 26"/>
                <a:gd name="T63" fmla="*/ 43 h 29"/>
                <a:gd name="T64" fmla="*/ 25 w 26"/>
                <a:gd name="T65" fmla="*/ 45 h 29"/>
                <a:gd name="T66" fmla="*/ 23 w 26"/>
                <a:gd name="T67" fmla="*/ 45 h 29"/>
                <a:gd name="T68" fmla="*/ 19 w 26"/>
                <a:gd name="T69" fmla="*/ 45 h 29"/>
                <a:gd name="T70" fmla="*/ 18 w 26"/>
                <a:gd name="T71" fmla="*/ 45 h 29"/>
                <a:gd name="T72" fmla="*/ 14 w 26"/>
                <a:gd name="T73" fmla="*/ 45 h 29"/>
                <a:gd name="T74" fmla="*/ 11 w 26"/>
                <a:gd name="T75" fmla="*/ 43 h 29"/>
                <a:gd name="T76" fmla="*/ 10 w 26"/>
                <a:gd name="T77" fmla="*/ 40 h 29"/>
                <a:gd name="T78" fmla="*/ 6 w 26"/>
                <a:gd name="T79" fmla="*/ 38 h 29"/>
                <a:gd name="T80" fmla="*/ 5 w 26"/>
                <a:gd name="T81" fmla="*/ 37 h 29"/>
                <a:gd name="T82" fmla="*/ 4 w 26"/>
                <a:gd name="T83" fmla="*/ 34 h 29"/>
                <a:gd name="T84" fmla="*/ 1 w 26"/>
                <a:gd name="T85" fmla="*/ 32 h 29"/>
                <a:gd name="T86" fmla="*/ 0 w 26"/>
                <a:gd name="T87" fmla="*/ 30 h 29"/>
                <a:gd name="T88" fmla="*/ 0 w 26"/>
                <a:gd name="T89" fmla="*/ 26 h 29"/>
                <a:gd name="T90" fmla="*/ 0 w 26"/>
                <a:gd name="T91" fmla="*/ 21 h 29"/>
                <a:gd name="T92" fmla="*/ 0 w 26"/>
                <a:gd name="T93" fmla="*/ 21 h 2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 h="29">
                  <a:moveTo>
                    <a:pt x="0" y="14"/>
                  </a:moveTo>
                  <a:lnTo>
                    <a:pt x="0" y="12"/>
                  </a:lnTo>
                  <a:lnTo>
                    <a:pt x="0" y="11"/>
                  </a:lnTo>
                  <a:lnTo>
                    <a:pt x="1" y="9"/>
                  </a:lnTo>
                  <a:lnTo>
                    <a:pt x="2" y="7"/>
                  </a:lnTo>
                  <a:lnTo>
                    <a:pt x="3" y="6"/>
                  </a:lnTo>
                  <a:lnTo>
                    <a:pt x="4" y="4"/>
                  </a:lnTo>
                  <a:lnTo>
                    <a:pt x="6" y="2"/>
                  </a:lnTo>
                  <a:lnTo>
                    <a:pt x="7" y="2"/>
                  </a:lnTo>
                  <a:lnTo>
                    <a:pt x="9" y="1"/>
                  </a:lnTo>
                  <a:lnTo>
                    <a:pt x="10" y="0"/>
                  </a:lnTo>
                  <a:lnTo>
                    <a:pt x="12" y="0"/>
                  </a:lnTo>
                  <a:lnTo>
                    <a:pt x="14" y="0"/>
                  </a:lnTo>
                  <a:lnTo>
                    <a:pt x="16" y="1"/>
                  </a:lnTo>
                  <a:lnTo>
                    <a:pt x="18" y="1"/>
                  </a:lnTo>
                  <a:lnTo>
                    <a:pt x="19" y="2"/>
                  </a:lnTo>
                  <a:lnTo>
                    <a:pt x="21" y="3"/>
                  </a:lnTo>
                  <a:lnTo>
                    <a:pt x="22" y="4"/>
                  </a:lnTo>
                  <a:lnTo>
                    <a:pt x="23" y="7"/>
                  </a:lnTo>
                  <a:lnTo>
                    <a:pt x="24" y="8"/>
                  </a:lnTo>
                  <a:lnTo>
                    <a:pt x="25" y="10"/>
                  </a:lnTo>
                  <a:lnTo>
                    <a:pt x="25" y="12"/>
                  </a:lnTo>
                  <a:lnTo>
                    <a:pt x="26" y="13"/>
                  </a:lnTo>
                  <a:lnTo>
                    <a:pt x="26" y="15"/>
                  </a:lnTo>
                  <a:lnTo>
                    <a:pt x="25" y="18"/>
                  </a:lnTo>
                  <a:lnTo>
                    <a:pt x="25" y="20"/>
                  </a:lnTo>
                  <a:lnTo>
                    <a:pt x="24" y="21"/>
                  </a:lnTo>
                  <a:lnTo>
                    <a:pt x="23" y="23"/>
                  </a:lnTo>
                  <a:lnTo>
                    <a:pt x="22" y="24"/>
                  </a:lnTo>
                  <a:lnTo>
                    <a:pt x="21" y="25"/>
                  </a:lnTo>
                  <a:lnTo>
                    <a:pt x="19" y="28"/>
                  </a:lnTo>
                  <a:lnTo>
                    <a:pt x="18" y="28"/>
                  </a:lnTo>
                  <a:lnTo>
                    <a:pt x="16" y="29"/>
                  </a:lnTo>
                  <a:lnTo>
                    <a:pt x="14" y="29"/>
                  </a:lnTo>
                  <a:lnTo>
                    <a:pt x="12" y="29"/>
                  </a:lnTo>
                  <a:lnTo>
                    <a:pt x="11" y="29"/>
                  </a:lnTo>
                  <a:lnTo>
                    <a:pt x="9" y="29"/>
                  </a:lnTo>
                  <a:lnTo>
                    <a:pt x="7" y="28"/>
                  </a:lnTo>
                  <a:lnTo>
                    <a:pt x="6" y="26"/>
                  </a:lnTo>
                  <a:lnTo>
                    <a:pt x="4" y="25"/>
                  </a:lnTo>
                  <a:lnTo>
                    <a:pt x="3" y="24"/>
                  </a:lnTo>
                  <a:lnTo>
                    <a:pt x="2" y="22"/>
                  </a:lnTo>
                  <a:lnTo>
                    <a:pt x="1" y="21"/>
                  </a:lnTo>
                  <a:lnTo>
                    <a:pt x="0" y="19"/>
                  </a:lnTo>
                  <a:lnTo>
                    <a:pt x="0" y="17"/>
                  </a:lnTo>
                  <a:lnTo>
                    <a:pt x="0" y="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41" name="Freeform 229"/>
            <p:cNvSpPr>
              <a:spLocks/>
            </p:cNvSpPr>
            <p:nvPr/>
          </p:nvSpPr>
          <p:spPr bwMode="auto">
            <a:xfrm>
              <a:off x="4051" y="1176"/>
              <a:ext cx="146" cy="149"/>
            </a:xfrm>
            <a:custGeom>
              <a:avLst/>
              <a:gdLst>
                <a:gd name="T0" fmla="*/ 0 w 114"/>
                <a:gd name="T1" fmla="*/ 83 h 126"/>
                <a:gd name="T2" fmla="*/ 1 w 114"/>
                <a:gd name="T3" fmla="*/ 70 h 126"/>
                <a:gd name="T4" fmla="*/ 5 w 114"/>
                <a:gd name="T5" fmla="*/ 59 h 126"/>
                <a:gd name="T6" fmla="*/ 10 w 114"/>
                <a:gd name="T7" fmla="*/ 47 h 126"/>
                <a:gd name="T8" fmla="*/ 17 w 114"/>
                <a:gd name="T9" fmla="*/ 39 h 126"/>
                <a:gd name="T10" fmla="*/ 23 w 114"/>
                <a:gd name="T11" fmla="*/ 30 h 126"/>
                <a:gd name="T12" fmla="*/ 33 w 114"/>
                <a:gd name="T13" fmla="*/ 21 h 126"/>
                <a:gd name="T14" fmla="*/ 42 w 114"/>
                <a:gd name="T15" fmla="*/ 14 h 126"/>
                <a:gd name="T16" fmla="*/ 54 w 114"/>
                <a:gd name="T17" fmla="*/ 8 h 126"/>
                <a:gd name="T18" fmla="*/ 68 w 114"/>
                <a:gd name="T19" fmla="*/ 6 h 126"/>
                <a:gd name="T20" fmla="*/ 78 w 114"/>
                <a:gd name="T21" fmla="*/ 2 h 126"/>
                <a:gd name="T22" fmla="*/ 90 w 114"/>
                <a:gd name="T23" fmla="*/ 0 h 126"/>
                <a:gd name="T24" fmla="*/ 104 w 114"/>
                <a:gd name="T25" fmla="*/ 0 h 126"/>
                <a:gd name="T26" fmla="*/ 115 w 114"/>
                <a:gd name="T27" fmla="*/ 5 h 126"/>
                <a:gd name="T28" fmla="*/ 127 w 114"/>
                <a:gd name="T29" fmla="*/ 7 h 126"/>
                <a:gd name="T30" fmla="*/ 138 w 114"/>
                <a:gd name="T31" fmla="*/ 11 h 126"/>
                <a:gd name="T32" fmla="*/ 150 w 114"/>
                <a:gd name="T33" fmla="*/ 18 h 126"/>
                <a:gd name="T34" fmla="*/ 158 w 114"/>
                <a:gd name="T35" fmla="*/ 25 h 126"/>
                <a:gd name="T36" fmla="*/ 165 w 114"/>
                <a:gd name="T37" fmla="*/ 35 h 126"/>
                <a:gd name="T38" fmla="*/ 174 w 114"/>
                <a:gd name="T39" fmla="*/ 44 h 126"/>
                <a:gd name="T40" fmla="*/ 179 w 114"/>
                <a:gd name="T41" fmla="*/ 54 h 126"/>
                <a:gd name="T42" fmla="*/ 183 w 114"/>
                <a:gd name="T43" fmla="*/ 66 h 126"/>
                <a:gd name="T44" fmla="*/ 186 w 114"/>
                <a:gd name="T45" fmla="*/ 76 h 126"/>
                <a:gd name="T46" fmla="*/ 187 w 114"/>
                <a:gd name="T47" fmla="*/ 89 h 126"/>
                <a:gd name="T48" fmla="*/ 186 w 114"/>
                <a:gd name="T49" fmla="*/ 99 h 126"/>
                <a:gd name="T50" fmla="*/ 183 w 114"/>
                <a:gd name="T51" fmla="*/ 112 h 126"/>
                <a:gd name="T52" fmla="*/ 179 w 114"/>
                <a:gd name="T53" fmla="*/ 122 h 126"/>
                <a:gd name="T54" fmla="*/ 174 w 114"/>
                <a:gd name="T55" fmla="*/ 132 h 126"/>
                <a:gd name="T56" fmla="*/ 168 w 114"/>
                <a:gd name="T57" fmla="*/ 143 h 126"/>
                <a:gd name="T58" fmla="*/ 159 w 114"/>
                <a:gd name="T59" fmla="*/ 150 h 126"/>
                <a:gd name="T60" fmla="*/ 150 w 114"/>
                <a:gd name="T61" fmla="*/ 158 h 126"/>
                <a:gd name="T62" fmla="*/ 140 w 114"/>
                <a:gd name="T63" fmla="*/ 163 h 126"/>
                <a:gd name="T64" fmla="*/ 128 w 114"/>
                <a:gd name="T65" fmla="*/ 169 h 126"/>
                <a:gd name="T66" fmla="*/ 117 w 114"/>
                <a:gd name="T67" fmla="*/ 174 h 126"/>
                <a:gd name="T68" fmla="*/ 104 w 114"/>
                <a:gd name="T69" fmla="*/ 175 h 126"/>
                <a:gd name="T70" fmla="*/ 92 w 114"/>
                <a:gd name="T71" fmla="*/ 176 h 126"/>
                <a:gd name="T72" fmla="*/ 78 w 114"/>
                <a:gd name="T73" fmla="*/ 175 h 126"/>
                <a:gd name="T74" fmla="*/ 68 w 114"/>
                <a:gd name="T75" fmla="*/ 170 h 126"/>
                <a:gd name="T76" fmla="*/ 54 w 114"/>
                <a:gd name="T77" fmla="*/ 167 h 126"/>
                <a:gd name="T78" fmla="*/ 42 w 114"/>
                <a:gd name="T79" fmla="*/ 162 h 126"/>
                <a:gd name="T80" fmla="*/ 33 w 114"/>
                <a:gd name="T81" fmla="*/ 154 h 126"/>
                <a:gd name="T82" fmla="*/ 24 w 114"/>
                <a:gd name="T83" fmla="*/ 147 h 126"/>
                <a:gd name="T84" fmla="*/ 17 w 114"/>
                <a:gd name="T85" fmla="*/ 137 h 126"/>
                <a:gd name="T86" fmla="*/ 10 w 114"/>
                <a:gd name="T87" fmla="*/ 129 h 126"/>
                <a:gd name="T88" fmla="*/ 5 w 114"/>
                <a:gd name="T89" fmla="*/ 116 h 126"/>
                <a:gd name="T90" fmla="*/ 1 w 114"/>
                <a:gd name="T91" fmla="*/ 105 h 126"/>
                <a:gd name="T92" fmla="*/ 0 w 114"/>
                <a:gd name="T93" fmla="*/ 93 h 126"/>
                <a:gd name="T94" fmla="*/ 0 w 114"/>
                <a:gd name="T95" fmla="*/ 89 h 1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4" h="126">
                  <a:moveTo>
                    <a:pt x="0" y="63"/>
                  </a:moveTo>
                  <a:lnTo>
                    <a:pt x="0" y="59"/>
                  </a:lnTo>
                  <a:lnTo>
                    <a:pt x="1" y="54"/>
                  </a:lnTo>
                  <a:lnTo>
                    <a:pt x="1" y="50"/>
                  </a:lnTo>
                  <a:lnTo>
                    <a:pt x="2" y="47"/>
                  </a:lnTo>
                  <a:lnTo>
                    <a:pt x="3" y="42"/>
                  </a:lnTo>
                  <a:lnTo>
                    <a:pt x="4" y="39"/>
                  </a:lnTo>
                  <a:lnTo>
                    <a:pt x="6" y="34"/>
                  </a:lnTo>
                  <a:lnTo>
                    <a:pt x="8" y="31"/>
                  </a:lnTo>
                  <a:lnTo>
                    <a:pt x="10" y="28"/>
                  </a:lnTo>
                  <a:lnTo>
                    <a:pt x="12" y="25"/>
                  </a:lnTo>
                  <a:lnTo>
                    <a:pt x="14" y="21"/>
                  </a:lnTo>
                  <a:lnTo>
                    <a:pt x="17" y="18"/>
                  </a:lnTo>
                  <a:lnTo>
                    <a:pt x="20" y="15"/>
                  </a:lnTo>
                  <a:lnTo>
                    <a:pt x="23" y="13"/>
                  </a:lnTo>
                  <a:lnTo>
                    <a:pt x="26" y="10"/>
                  </a:lnTo>
                  <a:lnTo>
                    <a:pt x="29" y="8"/>
                  </a:lnTo>
                  <a:lnTo>
                    <a:pt x="33" y="6"/>
                  </a:lnTo>
                  <a:lnTo>
                    <a:pt x="36" y="5"/>
                  </a:lnTo>
                  <a:lnTo>
                    <a:pt x="41" y="4"/>
                  </a:lnTo>
                  <a:lnTo>
                    <a:pt x="44" y="3"/>
                  </a:lnTo>
                  <a:lnTo>
                    <a:pt x="48" y="2"/>
                  </a:lnTo>
                  <a:lnTo>
                    <a:pt x="52" y="0"/>
                  </a:lnTo>
                  <a:lnTo>
                    <a:pt x="55" y="0"/>
                  </a:lnTo>
                  <a:lnTo>
                    <a:pt x="59" y="0"/>
                  </a:lnTo>
                  <a:lnTo>
                    <a:pt x="63" y="0"/>
                  </a:lnTo>
                  <a:lnTo>
                    <a:pt x="67" y="2"/>
                  </a:lnTo>
                  <a:lnTo>
                    <a:pt x="70" y="3"/>
                  </a:lnTo>
                  <a:lnTo>
                    <a:pt x="74" y="3"/>
                  </a:lnTo>
                  <a:lnTo>
                    <a:pt x="77" y="5"/>
                  </a:lnTo>
                  <a:lnTo>
                    <a:pt x="81" y="6"/>
                  </a:lnTo>
                  <a:lnTo>
                    <a:pt x="84" y="8"/>
                  </a:lnTo>
                  <a:lnTo>
                    <a:pt x="88" y="10"/>
                  </a:lnTo>
                  <a:lnTo>
                    <a:pt x="91" y="13"/>
                  </a:lnTo>
                  <a:lnTo>
                    <a:pt x="94" y="15"/>
                  </a:lnTo>
                  <a:lnTo>
                    <a:pt x="96" y="18"/>
                  </a:lnTo>
                  <a:lnTo>
                    <a:pt x="99" y="21"/>
                  </a:lnTo>
                  <a:lnTo>
                    <a:pt x="101" y="25"/>
                  </a:lnTo>
                  <a:lnTo>
                    <a:pt x="104" y="28"/>
                  </a:lnTo>
                  <a:lnTo>
                    <a:pt x="106" y="31"/>
                  </a:lnTo>
                  <a:lnTo>
                    <a:pt x="108" y="34"/>
                  </a:lnTo>
                  <a:lnTo>
                    <a:pt x="109" y="39"/>
                  </a:lnTo>
                  <a:lnTo>
                    <a:pt x="111" y="42"/>
                  </a:lnTo>
                  <a:lnTo>
                    <a:pt x="112" y="47"/>
                  </a:lnTo>
                  <a:lnTo>
                    <a:pt x="113" y="50"/>
                  </a:lnTo>
                  <a:lnTo>
                    <a:pt x="113" y="54"/>
                  </a:lnTo>
                  <a:lnTo>
                    <a:pt x="114" y="59"/>
                  </a:lnTo>
                  <a:lnTo>
                    <a:pt x="114" y="63"/>
                  </a:lnTo>
                  <a:lnTo>
                    <a:pt x="114" y="67"/>
                  </a:lnTo>
                  <a:lnTo>
                    <a:pt x="113" y="71"/>
                  </a:lnTo>
                  <a:lnTo>
                    <a:pt x="113" y="75"/>
                  </a:lnTo>
                  <a:lnTo>
                    <a:pt x="112" y="80"/>
                  </a:lnTo>
                  <a:lnTo>
                    <a:pt x="111" y="83"/>
                  </a:lnTo>
                  <a:lnTo>
                    <a:pt x="109" y="87"/>
                  </a:lnTo>
                  <a:lnTo>
                    <a:pt x="108" y="91"/>
                  </a:lnTo>
                  <a:lnTo>
                    <a:pt x="106" y="95"/>
                  </a:lnTo>
                  <a:lnTo>
                    <a:pt x="104" y="98"/>
                  </a:lnTo>
                  <a:lnTo>
                    <a:pt x="102" y="102"/>
                  </a:lnTo>
                  <a:lnTo>
                    <a:pt x="99" y="105"/>
                  </a:lnTo>
                  <a:lnTo>
                    <a:pt x="97" y="107"/>
                  </a:lnTo>
                  <a:lnTo>
                    <a:pt x="94" y="110"/>
                  </a:lnTo>
                  <a:lnTo>
                    <a:pt x="91" y="113"/>
                  </a:lnTo>
                  <a:lnTo>
                    <a:pt x="88" y="116"/>
                  </a:lnTo>
                  <a:lnTo>
                    <a:pt x="85" y="117"/>
                  </a:lnTo>
                  <a:lnTo>
                    <a:pt x="81" y="119"/>
                  </a:lnTo>
                  <a:lnTo>
                    <a:pt x="78" y="121"/>
                  </a:lnTo>
                  <a:lnTo>
                    <a:pt x="74" y="122"/>
                  </a:lnTo>
                  <a:lnTo>
                    <a:pt x="71" y="124"/>
                  </a:lnTo>
                  <a:lnTo>
                    <a:pt x="67" y="125"/>
                  </a:lnTo>
                  <a:lnTo>
                    <a:pt x="63" y="125"/>
                  </a:lnTo>
                  <a:lnTo>
                    <a:pt x="59" y="126"/>
                  </a:lnTo>
                  <a:lnTo>
                    <a:pt x="56" y="126"/>
                  </a:lnTo>
                  <a:lnTo>
                    <a:pt x="52" y="125"/>
                  </a:lnTo>
                  <a:lnTo>
                    <a:pt x="48" y="125"/>
                  </a:lnTo>
                  <a:lnTo>
                    <a:pt x="44" y="124"/>
                  </a:lnTo>
                  <a:lnTo>
                    <a:pt x="41" y="122"/>
                  </a:lnTo>
                  <a:lnTo>
                    <a:pt x="36" y="121"/>
                  </a:lnTo>
                  <a:lnTo>
                    <a:pt x="33" y="119"/>
                  </a:lnTo>
                  <a:lnTo>
                    <a:pt x="29" y="118"/>
                  </a:lnTo>
                  <a:lnTo>
                    <a:pt x="26" y="116"/>
                  </a:lnTo>
                  <a:lnTo>
                    <a:pt x="23" y="114"/>
                  </a:lnTo>
                  <a:lnTo>
                    <a:pt x="20" y="110"/>
                  </a:lnTo>
                  <a:lnTo>
                    <a:pt x="17" y="108"/>
                  </a:lnTo>
                  <a:lnTo>
                    <a:pt x="15" y="105"/>
                  </a:lnTo>
                  <a:lnTo>
                    <a:pt x="12" y="102"/>
                  </a:lnTo>
                  <a:lnTo>
                    <a:pt x="10" y="98"/>
                  </a:lnTo>
                  <a:lnTo>
                    <a:pt x="8" y="95"/>
                  </a:lnTo>
                  <a:lnTo>
                    <a:pt x="6" y="92"/>
                  </a:lnTo>
                  <a:lnTo>
                    <a:pt x="4" y="87"/>
                  </a:lnTo>
                  <a:lnTo>
                    <a:pt x="3" y="83"/>
                  </a:lnTo>
                  <a:lnTo>
                    <a:pt x="2" y="80"/>
                  </a:lnTo>
                  <a:lnTo>
                    <a:pt x="1" y="75"/>
                  </a:lnTo>
                  <a:lnTo>
                    <a:pt x="1" y="72"/>
                  </a:lnTo>
                  <a:lnTo>
                    <a:pt x="0" y="67"/>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2" name="Freeform 230"/>
            <p:cNvSpPr>
              <a:spLocks/>
            </p:cNvSpPr>
            <p:nvPr/>
          </p:nvSpPr>
          <p:spPr bwMode="auto">
            <a:xfrm>
              <a:off x="4051" y="1176"/>
              <a:ext cx="146" cy="149"/>
            </a:xfrm>
            <a:custGeom>
              <a:avLst/>
              <a:gdLst>
                <a:gd name="T0" fmla="*/ 0 w 114"/>
                <a:gd name="T1" fmla="*/ 83 h 126"/>
                <a:gd name="T2" fmla="*/ 1 w 114"/>
                <a:gd name="T3" fmla="*/ 70 h 126"/>
                <a:gd name="T4" fmla="*/ 5 w 114"/>
                <a:gd name="T5" fmla="*/ 59 h 126"/>
                <a:gd name="T6" fmla="*/ 10 w 114"/>
                <a:gd name="T7" fmla="*/ 47 h 126"/>
                <a:gd name="T8" fmla="*/ 17 w 114"/>
                <a:gd name="T9" fmla="*/ 39 h 126"/>
                <a:gd name="T10" fmla="*/ 23 w 114"/>
                <a:gd name="T11" fmla="*/ 30 h 126"/>
                <a:gd name="T12" fmla="*/ 33 w 114"/>
                <a:gd name="T13" fmla="*/ 21 h 126"/>
                <a:gd name="T14" fmla="*/ 42 w 114"/>
                <a:gd name="T15" fmla="*/ 14 h 126"/>
                <a:gd name="T16" fmla="*/ 54 w 114"/>
                <a:gd name="T17" fmla="*/ 8 h 126"/>
                <a:gd name="T18" fmla="*/ 68 w 114"/>
                <a:gd name="T19" fmla="*/ 6 h 126"/>
                <a:gd name="T20" fmla="*/ 78 w 114"/>
                <a:gd name="T21" fmla="*/ 2 h 126"/>
                <a:gd name="T22" fmla="*/ 90 w 114"/>
                <a:gd name="T23" fmla="*/ 0 h 126"/>
                <a:gd name="T24" fmla="*/ 104 w 114"/>
                <a:gd name="T25" fmla="*/ 0 h 126"/>
                <a:gd name="T26" fmla="*/ 115 w 114"/>
                <a:gd name="T27" fmla="*/ 5 h 126"/>
                <a:gd name="T28" fmla="*/ 127 w 114"/>
                <a:gd name="T29" fmla="*/ 7 h 126"/>
                <a:gd name="T30" fmla="*/ 138 w 114"/>
                <a:gd name="T31" fmla="*/ 11 h 126"/>
                <a:gd name="T32" fmla="*/ 150 w 114"/>
                <a:gd name="T33" fmla="*/ 18 h 126"/>
                <a:gd name="T34" fmla="*/ 158 w 114"/>
                <a:gd name="T35" fmla="*/ 25 h 126"/>
                <a:gd name="T36" fmla="*/ 165 w 114"/>
                <a:gd name="T37" fmla="*/ 35 h 126"/>
                <a:gd name="T38" fmla="*/ 174 w 114"/>
                <a:gd name="T39" fmla="*/ 44 h 126"/>
                <a:gd name="T40" fmla="*/ 179 w 114"/>
                <a:gd name="T41" fmla="*/ 54 h 126"/>
                <a:gd name="T42" fmla="*/ 183 w 114"/>
                <a:gd name="T43" fmla="*/ 66 h 126"/>
                <a:gd name="T44" fmla="*/ 186 w 114"/>
                <a:gd name="T45" fmla="*/ 76 h 126"/>
                <a:gd name="T46" fmla="*/ 187 w 114"/>
                <a:gd name="T47" fmla="*/ 89 h 126"/>
                <a:gd name="T48" fmla="*/ 186 w 114"/>
                <a:gd name="T49" fmla="*/ 99 h 126"/>
                <a:gd name="T50" fmla="*/ 183 w 114"/>
                <a:gd name="T51" fmla="*/ 112 h 126"/>
                <a:gd name="T52" fmla="*/ 179 w 114"/>
                <a:gd name="T53" fmla="*/ 122 h 126"/>
                <a:gd name="T54" fmla="*/ 174 w 114"/>
                <a:gd name="T55" fmla="*/ 132 h 126"/>
                <a:gd name="T56" fmla="*/ 168 w 114"/>
                <a:gd name="T57" fmla="*/ 143 h 126"/>
                <a:gd name="T58" fmla="*/ 159 w 114"/>
                <a:gd name="T59" fmla="*/ 150 h 126"/>
                <a:gd name="T60" fmla="*/ 150 w 114"/>
                <a:gd name="T61" fmla="*/ 158 h 126"/>
                <a:gd name="T62" fmla="*/ 140 w 114"/>
                <a:gd name="T63" fmla="*/ 163 h 126"/>
                <a:gd name="T64" fmla="*/ 128 w 114"/>
                <a:gd name="T65" fmla="*/ 169 h 126"/>
                <a:gd name="T66" fmla="*/ 117 w 114"/>
                <a:gd name="T67" fmla="*/ 174 h 126"/>
                <a:gd name="T68" fmla="*/ 104 w 114"/>
                <a:gd name="T69" fmla="*/ 175 h 126"/>
                <a:gd name="T70" fmla="*/ 92 w 114"/>
                <a:gd name="T71" fmla="*/ 176 h 126"/>
                <a:gd name="T72" fmla="*/ 78 w 114"/>
                <a:gd name="T73" fmla="*/ 175 h 126"/>
                <a:gd name="T74" fmla="*/ 68 w 114"/>
                <a:gd name="T75" fmla="*/ 170 h 126"/>
                <a:gd name="T76" fmla="*/ 54 w 114"/>
                <a:gd name="T77" fmla="*/ 167 h 126"/>
                <a:gd name="T78" fmla="*/ 42 w 114"/>
                <a:gd name="T79" fmla="*/ 162 h 126"/>
                <a:gd name="T80" fmla="*/ 33 w 114"/>
                <a:gd name="T81" fmla="*/ 154 h 126"/>
                <a:gd name="T82" fmla="*/ 24 w 114"/>
                <a:gd name="T83" fmla="*/ 147 h 126"/>
                <a:gd name="T84" fmla="*/ 17 w 114"/>
                <a:gd name="T85" fmla="*/ 137 h 126"/>
                <a:gd name="T86" fmla="*/ 10 w 114"/>
                <a:gd name="T87" fmla="*/ 129 h 126"/>
                <a:gd name="T88" fmla="*/ 5 w 114"/>
                <a:gd name="T89" fmla="*/ 116 h 126"/>
                <a:gd name="T90" fmla="*/ 1 w 114"/>
                <a:gd name="T91" fmla="*/ 105 h 126"/>
                <a:gd name="T92" fmla="*/ 0 w 114"/>
                <a:gd name="T93" fmla="*/ 93 h 126"/>
                <a:gd name="T94" fmla="*/ 0 w 114"/>
                <a:gd name="T95" fmla="*/ 89 h 1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4" h="126">
                  <a:moveTo>
                    <a:pt x="0" y="63"/>
                  </a:moveTo>
                  <a:lnTo>
                    <a:pt x="0" y="59"/>
                  </a:lnTo>
                  <a:lnTo>
                    <a:pt x="1" y="54"/>
                  </a:lnTo>
                  <a:lnTo>
                    <a:pt x="1" y="50"/>
                  </a:lnTo>
                  <a:lnTo>
                    <a:pt x="2" y="47"/>
                  </a:lnTo>
                  <a:lnTo>
                    <a:pt x="3" y="42"/>
                  </a:lnTo>
                  <a:lnTo>
                    <a:pt x="4" y="39"/>
                  </a:lnTo>
                  <a:lnTo>
                    <a:pt x="6" y="34"/>
                  </a:lnTo>
                  <a:lnTo>
                    <a:pt x="8" y="31"/>
                  </a:lnTo>
                  <a:lnTo>
                    <a:pt x="10" y="28"/>
                  </a:lnTo>
                  <a:lnTo>
                    <a:pt x="12" y="25"/>
                  </a:lnTo>
                  <a:lnTo>
                    <a:pt x="14" y="21"/>
                  </a:lnTo>
                  <a:lnTo>
                    <a:pt x="17" y="18"/>
                  </a:lnTo>
                  <a:lnTo>
                    <a:pt x="20" y="15"/>
                  </a:lnTo>
                  <a:lnTo>
                    <a:pt x="23" y="13"/>
                  </a:lnTo>
                  <a:lnTo>
                    <a:pt x="26" y="10"/>
                  </a:lnTo>
                  <a:lnTo>
                    <a:pt x="29" y="8"/>
                  </a:lnTo>
                  <a:lnTo>
                    <a:pt x="33" y="6"/>
                  </a:lnTo>
                  <a:lnTo>
                    <a:pt x="36" y="5"/>
                  </a:lnTo>
                  <a:lnTo>
                    <a:pt x="41" y="4"/>
                  </a:lnTo>
                  <a:lnTo>
                    <a:pt x="44" y="3"/>
                  </a:lnTo>
                  <a:lnTo>
                    <a:pt x="48" y="2"/>
                  </a:lnTo>
                  <a:lnTo>
                    <a:pt x="52" y="0"/>
                  </a:lnTo>
                  <a:lnTo>
                    <a:pt x="55" y="0"/>
                  </a:lnTo>
                  <a:lnTo>
                    <a:pt x="59" y="0"/>
                  </a:lnTo>
                  <a:lnTo>
                    <a:pt x="63" y="0"/>
                  </a:lnTo>
                  <a:lnTo>
                    <a:pt x="67" y="2"/>
                  </a:lnTo>
                  <a:lnTo>
                    <a:pt x="70" y="3"/>
                  </a:lnTo>
                  <a:lnTo>
                    <a:pt x="74" y="3"/>
                  </a:lnTo>
                  <a:lnTo>
                    <a:pt x="77" y="5"/>
                  </a:lnTo>
                  <a:lnTo>
                    <a:pt x="81" y="6"/>
                  </a:lnTo>
                  <a:lnTo>
                    <a:pt x="84" y="8"/>
                  </a:lnTo>
                  <a:lnTo>
                    <a:pt x="88" y="10"/>
                  </a:lnTo>
                  <a:lnTo>
                    <a:pt x="91" y="13"/>
                  </a:lnTo>
                  <a:lnTo>
                    <a:pt x="94" y="15"/>
                  </a:lnTo>
                  <a:lnTo>
                    <a:pt x="96" y="18"/>
                  </a:lnTo>
                  <a:lnTo>
                    <a:pt x="99" y="21"/>
                  </a:lnTo>
                  <a:lnTo>
                    <a:pt x="101" y="25"/>
                  </a:lnTo>
                  <a:lnTo>
                    <a:pt x="104" y="28"/>
                  </a:lnTo>
                  <a:lnTo>
                    <a:pt x="106" y="31"/>
                  </a:lnTo>
                  <a:lnTo>
                    <a:pt x="108" y="34"/>
                  </a:lnTo>
                  <a:lnTo>
                    <a:pt x="109" y="39"/>
                  </a:lnTo>
                  <a:lnTo>
                    <a:pt x="111" y="42"/>
                  </a:lnTo>
                  <a:lnTo>
                    <a:pt x="112" y="47"/>
                  </a:lnTo>
                  <a:lnTo>
                    <a:pt x="113" y="50"/>
                  </a:lnTo>
                  <a:lnTo>
                    <a:pt x="113" y="54"/>
                  </a:lnTo>
                  <a:lnTo>
                    <a:pt x="114" y="59"/>
                  </a:lnTo>
                  <a:lnTo>
                    <a:pt x="114" y="63"/>
                  </a:lnTo>
                  <a:lnTo>
                    <a:pt x="114" y="67"/>
                  </a:lnTo>
                  <a:lnTo>
                    <a:pt x="113" y="71"/>
                  </a:lnTo>
                  <a:lnTo>
                    <a:pt x="113" y="75"/>
                  </a:lnTo>
                  <a:lnTo>
                    <a:pt x="112" y="80"/>
                  </a:lnTo>
                  <a:lnTo>
                    <a:pt x="111" y="83"/>
                  </a:lnTo>
                  <a:lnTo>
                    <a:pt x="109" y="87"/>
                  </a:lnTo>
                  <a:lnTo>
                    <a:pt x="108" y="91"/>
                  </a:lnTo>
                  <a:lnTo>
                    <a:pt x="106" y="95"/>
                  </a:lnTo>
                  <a:lnTo>
                    <a:pt x="104" y="98"/>
                  </a:lnTo>
                  <a:lnTo>
                    <a:pt x="102" y="102"/>
                  </a:lnTo>
                  <a:lnTo>
                    <a:pt x="99" y="105"/>
                  </a:lnTo>
                  <a:lnTo>
                    <a:pt x="97" y="107"/>
                  </a:lnTo>
                  <a:lnTo>
                    <a:pt x="94" y="110"/>
                  </a:lnTo>
                  <a:lnTo>
                    <a:pt x="91" y="113"/>
                  </a:lnTo>
                  <a:lnTo>
                    <a:pt x="88" y="116"/>
                  </a:lnTo>
                  <a:lnTo>
                    <a:pt x="85" y="117"/>
                  </a:lnTo>
                  <a:lnTo>
                    <a:pt x="81" y="119"/>
                  </a:lnTo>
                  <a:lnTo>
                    <a:pt x="78" y="121"/>
                  </a:lnTo>
                  <a:lnTo>
                    <a:pt x="74" y="122"/>
                  </a:lnTo>
                  <a:lnTo>
                    <a:pt x="71" y="124"/>
                  </a:lnTo>
                  <a:lnTo>
                    <a:pt x="67" y="125"/>
                  </a:lnTo>
                  <a:lnTo>
                    <a:pt x="63" y="125"/>
                  </a:lnTo>
                  <a:lnTo>
                    <a:pt x="59" y="126"/>
                  </a:lnTo>
                  <a:lnTo>
                    <a:pt x="56" y="126"/>
                  </a:lnTo>
                  <a:lnTo>
                    <a:pt x="52" y="125"/>
                  </a:lnTo>
                  <a:lnTo>
                    <a:pt x="48" y="125"/>
                  </a:lnTo>
                  <a:lnTo>
                    <a:pt x="44" y="124"/>
                  </a:lnTo>
                  <a:lnTo>
                    <a:pt x="41" y="122"/>
                  </a:lnTo>
                  <a:lnTo>
                    <a:pt x="36" y="121"/>
                  </a:lnTo>
                  <a:lnTo>
                    <a:pt x="33" y="119"/>
                  </a:lnTo>
                  <a:lnTo>
                    <a:pt x="29" y="118"/>
                  </a:lnTo>
                  <a:lnTo>
                    <a:pt x="26" y="116"/>
                  </a:lnTo>
                  <a:lnTo>
                    <a:pt x="23" y="114"/>
                  </a:lnTo>
                  <a:lnTo>
                    <a:pt x="20" y="110"/>
                  </a:lnTo>
                  <a:lnTo>
                    <a:pt x="17" y="108"/>
                  </a:lnTo>
                  <a:lnTo>
                    <a:pt x="15" y="105"/>
                  </a:lnTo>
                  <a:lnTo>
                    <a:pt x="12" y="102"/>
                  </a:lnTo>
                  <a:lnTo>
                    <a:pt x="10" y="98"/>
                  </a:lnTo>
                  <a:lnTo>
                    <a:pt x="8" y="95"/>
                  </a:lnTo>
                  <a:lnTo>
                    <a:pt x="6" y="92"/>
                  </a:lnTo>
                  <a:lnTo>
                    <a:pt x="4" y="87"/>
                  </a:lnTo>
                  <a:lnTo>
                    <a:pt x="3" y="83"/>
                  </a:lnTo>
                  <a:lnTo>
                    <a:pt x="2" y="80"/>
                  </a:lnTo>
                  <a:lnTo>
                    <a:pt x="1" y="75"/>
                  </a:lnTo>
                  <a:lnTo>
                    <a:pt x="1" y="72"/>
                  </a:lnTo>
                  <a:lnTo>
                    <a:pt x="0" y="67"/>
                  </a:lnTo>
                  <a:lnTo>
                    <a:pt x="0" y="6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43" name="Freeform 231"/>
            <p:cNvSpPr>
              <a:spLocks/>
            </p:cNvSpPr>
            <p:nvPr/>
          </p:nvSpPr>
          <p:spPr bwMode="auto">
            <a:xfrm>
              <a:off x="4084" y="1211"/>
              <a:ext cx="78" cy="78"/>
            </a:xfrm>
            <a:custGeom>
              <a:avLst/>
              <a:gdLst>
                <a:gd name="T0" fmla="*/ 0 w 59"/>
                <a:gd name="T1" fmla="*/ 43 h 64"/>
                <a:gd name="T2" fmla="*/ 1 w 59"/>
                <a:gd name="T3" fmla="*/ 34 h 64"/>
                <a:gd name="T4" fmla="*/ 5 w 59"/>
                <a:gd name="T5" fmla="*/ 27 h 64"/>
                <a:gd name="T6" fmla="*/ 11 w 59"/>
                <a:gd name="T7" fmla="*/ 18 h 64"/>
                <a:gd name="T8" fmla="*/ 17 w 59"/>
                <a:gd name="T9" fmla="*/ 12 h 64"/>
                <a:gd name="T10" fmla="*/ 26 w 59"/>
                <a:gd name="T11" fmla="*/ 7 h 64"/>
                <a:gd name="T12" fmla="*/ 34 w 59"/>
                <a:gd name="T13" fmla="*/ 1 h 64"/>
                <a:gd name="T14" fmla="*/ 44 w 59"/>
                <a:gd name="T15" fmla="*/ 0 h 64"/>
                <a:gd name="T16" fmla="*/ 54 w 59"/>
                <a:gd name="T17" fmla="*/ 0 h 64"/>
                <a:gd name="T18" fmla="*/ 63 w 59"/>
                <a:gd name="T19" fmla="*/ 0 h 64"/>
                <a:gd name="T20" fmla="*/ 71 w 59"/>
                <a:gd name="T21" fmla="*/ 2 h 64"/>
                <a:gd name="T22" fmla="*/ 81 w 59"/>
                <a:gd name="T23" fmla="*/ 7 h 64"/>
                <a:gd name="T24" fmla="*/ 87 w 59"/>
                <a:gd name="T25" fmla="*/ 12 h 64"/>
                <a:gd name="T26" fmla="*/ 94 w 59"/>
                <a:gd name="T27" fmla="*/ 20 h 64"/>
                <a:gd name="T28" fmla="*/ 99 w 59"/>
                <a:gd name="T29" fmla="*/ 27 h 64"/>
                <a:gd name="T30" fmla="*/ 103 w 59"/>
                <a:gd name="T31" fmla="*/ 34 h 64"/>
                <a:gd name="T32" fmla="*/ 103 w 59"/>
                <a:gd name="T33" fmla="*/ 45 h 64"/>
                <a:gd name="T34" fmla="*/ 103 w 59"/>
                <a:gd name="T35" fmla="*/ 52 h 64"/>
                <a:gd name="T36" fmla="*/ 102 w 59"/>
                <a:gd name="T37" fmla="*/ 61 h 64"/>
                <a:gd name="T38" fmla="*/ 98 w 59"/>
                <a:gd name="T39" fmla="*/ 68 h 64"/>
                <a:gd name="T40" fmla="*/ 93 w 59"/>
                <a:gd name="T41" fmla="*/ 77 h 64"/>
                <a:gd name="T42" fmla="*/ 86 w 59"/>
                <a:gd name="T43" fmla="*/ 83 h 64"/>
                <a:gd name="T44" fmla="*/ 78 w 59"/>
                <a:gd name="T45" fmla="*/ 89 h 64"/>
                <a:gd name="T46" fmla="*/ 70 w 59"/>
                <a:gd name="T47" fmla="*/ 93 h 64"/>
                <a:gd name="T48" fmla="*/ 61 w 59"/>
                <a:gd name="T49" fmla="*/ 95 h 64"/>
                <a:gd name="T50" fmla="*/ 50 w 59"/>
                <a:gd name="T51" fmla="*/ 95 h 64"/>
                <a:gd name="T52" fmla="*/ 42 w 59"/>
                <a:gd name="T53" fmla="*/ 94 h 64"/>
                <a:gd name="T54" fmla="*/ 33 w 59"/>
                <a:gd name="T55" fmla="*/ 93 h 64"/>
                <a:gd name="T56" fmla="*/ 25 w 59"/>
                <a:gd name="T57" fmla="*/ 87 h 64"/>
                <a:gd name="T58" fmla="*/ 16 w 59"/>
                <a:gd name="T59" fmla="*/ 82 h 64"/>
                <a:gd name="T60" fmla="*/ 11 w 59"/>
                <a:gd name="T61" fmla="*/ 76 h 64"/>
                <a:gd name="T62" fmla="*/ 5 w 59"/>
                <a:gd name="T63" fmla="*/ 67 h 64"/>
                <a:gd name="T64" fmla="*/ 1 w 59"/>
                <a:gd name="T65" fmla="*/ 60 h 64"/>
                <a:gd name="T66" fmla="*/ 0 w 59"/>
                <a:gd name="T67" fmla="*/ 49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64">
                  <a:moveTo>
                    <a:pt x="0" y="32"/>
                  </a:moveTo>
                  <a:lnTo>
                    <a:pt x="0" y="29"/>
                  </a:lnTo>
                  <a:lnTo>
                    <a:pt x="1" y="25"/>
                  </a:lnTo>
                  <a:lnTo>
                    <a:pt x="1" y="23"/>
                  </a:lnTo>
                  <a:lnTo>
                    <a:pt x="2" y="20"/>
                  </a:lnTo>
                  <a:lnTo>
                    <a:pt x="3" y="18"/>
                  </a:lnTo>
                  <a:lnTo>
                    <a:pt x="5" y="14"/>
                  </a:lnTo>
                  <a:lnTo>
                    <a:pt x="6" y="12"/>
                  </a:lnTo>
                  <a:lnTo>
                    <a:pt x="8" y="10"/>
                  </a:lnTo>
                  <a:lnTo>
                    <a:pt x="10" y="8"/>
                  </a:lnTo>
                  <a:lnTo>
                    <a:pt x="13" y="6"/>
                  </a:lnTo>
                  <a:lnTo>
                    <a:pt x="15" y="5"/>
                  </a:lnTo>
                  <a:lnTo>
                    <a:pt x="18" y="2"/>
                  </a:lnTo>
                  <a:lnTo>
                    <a:pt x="20" y="1"/>
                  </a:lnTo>
                  <a:lnTo>
                    <a:pt x="23" y="0"/>
                  </a:lnTo>
                  <a:lnTo>
                    <a:pt x="25" y="0"/>
                  </a:lnTo>
                  <a:lnTo>
                    <a:pt x="28" y="0"/>
                  </a:lnTo>
                  <a:lnTo>
                    <a:pt x="31" y="0"/>
                  </a:lnTo>
                  <a:lnTo>
                    <a:pt x="33" y="0"/>
                  </a:lnTo>
                  <a:lnTo>
                    <a:pt x="36" y="0"/>
                  </a:lnTo>
                  <a:lnTo>
                    <a:pt x="39" y="1"/>
                  </a:lnTo>
                  <a:lnTo>
                    <a:pt x="41" y="2"/>
                  </a:lnTo>
                  <a:lnTo>
                    <a:pt x="44" y="3"/>
                  </a:lnTo>
                  <a:lnTo>
                    <a:pt x="46" y="5"/>
                  </a:lnTo>
                  <a:lnTo>
                    <a:pt x="48" y="7"/>
                  </a:lnTo>
                  <a:lnTo>
                    <a:pt x="50" y="8"/>
                  </a:lnTo>
                  <a:lnTo>
                    <a:pt x="52" y="10"/>
                  </a:lnTo>
                  <a:lnTo>
                    <a:pt x="54" y="13"/>
                  </a:lnTo>
                  <a:lnTo>
                    <a:pt x="55" y="16"/>
                  </a:lnTo>
                  <a:lnTo>
                    <a:pt x="57" y="18"/>
                  </a:lnTo>
                  <a:lnTo>
                    <a:pt x="58" y="21"/>
                  </a:lnTo>
                  <a:lnTo>
                    <a:pt x="59" y="23"/>
                  </a:lnTo>
                  <a:lnTo>
                    <a:pt x="59" y="27"/>
                  </a:lnTo>
                  <a:lnTo>
                    <a:pt x="59" y="30"/>
                  </a:lnTo>
                  <a:lnTo>
                    <a:pt x="59" y="32"/>
                  </a:lnTo>
                  <a:lnTo>
                    <a:pt x="59" y="35"/>
                  </a:lnTo>
                  <a:lnTo>
                    <a:pt x="59" y="39"/>
                  </a:lnTo>
                  <a:lnTo>
                    <a:pt x="58" y="41"/>
                  </a:lnTo>
                  <a:lnTo>
                    <a:pt x="57" y="44"/>
                  </a:lnTo>
                  <a:lnTo>
                    <a:pt x="56" y="46"/>
                  </a:lnTo>
                  <a:lnTo>
                    <a:pt x="55" y="50"/>
                  </a:lnTo>
                  <a:lnTo>
                    <a:pt x="53" y="52"/>
                  </a:lnTo>
                  <a:lnTo>
                    <a:pt x="51" y="54"/>
                  </a:lnTo>
                  <a:lnTo>
                    <a:pt x="49" y="56"/>
                  </a:lnTo>
                  <a:lnTo>
                    <a:pt x="47" y="58"/>
                  </a:lnTo>
                  <a:lnTo>
                    <a:pt x="45" y="60"/>
                  </a:lnTo>
                  <a:lnTo>
                    <a:pt x="43" y="61"/>
                  </a:lnTo>
                  <a:lnTo>
                    <a:pt x="40" y="62"/>
                  </a:lnTo>
                  <a:lnTo>
                    <a:pt x="38" y="63"/>
                  </a:lnTo>
                  <a:lnTo>
                    <a:pt x="35" y="64"/>
                  </a:lnTo>
                  <a:lnTo>
                    <a:pt x="32" y="64"/>
                  </a:lnTo>
                  <a:lnTo>
                    <a:pt x="29" y="64"/>
                  </a:lnTo>
                  <a:lnTo>
                    <a:pt x="27" y="64"/>
                  </a:lnTo>
                  <a:lnTo>
                    <a:pt x="24" y="63"/>
                  </a:lnTo>
                  <a:lnTo>
                    <a:pt x="22" y="63"/>
                  </a:lnTo>
                  <a:lnTo>
                    <a:pt x="19" y="62"/>
                  </a:lnTo>
                  <a:lnTo>
                    <a:pt x="17" y="61"/>
                  </a:lnTo>
                  <a:lnTo>
                    <a:pt x="14" y="58"/>
                  </a:lnTo>
                  <a:lnTo>
                    <a:pt x="11" y="57"/>
                  </a:lnTo>
                  <a:lnTo>
                    <a:pt x="9" y="55"/>
                  </a:lnTo>
                  <a:lnTo>
                    <a:pt x="7" y="53"/>
                  </a:lnTo>
                  <a:lnTo>
                    <a:pt x="6" y="51"/>
                  </a:lnTo>
                  <a:lnTo>
                    <a:pt x="4" y="47"/>
                  </a:lnTo>
                  <a:lnTo>
                    <a:pt x="3" y="45"/>
                  </a:lnTo>
                  <a:lnTo>
                    <a:pt x="2" y="42"/>
                  </a:lnTo>
                  <a:lnTo>
                    <a:pt x="1" y="40"/>
                  </a:lnTo>
                  <a:lnTo>
                    <a:pt x="1" y="36"/>
                  </a:lnTo>
                  <a:lnTo>
                    <a:pt x="0" y="33"/>
                  </a:lnTo>
                  <a:lnTo>
                    <a:pt x="0" y="32"/>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4" name="Freeform 232"/>
            <p:cNvSpPr>
              <a:spLocks/>
            </p:cNvSpPr>
            <p:nvPr/>
          </p:nvSpPr>
          <p:spPr bwMode="auto">
            <a:xfrm>
              <a:off x="4084" y="1211"/>
              <a:ext cx="78" cy="78"/>
            </a:xfrm>
            <a:custGeom>
              <a:avLst/>
              <a:gdLst>
                <a:gd name="T0" fmla="*/ 0 w 59"/>
                <a:gd name="T1" fmla="*/ 43 h 64"/>
                <a:gd name="T2" fmla="*/ 1 w 59"/>
                <a:gd name="T3" fmla="*/ 34 h 64"/>
                <a:gd name="T4" fmla="*/ 5 w 59"/>
                <a:gd name="T5" fmla="*/ 27 h 64"/>
                <a:gd name="T6" fmla="*/ 11 w 59"/>
                <a:gd name="T7" fmla="*/ 18 h 64"/>
                <a:gd name="T8" fmla="*/ 17 w 59"/>
                <a:gd name="T9" fmla="*/ 12 h 64"/>
                <a:gd name="T10" fmla="*/ 26 w 59"/>
                <a:gd name="T11" fmla="*/ 7 h 64"/>
                <a:gd name="T12" fmla="*/ 34 w 59"/>
                <a:gd name="T13" fmla="*/ 1 h 64"/>
                <a:gd name="T14" fmla="*/ 44 w 59"/>
                <a:gd name="T15" fmla="*/ 0 h 64"/>
                <a:gd name="T16" fmla="*/ 54 w 59"/>
                <a:gd name="T17" fmla="*/ 0 h 64"/>
                <a:gd name="T18" fmla="*/ 63 w 59"/>
                <a:gd name="T19" fmla="*/ 0 h 64"/>
                <a:gd name="T20" fmla="*/ 71 w 59"/>
                <a:gd name="T21" fmla="*/ 2 h 64"/>
                <a:gd name="T22" fmla="*/ 81 w 59"/>
                <a:gd name="T23" fmla="*/ 7 h 64"/>
                <a:gd name="T24" fmla="*/ 87 w 59"/>
                <a:gd name="T25" fmla="*/ 12 h 64"/>
                <a:gd name="T26" fmla="*/ 94 w 59"/>
                <a:gd name="T27" fmla="*/ 20 h 64"/>
                <a:gd name="T28" fmla="*/ 99 w 59"/>
                <a:gd name="T29" fmla="*/ 27 h 64"/>
                <a:gd name="T30" fmla="*/ 103 w 59"/>
                <a:gd name="T31" fmla="*/ 34 h 64"/>
                <a:gd name="T32" fmla="*/ 103 w 59"/>
                <a:gd name="T33" fmla="*/ 45 h 64"/>
                <a:gd name="T34" fmla="*/ 103 w 59"/>
                <a:gd name="T35" fmla="*/ 52 h 64"/>
                <a:gd name="T36" fmla="*/ 102 w 59"/>
                <a:gd name="T37" fmla="*/ 61 h 64"/>
                <a:gd name="T38" fmla="*/ 98 w 59"/>
                <a:gd name="T39" fmla="*/ 68 h 64"/>
                <a:gd name="T40" fmla="*/ 93 w 59"/>
                <a:gd name="T41" fmla="*/ 77 h 64"/>
                <a:gd name="T42" fmla="*/ 86 w 59"/>
                <a:gd name="T43" fmla="*/ 83 h 64"/>
                <a:gd name="T44" fmla="*/ 78 w 59"/>
                <a:gd name="T45" fmla="*/ 89 h 64"/>
                <a:gd name="T46" fmla="*/ 70 w 59"/>
                <a:gd name="T47" fmla="*/ 93 h 64"/>
                <a:gd name="T48" fmla="*/ 61 w 59"/>
                <a:gd name="T49" fmla="*/ 95 h 64"/>
                <a:gd name="T50" fmla="*/ 50 w 59"/>
                <a:gd name="T51" fmla="*/ 95 h 64"/>
                <a:gd name="T52" fmla="*/ 42 w 59"/>
                <a:gd name="T53" fmla="*/ 94 h 64"/>
                <a:gd name="T54" fmla="*/ 33 w 59"/>
                <a:gd name="T55" fmla="*/ 93 h 64"/>
                <a:gd name="T56" fmla="*/ 25 w 59"/>
                <a:gd name="T57" fmla="*/ 87 h 64"/>
                <a:gd name="T58" fmla="*/ 16 w 59"/>
                <a:gd name="T59" fmla="*/ 82 h 64"/>
                <a:gd name="T60" fmla="*/ 11 w 59"/>
                <a:gd name="T61" fmla="*/ 76 h 64"/>
                <a:gd name="T62" fmla="*/ 5 w 59"/>
                <a:gd name="T63" fmla="*/ 67 h 64"/>
                <a:gd name="T64" fmla="*/ 1 w 59"/>
                <a:gd name="T65" fmla="*/ 60 h 64"/>
                <a:gd name="T66" fmla="*/ 0 w 59"/>
                <a:gd name="T67" fmla="*/ 49 h 6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9" h="64">
                  <a:moveTo>
                    <a:pt x="0" y="32"/>
                  </a:moveTo>
                  <a:lnTo>
                    <a:pt x="0" y="29"/>
                  </a:lnTo>
                  <a:lnTo>
                    <a:pt x="1" y="25"/>
                  </a:lnTo>
                  <a:lnTo>
                    <a:pt x="1" y="23"/>
                  </a:lnTo>
                  <a:lnTo>
                    <a:pt x="2" y="20"/>
                  </a:lnTo>
                  <a:lnTo>
                    <a:pt x="3" y="18"/>
                  </a:lnTo>
                  <a:lnTo>
                    <a:pt x="5" y="14"/>
                  </a:lnTo>
                  <a:lnTo>
                    <a:pt x="6" y="12"/>
                  </a:lnTo>
                  <a:lnTo>
                    <a:pt x="8" y="10"/>
                  </a:lnTo>
                  <a:lnTo>
                    <a:pt x="10" y="8"/>
                  </a:lnTo>
                  <a:lnTo>
                    <a:pt x="13" y="6"/>
                  </a:lnTo>
                  <a:lnTo>
                    <a:pt x="15" y="5"/>
                  </a:lnTo>
                  <a:lnTo>
                    <a:pt x="18" y="2"/>
                  </a:lnTo>
                  <a:lnTo>
                    <a:pt x="20" y="1"/>
                  </a:lnTo>
                  <a:lnTo>
                    <a:pt x="23" y="0"/>
                  </a:lnTo>
                  <a:lnTo>
                    <a:pt x="25" y="0"/>
                  </a:lnTo>
                  <a:lnTo>
                    <a:pt x="28" y="0"/>
                  </a:lnTo>
                  <a:lnTo>
                    <a:pt x="31" y="0"/>
                  </a:lnTo>
                  <a:lnTo>
                    <a:pt x="33" y="0"/>
                  </a:lnTo>
                  <a:lnTo>
                    <a:pt x="36" y="0"/>
                  </a:lnTo>
                  <a:lnTo>
                    <a:pt x="39" y="1"/>
                  </a:lnTo>
                  <a:lnTo>
                    <a:pt x="41" y="2"/>
                  </a:lnTo>
                  <a:lnTo>
                    <a:pt x="44" y="3"/>
                  </a:lnTo>
                  <a:lnTo>
                    <a:pt x="46" y="5"/>
                  </a:lnTo>
                  <a:lnTo>
                    <a:pt x="48" y="7"/>
                  </a:lnTo>
                  <a:lnTo>
                    <a:pt x="50" y="8"/>
                  </a:lnTo>
                  <a:lnTo>
                    <a:pt x="52" y="10"/>
                  </a:lnTo>
                  <a:lnTo>
                    <a:pt x="54" y="13"/>
                  </a:lnTo>
                  <a:lnTo>
                    <a:pt x="55" y="16"/>
                  </a:lnTo>
                  <a:lnTo>
                    <a:pt x="57" y="18"/>
                  </a:lnTo>
                  <a:lnTo>
                    <a:pt x="58" y="21"/>
                  </a:lnTo>
                  <a:lnTo>
                    <a:pt x="59" y="23"/>
                  </a:lnTo>
                  <a:lnTo>
                    <a:pt x="59" y="27"/>
                  </a:lnTo>
                  <a:lnTo>
                    <a:pt x="59" y="30"/>
                  </a:lnTo>
                  <a:lnTo>
                    <a:pt x="59" y="32"/>
                  </a:lnTo>
                  <a:lnTo>
                    <a:pt x="59" y="35"/>
                  </a:lnTo>
                  <a:lnTo>
                    <a:pt x="59" y="39"/>
                  </a:lnTo>
                  <a:lnTo>
                    <a:pt x="58" y="41"/>
                  </a:lnTo>
                  <a:lnTo>
                    <a:pt x="57" y="44"/>
                  </a:lnTo>
                  <a:lnTo>
                    <a:pt x="56" y="46"/>
                  </a:lnTo>
                  <a:lnTo>
                    <a:pt x="55" y="50"/>
                  </a:lnTo>
                  <a:lnTo>
                    <a:pt x="53" y="52"/>
                  </a:lnTo>
                  <a:lnTo>
                    <a:pt x="51" y="54"/>
                  </a:lnTo>
                  <a:lnTo>
                    <a:pt x="49" y="56"/>
                  </a:lnTo>
                  <a:lnTo>
                    <a:pt x="47" y="58"/>
                  </a:lnTo>
                  <a:lnTo>
                    <a:pt x="45" y="60"/>
                  </a:lnTo>
                  <a:lnTo>
                    <a:pt x="43" y="61"/>
                  </a:lnTo>
                  <a:lnTo>
                    <a:pt x="40" y="62"/>
                  </a:lnTo>
                  <a:lnTo>
                    <a:pt x="38" y="63"/>
                  </a:lnTo>
                  <a:lnTo>
                    <a:pt x="35" y="64"/>
                  </a:lnTo>
                  <a:lnTo>
                    <a:pt x="32" y="64"/>
                  </a:lnTo>
                  <a:lnTo>
                    <a:pt x="29" y="64"/>
                  </a:lnTo>
                  <a:lnTo>
                    <a:pt x="27" y="64"/>
                  </a:lnTo>
                  <a:lnTo>
                    <a:pt x="24" y="63"/>
                  </a:lnTo>
                  <a:lnTo>
                    <a:pt x="22" y="63"/>
                  </a:lnTo>
                  <a:lnTo>
                    <a:pt x="19" y="62"/>
                  </a:lnTo>
                  <a:lnTo>
                    <a:pt x="17" y="61"/>
                  </a:lnTo>
                  <a:lnTo>
                    <a:pt x="14" y="58"/>
                  </a:lnTo>
                  <a:lnTo>
                    <a:pt x="11" y="57"/>
                  </a:lnTo>
                  <a:lnTo>
                    <a:pt x="9" y="55"/>
                  </a:lnTo>
                  <a:lnTo>
                    <a:pt x="7" y="53"/>
                  </a:lnTo>
                  <a:lnTo>
                    <a:pt x="6" y="51"/>
                  </a:lnTo>
                  <a:lnTo>
                    <a:pt x="4" y="47"/>
                  </a:lnTo>
                  <a:lnTo>
                    <a:pt x="3" y="45"/>
                  </a:lnTo>
                  <a:lnTo>
                    <a:pt x="2" y="42"/>
                  </a:lnTo>
                  <a:lnTo>
                    <a:pt x="1" y="40"/>
                  </a:lnTo>
                  <a:lnTo>
                    <a:pt x="1" y="36"/>
                  </a:lnTo>
                  <a:lnTo>
                    <a:pt x="0" y="33"/>
                  </a:lnTo>
                  <a:lnTo>
                    <a:pt x="0"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45" name="Freeform 233"/>
            <p:cNvSpPr>
              <a:spLocks/>
            </p:cNvSpPr>
            <p:nvPr/>
          </p:nvSpPr>
          <p:spPr bwMode="auto">
            <a:xfrm>
              <a:off x="4074" y="1241"/>
              <a:ext cx="3" cy="6"/>
            </a:xfrm>
            <a:custGeom>
              <a:avLst/>
              <a:gdLst>
                <a:gd name="T0" fmla="*/ 3 w 2"/>
                <a:gd name="T1" fmla="*/ 0 h 4"/>
                <a:gd name="T2" fmla="*/ 3 w 2"/>
                <a:gd name="T3" fmla="*/ 0 h 4"/>
                <a:gd name="T4" fmla="*/ 0 w 2"/>
                <a:gd name="T5" fmla="*/ 9 h 4"/>
                <a:gd name="T6" fmla="*/ 5 w 2"/>
                <a:gd name="T7" fmla="*/ 9 h 4"/>
                <a:gd name="T8" fmla="*/ 5 w 2"/>
                <a:gd name="T9" fmla="*/ 0 h 4"/>
                <a:gd name="T10" fmla="*/ 5 w 2"/>
                <a:gd name="T11" fmla="*/ 0 h 4"/>
                <a:gd name="T12" fmla="*/ 3 w 2"/>
                <a:gd name="T13" fmla="*/ 0 h 4"/>
                <a:gd name="T14" fmla="*/ 3 w 2"/>
                <a:gd name="T15" fmla="*/ 0 h 4"/>
                <a:gd name="T16" fmla="*/ 3 w 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1" y="0"/>
                  </a:moveTo>
                  <a:lnTo>
                    <a:pt x="1" y="0"/>
                  </a:lnTo>
                  <a:lnTo>
                    <a:pt x="0" y="4"/>
                  </a:lnTo>
                  <a:lnTo>
                    <a:pt x="2" y="4"/>
                  </a:lnTo>
                  <a:lnTo>
                    <a:pt x="2"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6" name="Freeform 234"/>
            <p:cNvSpPr>
              <a:spLocks/>
            </p:cNvSpPr>
            <p:nvPr/>
          </p:nvSpPr>
          <p:spPr bwMode="auto">
            <a:xfrm>
              <a:off x="4077" y="1232"/>
              <a:ext cx="3" cy="6"/>
            </a:xfrm>
            <a:custGeom>
              <a:avLst/>
              <a:gdLst>
                <a:gd name="T0" fmla="*/ 1 w 3"/>
                <a:gd name="T1" fmla="*/ 0 h 4"/>
                <a:gd name="T2" fmla="*/ 1 w 3"/>
                <a:gd name="T3" fmla="*/ 3 h 4"/>
                <a:gd name="T4" fmla="*/ 0 w 3"/>
                <a:gd name="T5" fmla="*/ 9 h 4"/>
                <a:gd name="T6" fmla="*/ 2 w 3"/>
                <a:gd name="T7" fmla="*/ 9 h 4"/>
                <a:gd name="T8" fmla="*/ 3 w 3"/>
                <a:gd name="T9" fmla="*/ 3 h 4"/>
                <a:gd name="T10" fmla="*/ 3 w 3"/>
                <a:gd name="T11" fmla="*/ 3 h 4"/>
                <a:gd name="T12" fmla="*/ 1 w 3"/>
                <a:gd name="T13" fmla="*/ 0 h 4"/>
                <a:gd name="T14" fmla="*/ 1 w 3"/>
                <a:gd name="T15" fmla="*/ 3 h 4"/>
                <a:gd name="T16" fmla="*/ 1 w 3"/>
                <a:gd name="T17" fmla="*/ 3 h 4"/>
                <a:gd name="T18" fmla="*/ 1 w 3"/>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4">
                  <a:moveTo>
                    <a:pt x="1" y="0"/>
                  </a:moveTo>
                  <a:lnTo>
                    <a:pt x="1" y="1"/>
                  </a:lnTo>
                  <a:lnTo>
                    <a:pt x="0" y="4"/>
                  </a:lnTo>
                  <a:lnTo>
                    <a:pt x="2" y="4"/>
                  </a:lnTo>
                  <a:lnTo>
                    <a:pt x="3" y="1"/>
                  </a:lnTo>
                  <a:lnTo>
                    <a:pt x="1" y="0"/>
                  </a:lnTo>
                  <a:lnTo>
                    <a:pt x="1"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7" name="Freeform 235"/>
            <p:cNvSpPr>
              <a:spLocks/>
            </p:cNvSpPr>
            <p:nvPr/>
          </p:nvSpPr>
          <p:spPr bwMode="auto">
            <a:xfrm>
              <a:off x="4077" y="1232"/>
              <a:ext cx="3" cy="3"/>
            </a:xfrm>
            <a:custGeom>
              <a:avLst/>
              <a:gdLst>
                <a:gd name="T0" fmla="*/ 1 w 3"/>
                <a:gd name="T1" fmla="*/ 0 h 3"/>
                <a:gd name="T2" fmla="*/ 1 w 3"/>
                <a:gd name="T3" fmla="*/ 0 h 3"/>
                <a:gd name="T4" fmla="*/ 0 w 3"/>
                <a:gd name="T5" fmla="*/ 2 h 3"/>
                <a:gd name="T6" fmla="*/ 2 w 3"/>
                <a:gd name="T7" fmla="*/ 3 h 3"/>
                <a:gd name="T8" fmla="*/ 3 w 3"/>
                <a:gd name="T9" fmla="*/ 0 h 3"/>
                <a:gd name="T10" fmla="*/ 3 w 3"/>
                <a:gd name="T11" fmla="*/ 0 h 3"/>
                <a:gd name="T12" fmla="*/ 1 w 3"/>
                <a:gd name="T13" fmla="*/ 0 h 3"/>
                <a:gd name="T14" fmla="*/ 1 w 3"/>
                <a:gd name="T15" fmla="*/ 0 h 3"/>
                <a:gd name="T16" fmla="*/ 1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1" y="0"/>
                  </a:moveTo>
                  <a:lnTo>
                    <a:pt x="1" y="0"/>
                  </a:lnTo>
                  <a:lnTo>
                    <a:pt x="0" y="2"/>
                  </a:lnTo>
                  <a:lnTo>
                    <a:pt x="2" y="3"/>
                  </a:lnTo>
                  <a:lnTo>
                    <a:pt x="3"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8" name="Freeform 236"/>
            <p:cNvSpPr>
              <a:spLocks/>
            </p:cNvSpPr>
            <p:nvPr/>
          </p:nvSpPr>
          <p:spPr bwMode="auto">
            <a:xfrm>
              <a:off x="4077" y="1226"/>
              <a:ext cx="7" cy="6"/>
            </a:xfrm>
            <a:custGeom>
              <a:avLst/>
              <a:gdLst>
                <a:gd name="T0" fmla="*/ 12 w 3"/>
                <a:gd name="T1" fmla="*/ 0 h 4"/>
                <a:gd name="T2" fmla="*/ 12 w 3"/>
                <a:gd name="T3" fmla="*/ 0 h 4"/>
                <a:gd name="T4" fmla="*/ 0 w 3"/>
                <a:gd name="T5" fmla="*/ 9 h 4"/>
                <a:gd name="T6" fmla="*/ 12 w 3"/>
                <a:gd name="T7" fmla="*/ 9 h 4"/>
                <a:gd name="T8" fmla="*/ 16 w 3"/>
                <a:gd name="T9" fmla="*/ 3 h 4"/>
                <a:gd name="T10" fmla="*/ 16 w 3"/>
                <a:gd name="T11" fmla="*/ 3 h 4"/>
                <a:gd name="T12" fmla="*/ 12 w 3"/>
                <a:gd name="T13" fmla="*/ 0 h 4"/>
                <a:gd name="T14" fmla="*/ 12 w 3"/>
                <a:gd name="T15" fmla="*/ 0 h 4"/>
                <a:gd name="T16" fmla="*/ 12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2" y="0"/>
                  </a:moveTo>
                  <a:lnTo>
                    <a:pt x="2" y="0"/>
                  </a:lnTo>
                  <a:lnTo>
                    <a:pt x="0" y="4"/>
                  </a:lnTo>
                  <a:lnTo>
                    <a:pt x="2" y="4"/>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49" name="Freeform 237"/>
            <p:cNvSpPr>
              <a:spLocks/>
            </p:cNvSpPr>
            <p:nvPr/>
          </p:nvSpPr>
          <p:spPr bwMode="auto">
            <a:xfrm>
              <a:off x="4080" y="1223"/>
              <a:ext cx="4" cy="3"/>
            </a:xfrm>
            <a:custGeom>
              <a:avLst/>
              <a:gdLst>
                <a:gd name="T0" fmla="*/ 1 w 3"/>
                <a:gd name="T1" fmla="*/ 0 h 4"/>
                <a:gd name="T2" fmla="*/ 1 w 3"/>
                <a:gd name="T3" fmla="*/ 0 h 4"/>
                <a:gd name="T4" fmla="*/ 0 w 3"/>
                <a:gd name="T5" fmla="*/ 2 h 4"/>
                <a:gd name="T6" fmla="*/ 1 w 3"/>
                <a:gd name="T7" fmla="*/ 2 h 4"/>
                <a:gd name="T8" fmla="*/ 5 w 3"/>
                <a:gd name="T9" fmla="*/ 1 h 4"/>
                <a:gd name="T10" fmla="*/ 5 w 3"/>
                <a:gd name="T11" fmla="*/ 1 h 4"/>
                <a:gd name="T12" fmla="*/ 1 w 3"/>
                <a:gd name="T13" fmla="*/ 0 h 4"/>
                <a:gd name="T14" fmla="*/ 1 w 3"/>
                <a:gd name="T15" fmla="*/ 0 h 4"/>
                <a:gd name="T16" fmla="*/ 1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1" y="0"/>
                  </a:moveTo>
                  <a:lnTo>
                    <a:pt x="1" y="0"/>
                  </a:lnTo>
                  <a:lnTo>
                    <a:pt x="0" y="3"/>
                  </a:lnTo>
                  <a:lnTo>
                    <a:pt x="1" y="4"/>
                  </a:lnTo>
                  <a:lnTo>
                    <a:pt x="3" y="1"/>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0" name="Freeform 238"/>
            <p:cNvSpPr>
              <a:spLocks/>
            </p:cNvSpPr>
            <p:nvPr/>
          </p:nvSpPr>
          <p:spPr bwMode="auto">
            <a:xfrm>
              <a:off x="4084" y="1220"/>
              <a:ext cx="3" cy="3"/>
            </a:xfrm>
            <a:custGeom>
              <a:avLst/>
              <a:gdLst>
                <a:gd name="T0" fmla="*/ 2 w 3"/>
                <a:gd name="T1" fmla="*/ 0 h 3"/>
                <a:gd name="T2" fmla="*/ 2 w 3"/>
                <a:gd name="T3" fmla="*/ 0 h 3"/>
                <a:gd name="T4" fmla="*/ 0 w 3"/>
                <a:gd name="T5" fmla="*/ 2 h 3"/>
                <a:gd name="T6" fmla="*/ 2 w 3"/>
                <a:gd name="T7" fmla="*/ 3 h 3"/>
                <a:gd name="T8" fmla="*/ 3 w 3"/>
                <a:gd name="T9" fmla="*/ 1 h 3"/>
                <a:gd name="T10" fmla="*/ 3 w 3"/>
                <a:gd name="T11" fmla="*/ 1 h 3"/>
                <a:gd name="T12" fmla="*/ 2 w 3"/>
                <a:gd name="T13" fmla="*/ 0 h 3"/>
                <a:gd name="T14" fmla="*/ 2 w 3"/>
                <a:gd name="T15" fmla="*/ 0 h 3"/>
                <a:gd name="T16" fmla="*/ 2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2" y="0"/>
                  </a:moveTo>
                  <a:lnTo>
                    <a:pt x="2" y="0"/>
                  </a:lnTo>
                  <a:lnTo>
                    <a:pt x="0" y="2"/>
                  </a:lnTo>
                  <a:lnTo>
                    <a:pt x="2" y="3"/>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1" name="Freeform 239"/>
            <p:cNvSpPr>
              <a:spLocks/>
            </p:cNvSpPr>
            <p:nvPr/>
          </p:nvSpPr>
          <p:spPr bwMode="auto">
            <a:xfrm>
              <a:off x="4084" y="1214"/>
              <a:ext cx="6" cy="6"/>
            </a:xfrm>
            <a:custGeom>
              <a:avLst/>
              <a:gdLst>
                <a:gd name="T0" fmla="*/ 8 w 3"/>
                <a:gd name="T1" fmla="*/ 0 h 5"/>
                <a:gd name="T2" fmla="*/ 8 w 3"/>
                <a:gd name="T3" fmla="*/ 0 h 5"/>
                <a:gd name="T4" fmla="*/ 0 w 3"/>
                <a:gd name="T5" fmla="*/ 6 h 5"/>
                <a:gd name="T6" fmla="*/ 4 w 3"/>
                <a:gd name="T7" fmla="*/ 7 h 5"/>
                <a:gd name="T8" fmla="*/ 12 w 3"/>
                <a:gd name="T9" fmla="*/ 2 h 5"/>
                <a:gd name="T10" fmla="*/ 12 w 3"/>
                <a:gd name="T11" fmla="*/ 2 h 5"/>
                <a:gd name="T12" fmla="*/ 8 w 3"/>
                <a:gd name="T13" fmla="*/ 0 h 5"/>
                <a:gd name="T14" fmla="*/ 8 w 3"/>
                <a:gd name="T15" fmla="*/ 0 h 5"/>
                <a:gd name="T16" fmla="*/ 8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5">
                  <a:moveTo>
                    <a:pt x="2" y="0"/>
                  </a:moveTo>
                  <a:lnTo>
                    <a:pt x="2" y="0"/>
                  </a:lnTo>
                  <a:lnTo>
                    <a:pt x="0" y="4"/>
                  </a:lnTo>
                  <a:lnTo>
                    <a:pt x="1" y="5"/>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2" name="Freeform 240"/>
            <p:cNvSpPr>
              <a:spLocks/>
            </p:cNvSpPr>
            <p:nvPr/>
          </p:nvSpPr>
          <p:spPr bwMode="auto">
            <a:xfrm>
              <a:off x="4087" y="1214"/>
              <a:ext cx="3" cy="3"/>
            </a:xfrm>
            <a:custGeom>
              <a:avLst/>
              <a:gdLst>
                <a:gd name="T0" fmla="*/ 2 w 3"/>
                <a:gd name="T1" fmla="*/ 0 h 4"/>
                <a:gd name="T2" fmla="*/ 2 w 3"/>
                <a:gd name="T3" fmla="*/ 0 h 4"/>
                <a:gd name="T4" fmla="*/ 0 w 3"/>
                <a:gd name="T5" fmla="*/ 2 h 4"/>
                <a:gd name="T6" fmla="*/ 1 w 3"/>
                <a:gd name="T7" fmla="*/ 2 h 4"/>
                <a:gd name="T8" fmla="*/ 3 w 3"/>
                <a:gd name="T9" fmla="*/ 1 h 4"/>
                <a:gd name="T10" fmla="*/ 3 w 3"/>
                <a:gd name="T11" fmla="*/ 1 h 4"/>
                <a:gd name="T12" fmla="*/ 2 w 3"/>
                <a:gd name="T13" fmla="*/ 0 h 4"/>
                <a:gd name="T14" fmla="*/ 2 w 3"/>
                <a:gd name="T15" fmla="*/ 0 h 4"/>
                <a:gd name="T16" fmla="*/ 2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2" y="0"/>
                  </a:moveTo>
                  <a:lnTo>
                    <a:pt x="2" y="0"/>
                  </a:lnTo>
                  <a:lnTo>
                    <a:pt x="0" y="2"/>
                  </a:lnTo>
                  <a:lnTo>
                    <a:pt x="1" y="4"/>
                  </a:lnTo>
                  <a:lnTo>
                    <a:pt x="3" y="1"/>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3" name="Freeform 241"/>
            <p:cNvSpPr>
              <a:spLocks/>
            </p:cNvSpPr>
            <p:nvPr/>
          </p:nvSpPr>
          <p:spPr bwMode="auto">
            <a:xfrm>
              <a:off x="4090" y="1211"/>
              <a:ext cx="7" cy="3"/>
            </a:xfrm>
            <a:custGeom>
              <a:avLst/>
              <a:gdLst>
                <a:gd name="T0" fmla="*/ 9 w 4"/>
                <a:gd name="T1" fmla="*/ 0 h 3"/>
                <a:gd name="T2" fmla="*/ 9 w 4"/>
                <a:gd name="T3" fmla="*/ 0 h 3"/>
                <a:gd name="T4" fmla="*/ 0 w 4"/>
                <a:gd name="T5" fmla="*/ 2 h 3"/>
                <a:gd name="T6" fmla="*/ 4 w 4"/>
                <a:gd name="T7" fmla="*/ 3 h 3"/>
                <a:gd name="T8" fmla="*/ 12 w 4"/>
                <a:gd name="T9" fmla="*/ 1 h 3"/>
                <a:gd name="T10" fmla="*/ 12 w 4"/>
                <a:gd name="T11" fmla="*/ 1 h 3"/>
                <a:gd name="T12" fmla="*/ 9 w 4"/>
                <a:gd name="T13" fmla="*/ 0 h 3"/>
                <a:gd name="T14" fmla="*/ 9 w 4"/>
                <a:gd name="T15" fmla="*/ 0 h 3"/>
                <a:gd name="T16" fmla="*/ 9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3" y="0"/>
                  </a:moveTo>
                  <a:lnTo>
                    <a:pt x="3" y="0"/>
                  </a:lnTo>
                  <a:lnTo>
                    <a:pt x="0" y="2"/>
                  </a:lnTo>
                  <a:lnTo>
                    <a:pt x="1" y="3"/>
                  </a:lnTo>
                  <a:lnTo>
                    <a:pt x="4" y="1"/>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4" name="Freeform 242"/>
            <p:cNvSpPr>
              <a:spLocks/>
            </p:cNvSpPr>
            <p:nvPr/>
          </p:nvSpPr>
          <p:spPr bwMode="auto">
            <a:xfrm>
              <a:off x="4093" y="1208"/>
              <a:ext cx="4" cy="3"/>
            </a:xfrm>
            <a:custGeom>
              <a:avLst/>
              <a:gdLst>
                <a:gd name="T0" fmla="*/ 4 w 3"/>
                <a:gd name="T1" fmla="*/ 0 h 3"/>
                <a:gd name="T2" fmla="*/ 4 w 3"/>
                <a:gd name="T3" fmla="*/ 0 h 3"/>
                <a:gd name="T4" fmla="*/ 0 w 3"/>
                <a:gd name="T5" fmla="*/ 2 h 3"/>
                <a:gd name="T6" fmla="*/ 1 w 3"/>
                <a:gd name="T7" fmla="*/ 3 h 3"/>
                <a:gd name="T8" fmla="*/ 5 w 3"/>
                <a:gd name="T9" fmla="*/ 2 h 3"/>
                <a:gd name="T10" fmla="*/ 5 w 3"/>
                <a:gd name="T11" fmla="*/ 2 h 3"/>
                <a:gd name="T12" fmla="*/ 4 w 3"/>
                <a:gd name="T13" fmla="*/ 0 h 3"/>
                <a:gd name="T14" fmla="*/ 4 w 3"/>
                <a:gd name="T15" fmla="*/ 0 h 3"/>
                <a:gd name="T16" fmla="*/ 4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2" y="0"/>
                  </a:moveTo>
                  <a:lnTo>
                    <a:pt x="2" y="0"/>
                  </a:lnTo>
                  <a:lnTo>
                    <a:pt x="0" y="2"/>
                  </a:lnTo>
                  <a:lnTo>
                    <a:pt x="1" y="3"/>
                  </a:lnTo>
                  <a:lnTo>
                    <a:pt x="3"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5" name="Freeform 243"/>
            <p:cNvSpPr>
              <a:spLocks/>
            </p:cNvSpPr>
            <p:nvPr/>
          </p:nvSpPr>
          <p:spPr bwMode="auto">
            <a:xfrm>
              <a:off x="4097" y="1208"/>
              <a:ext cx="6" cy="3"/>
            </a:xfrm>
            <a:custGeom>
              <a:avLst/>
              <a:gdLst>
                <a:gd name="T0" fmla="*/ 6 w 5"/>
                <a:gd name="T1" fmla="*/ 0 h 3"/>
                <a:gd name="T2" fmla="*/ 6 w 5"/>
                <a:gd name="T3" fmla="*/ 0 h 3"/>
                <a:gd name="T4" fmla="*/ 0 w 5"/>
                <a:gd name="T5" fmla="*/ 1 h 3"/>
                <a:gd name="T6" fmla="*/ 1 w 5"/>
                <a:gd name="T7" fmla="*/ 3 h 3"/>
                <a:gd name="T8" fmla="*/ 7 w 5"/>
                <a:gd name="T9" fmla="*/ 1 h 3"/>
                <a:gd name="T10" fmla="*/ 7 w 5"/>
                <a:gd name="T11" fmla="*/ 1 h 3"/>
                <a:gd name="T12" fmla="*/ 6 w 5"/>
                <a:gd name="T13" fmla="*/ 0 h 3"/>
                <a:gd name="T14" fmla="*/ 6 w 5"/>
                <a:gd name="T15" fmla="*/ 0 h 3"/>
                <a:gd name="T16" fmla="*/ 6 w 5"/>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
                  <a:moveTo>
                    <a:pt x="4" y="0"/>
                  </a:moveTo>
                  <a:lnTo>
                    <a:pt x="4" y="0"/>
                  </a:lnTo>
                  <a:lnTo>
                    <a:pt x="0" y="1"/>
                  </a:lnTo>
                  <a:lnTo>
                    <a:pt x="1" y="3"/>
                  </a:lnTo>
                  <a:lnTo>
                    <a:pt x="5" y="1"/>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6" name="Freeform 244"/>
            <p:cNvSpPr>
              <a:spLocks/>
            </p:cNvSpPr>
            <p:nvPr/>
          </p:nvSpPr>
          <p:spPr bwMode="auto">
            <a:xfrm>
              <a:off x="4103" y="1205"/>
              <a:ext cx="3" cy="3"/>
            </a:xfrm>
            <a:custGeom>
              <a:avLst/>
              <a:gdLst>
                <a:gd name="T0" fmla="*/ 3 w 3"/>
                <a:gd name="T1" fmla="*/ 0 h 3"/>
                <a:gd name="T2" fmla="*/ 3 w 3"/>
                <a:gd name="T3" fmla="*/ 0 h 3"/>
                <a:gd name="T4" fmla="*/ 0 w 3"/>
                <a:gd name="T5" fmla="*/ 2 h 3"/>
                <a:gd name="T6" fmla="*/ 1 w 3"/>
                <a:gd name="T7" fmla="*/ 3 h 3"/>
                <a:gd name="T8" fmla="*/ 3 w 3"/>
                <a:gd name="T9" fmla="*/ 2 h 3"/>
                <a:gd name="T10" fmla="*/ 3 w 3"/>
                <a:gd name="T11" fmla="*/ 2 h 3"/>
                <a:gd name="T12" fmla="*/ 3 w 3"/>
                <a:gd name="T13" fmla="*/ 0 h 3"/>
                <a:gd name="T14" fmla="*/ 3 w 3"/>
                <a:gd name="T15" fmla="*/ 0 h 3"/>
                <a:gd name="T16" fmla="*/ 3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3" y="0"/>
                  </a:moveTo>
                  <a:lnTo>
                    <a:pt x="3" y="0"/>
                  </a:lnTo>
                  <a:lnTo>
                    <a:pt x="0" y="2"/>
                  </a:lnTo>
                  <a:lnTo>
                    <a:pt x="1" y="3"/>
                  </a:lnTo>
                  <a:lnTo>
                    <a:pt x="3"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7" name="Freeform 245"/>
            <p:cNvSpPr>
              <a:spLocks/>
            </p:cNvSpPr>
            <p:nvPr/>
          </p:nvSpPr>
          <p:spPr bwMode="auto">
            <a:xfrm>
              <a:off x="4106" y="1202"/>
              <a:ext cx="4" cy="6"/>
            </a:xfrm>
            <a:custGeom>
              <a:avLst/>
              <a:gdLst>
                <a:gd name="T0" fmla="*/ 5 w 3"/>
                <a:gd name="T1" fmla="*/ 0 h 3"/>
                <a:gd name="T2" fmla="*/ 4 w 3"/>
                <a:gd name="T3" fmla="*/ 0 h 3"/>
                <a:gd name="T4" fmla="*/ 0 w 3"/>
                <a:gd name="T5" fmla="*/ 4 h 3"/>
                <a:gd name="T6" fmla="*/ 0 w 3"/>
                <a:gd name="T7" fmla="*/ 12 h 3"/>
                <a:gd name="T8" fmla="*/ 5 w 3"/>
                <a:gd name="T9" fmla="*/ 8 h 3"/>
                <a:gd name="T10" fmla="*/ 5 w 3"/>
                <a:gd name="T11" fmla="*/ 8 h 3"/>
                <a:gd name="T12" fmla="*/ 5 w 3"/>
                <a:gd name="T13" fmla="*/ 0 h 3"/>
                <a:gd name="T14" fmla="*/ 5 w 3"/>
                <a:gd name="T15" fmla="*/ 0 h 3"/>
                <a:gd name="T16" fmla="*/ 4 w 3"/>
                <a:gd name="T17" fmla="*/ 0 h 3"/>
                <a:gd name="T18" fmla="*/ 5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3" y="0"/>
                  </a:moveTo>
                  <a:lnTo>
                    <a:pt x="2" y="0"/>
                  </a:lnTo>
                  <a:lnTo>
                    <a:pt x="0" y="1"/>
                  </a:lnTo>
                  <a:lnTo>
                    <a:pt x="0" y="3"/>
                  </a:lnTo>
                  <a:lnTo>
                    <a:pt x="3" y="2"/>
                  </a:lnTo>
                  <a:lnTo>
                    <a:pt x="3" y="0"/>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8" name="Freeform 246"/>
            <p:cNvSpPr>
              <a:spLocks/>
            </p:cNvSpPr>
            <p:nvPr/>
          </p:nvSpPr>
          <p:spPr bwMode="auto">
            <a:xfrm>
              <a:off x="4110" y="1202"/>
              <a:ext cx="3" cy="3"/>
            </a:xfrm>
            <a:custGeom>
              <a:avLst/>
              <a:gdLst>
                <a:gd name="T0" fmla="*/ 2 w 3"/>
                <a:gd name="T1" fmla="*/ 0 h 4"/>
                <a:gd name="T2" fmla="*/ 2 w 3"/>
                <a:gd name="T3" fmla="*/ 0 h 4"/>
                <a:gd name="T4" fmla="*/ 0 w 3"/>
                <a:gd name="T5" fmla="*/ 2 h 4"/>
                <a:gd name="T6" fmla="*/ 0 w 3"/>
                <a:gd name="T7" fmla="*/ 2 h 4"/>
                <a:gd name="T8" fmla="*/ 3 w 3"/>
                <a:gd name="T9" fmla="*/ 2 h 4"/>
                <a:gd name="T10" fmla="*/ 3 w 3"/>
                <a:gd name="T11" fmla="*/ 2 h 4"/>
                <a:gd name="T12" fmla="*/ 2 w 3"/>
                <a:gd name="T13" fmla="*/ 0 h 4"/>
                <a:gd name="T14" fmla="*/ 2 w 3"/>
                <a:gd name="T15" fmla="*/ 0 h 4"/>
                <a:gd name="T16" fmla="*/ 2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2" y="0"/>
                  </a:moveTo>
                  <a:lnTo>
                    <a:pt x="2" y="0"/>
                  </a:lnTo>
                  <a:lnTo>
                    <a:pt x="0" y="2"/>
                  </a:lnTo>
                  <a:lnTo>
                    <a:pt x="0" y="4"/>
                  </a:lnTo>
                  <a:lnTo>
                    <a:pt x="3" y="3"/>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59" name="Freeform 247"/>
            <p:cNvSpPr>
              <a:spLocks/>
            </p:cNvSpPr>
            <p:nvPr/>
          </p:nvSpPr>
          <p:spPr bwMode="auto">
            <a:xfrm>
              <a:off x="4113" y="1202"/>
              <a:ext cx="3" cy="3"/>
            </a:xfrm>
            <a:custGeom>
              <a:avLst/>
              <a:gdLst>
                <a:gd name="T0" fmla="*/ 2 w 4"/>
                <a:gd name="T1" fmla="*/ 0 h 3"/>
                <a:gd name="T2" fmla="*/ 2 w 4"/>
                <a:gd name="T3" fmla="*/ 0 h 3"/>
                <a:gd name="T4" fmla="*/ 0 w 4"/>
                <a:gd name="T5" fmla="*/ 0 h 3"/>
                <a:gd name="T6" fmla="*/ 1 w 4"/>
                <a:gd name="T7" fmla="*/ 3 h 3"/>
                <a:gd name="T8" fmla="*/ 2 w 4"/>
                <a:gd name="T9" fmla="*/ 2 h 3"/>
                <a:gd name="T10" fmla="*/ 2 w 4"/>
                <a:gd name="T11" fmla="*/ 2 h 3"/>
                <a:gd name="T12" fmla="*/ 2 w 4"/>
                <a:gd name="T13" fmla="*/ 0 h 3"/>
                <a:gd name="T14" fmla="*/ 2 w 4"/>
                <a:gd name="T15" fmla="*/ 0 h 3"/>
                <a:gd name="T16" fmla="*/ 2 w 4"/>
                <a:gd name="T17" fmla="*/ 0 h 3"/>
                <a:gd name="T18" fmla="*/ 2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3">
                  <a:moveTo>
                    <a:pt x="4" y="0"/>
                  </a:moveTo>
                  <a:lnTo>
                    <a:pt x="3" y="0"/>
                  </a:lnTo>
                  <a:lnTo>
                    <a:pt x="0" y="0"/>
                  </a:lnTo>
                  <a:lnTo>
                    <a:pt x="1" y="3"/>
                  </a:lnTo>
                  <a:lnTo>
                    <a:pt x="4" y="2"/>
                  </a:lnTo>
                  <a:lnTo>
                    <a:pt x="4" y="0"/>
                  </a:lnTo>
                  <a:lnTo>
                    <a:pt x="3"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0" name="Freeform 248"/>
            <p:cNvSpPr>
              <a:spLocks/>
            </p:cNvSpPr>
            <p:nvPr/>
          </p:nvSpPr>
          <p:spPr bwMode="auto">
            <a:xfrm>
              <a:off x="4116" y="1199"/>
              <a:ext cx="7" cy="3"/>
            </a:xfrm>
            <a:custGeom>
              <a:avLst/>
              <a:gdLst>
                <a:gd name="T0" fmla="*/ 16 w 3"/>
                <a:gd name="T1" fmla="*/ 0 h 3"/>
                <a:gd name="T2" fmla="*/ 16 w 3"/>
                <a:gd name="T3" fmla="*/ 0 h 3"/>
                <a:gd name="T4" fmla="*/ 0 w 3"/>
                <a:gd name="T5" fmla="*/ 1 h 3"/>
                <a:gd name="T6" fmla="*/ 0 w 3"/>
                <a:gd name="T7" fmla="*/ 3 h 3"/>
                <a:gd name="T8" fmla="*/ 16 w 3"/>
                <a:gd name="T9" fmla="*/ 3 h 3"/>
                <a:gd name="T10" fmla="*/ 16 w 3"/>
                <a:gd name="T11" fmla="*/ 3 h 3"/>
                <a:gd name="T12" fmla="*/ 16 w 3"/>
                <a:gd name="T13" fmla="*/ 0 h 3"/>
                <a:gd name="T14" fmla="*/ 16 w 3"/>
                <a:gd name="T15" fmla="*/ 0 h 3"/>
                <a:gd name="T16" fmla="*/ 16 w 3"/>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3" y="0"/>
                  </a:moveTo>
                  <a:lnTo>
                    <a:pt x="3" y="0"/>
                  </a:lnTo>
                  <a:lnTo>
                    <a:pt x="0" y="1"/>
                  </a:lnTo>
                  <a:lnTo>
                    <a:pt x="0" y="3"/>
                  </a:lnTo>
                  <a:lnTo>
                    <a:pt x="3" y="3"/>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1" name="Freeform 249"/>
            <p:cNvSpPr>
              <a:spLocks/>
            </p:cNvSpPr>
            <p:nvPr/>
          </p:nvSpPr>
          <p:spPr bwMode="auto">
            <a:xfrm>
              <a:off x="4129" y="1199"/>
              <a:ext cx="3" cy="6"/>
            </a:xfrm>
            <a:custGeom>
              <a:avLst/>
              <a:gdLst>
                <a:gd name="T0" fmla="*/ 3 w 3"/>
                <a:gd name="T1" fmla="*/ 3 h 4"/>
                <a:gd name="T2" fmla="*/ 3 w 3"/>
                <a:gd name="T3" fmla="*/ 3 h 4"/>
                <a:gd name="T4" fmla="*/ 0 w 3"/>
                <a:gd name="T5" fmla="*/ 0 h 4"/>
                <a:gd name="T6" fmla="*/ 0 w 3"/>
                <a:gd name="T7" fmla="*/ 8 h 4"/>
                <a:gd name="T8" fmla="*/ 3 w 3"/>
                <a:gd name="T9" fmla="*/ 9 h 4"/>
                <a:gd name="T10" fmla="*/ 2 w 3"/>
                <a:gd name="T11" fmla="*/ 9 h 4"/>
                <a:gd name="T12" fmla="*/ 3 w 3"/>
                <a:gd name="T13" fmla="*/ 3 h 4"/>
                <a:gd name="T14" fmla="*/ 3 w 3"/>
                <a:gd name="T15" fmla="*/ 3 h 4"/>
                <a:gd name="T16" fmla="*/ 3 w 3"/>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3" y="1"/>
                  </a:moveTo>
                  <a:lnTo>
                    <a:pt x="3" y="1"/>
                  </a:lnTo>
                  <a:lnTo>
                    <a:pt x="0" y="0"/>
                  </a:lnTo>
                  <a:lnTo>
                    <a:pt x="0" y="3"/>
                  </a:lnTo>
                  <a:lnTo>
                    <a:pt x="3" y="4"/>
                  </a:lnTo>
                  <a:lnTo>
                    <a:pt x="2" y="4"/>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2" name="Freeform 250"/>
            <p:cNvSpPr>
              <a:spLocks/>
            </p:cNvSpPr>
            <p:nvPr/>
          </p:nvSpPr>
          <p:spPr bwMode="auto">
            <a:xfrm>
              <a:off x="4132" y="1202"/>
              <a:ext cx="4" cy="3"/>
            </a:xfrm>
            <a:custGeom>
              <a:avLst/>
              <a:gdLst>
                <a:gd name="T0" fmla="*/ 4 w 4"/>
                <a:gd name="T1" fmla="*/ 2 h 3"/>
                <a:gd name="T2" fmla="*/ 4 w 4"/>
                <a:gd name="T3" fmla="*/ 2 h 3"/>
                <a:gd name="T4" fmla="*/ 1 w 4"/>
                <a:gd name="T5" fmla="*/ 0 h 3"/>
                <a:gd name="T6" fmla="*/ 0 w 4"/>
                <a:gd name="T7" fmla="*/ 3 h 3"/>
                <a:gd name="T8" fmla="*/ 3 w 4"/>
                <a:gd name="T9" fmla="*/ 3 h 3"/>
                <a:gd name="T10" fmla="*/ 3 w 4"/>
                <a:gd name="T11" fmla="*/ 3 h 3"/>
                <a:gd name="T12" fmla="*/ 4 w 4"/>
                <a:gd name="T13" fmla="*/ 2 h 3"/>
                <a:gd name="T14" fmla="*/ 4 w 4"/>
                <a:gd name="T15" fmla="*/ 2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4" y="2"/>
                  </a:moveTo>
                  <a:lnTo>
                    <a:pt x="4" y="2"/>
                  </a:lnTo>
                  <a:lnTo>
                    <a:pt x="1" y="0"/>
                  </a:lnTo>
                  <a:lnTo>
                    <a:pt x="0" y="3"/>
                  </a:lnTo>
                  <a:lnTo>
                    <a:pt x="3"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3" name="Freeform 251"/>
            <p:cNvSpPr>
              <a:spLocks/>
            </p:cNvSpPr>
            <p:nvPr/>
          </p:nvSpPr>
          <p:spPr bwMode="auto">
            <a:xfrm>
              <a:off x="4136" y="1202"/>
              <a:ext cx="6" cy="3"/>
            </a:xfrm>
            <a:custGeom>
              <a:avLst/>
              <a:gdLst>
                <a:gd name="T0" fmla="*/ 9 w 4"/>
                <a:gd name="T1" fmla="*/ 3 h 2"/>
                <a:gd name="T2" fmla="*/ 9 w 4"/>
                <a:gd name="T3" fmla="*/ 3 h 2"/>
                <a:gd name="T4" fmla="*/ 3 w 4"/>
                <a:gd name="T5" fmla="*/ 0 h 2"/>
                <a:gd name="T6" fmla="*/ 0 w 4"/>
                <a:gd name="T7" fmla="*/ 3 h 2"/>
                <a:gd name="T8" fmla="*/ 8 w 4"/>
                <a:gd name="T9" fmla="*/ 5 h 2"/>
                <a:gd name="T10" fmla="*/ 8 w 4"/>
                <a:gd name="T11" fmla="*/ 5 h 2"/>
                <a:gd name="T12" fmla="*/ 9 w 4"/>
                <a:gd name="T13" fmla="*/ 3 h 2"/>
                <a:gd name="T14" fmla="*/ 9 w 4"/>
                <a:gd name="T15" fmla="*/ 3 h 2"/>
                <a:gd name="T16" fmla="*/ 9 w 4"/>
                <a:gd name="T17" fmla="*/ 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4" y="1"/>
                  </a:moveTo>
                  <a:lnTo>
                    <a:pt x="4" y="1"/>
                  </a:lnTo>
                  <a:lnTo>
                    <a:pt x="1" y="0"/>
                  </a:lnTo>
                  <a:lnTo>
                    <a:pt x="0" y="1"/>
                  </a:lnTo>
                  <a:lnTo>
                    <a:pt x="3" y="2"/>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4" name="Freeform 252"/>
            <p:cNvSpPr>
              <a:spLocks/>
            </p:cNvSpPr>
            <p:nvPr/>
          </p:nvSpPr>
          <p:spPr bwMode="auto">
            <a:xfrm>
              <a:off x="4139" y="1205"/>
              <a:ext cx="6" cy="3"/>
            </a:xfrm>
            <a:custGeom>
              <a:avLst/>
              <a:gdLst>
                <a:gd name="T0" fmla="*/ 9 w 4"/>
                <a:gd name="T1" fmla="*/ 3 h 2"/>
                <a:gd name="T2" fmla="*/ 9 w 4"/>
                <a:gd name="T3" fmla="*/ 3 h 2"/>
                <a:gd name="T4" fmla="*/ 3 w 4"/>
                <a:gd name="T5" fmla="*/ 0 h 2"/>
                <a:gd name="T6" fmla="*/ 0 w 4"/>
                <a:gd name="T7" fmla="*/ 3 h 2"/>
                <a:gd name="T8" fmla="*/ 8 w 4"/>
                <a:gd name="T9" fmla="*/ 5 h 2"/>
                <a:gd name="T10" fmla="*/ 8 w 4"/>
                <a:gd name="T11" fmla="*/ 5 h 2"/>
                <a:gd name="T12" fmla="*/ 9 w 4"/>
                <a:gd name="T13" fmla="*/ 3 h 2"/>
                <a:gd name="T14" fmla="*/ 9 w 4"/>
                <a:gd name="T15" fmla="*/ 3 h 2"/>
                <a:gd name="T16" fmla="*/ 9 w 4"/>
                <a:gd name="T17" fmla="*/ 3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4" y="1"/>
                  </a:moveTo>
                  <a:lnTo>
                    <a:pt x="4" y="1"/>
                  </a:lnTo>
                  <a:lnTo>
                    <a:pt x="1" y="0"/>
                  </a:lnTo>
                  <a:lnTo>
                    <a:pt x="0" y="1"/>
                  </a:lnTo>
                  <a:lnTo>
                    <a:pt x="3" y="2"/>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5" name="Freeform 253"/>
            <p:cNvSpPr>
              <a:spLocks/>
            </p:cNvSpPr>
            <p:nvPr/>
          </p:nvSpPr>
          <p:spPr bwMode="auto">
            <a:xfrm>
              <a:off x="4142" y="1205"/>
              <a:ext cx="7" cy="3"/>
            </a:xfrm>
            <a:custGeom>
              <a:avLst/>
              <a:gdLst>
                <a:gd name="T0" fmla="*/ 16 w 3"/>
                <a:gd name="T1" fmla="*/ 1 h 3"/>
                <a:gd name="T2" fmla="*/ 16 w 3"/>
                <a:gd name="T3" fmla="*/ 1 h 3"/>
                <a:gd name="T4" fmla="*/ 5 w 3"/>
                <a:gd name="T5" fmla="*/ 0 h 3"/>
                <a:gd name="T6" fmla="*/ 0 w 3"/>
                <a:gd name="T7" fmla="*/ 1 h 3"/>
                <a:gd name="T8" fmla="*/ 16 w 3"/>
                <a:gd name="T9" fmla="*/ 3 h 3"/>
                <a:gd name="T10" fmla="*/ 12 w 3"/>
                <a:gd name="T11" fmla="*/ 2 h 3"/>
                <a:gd name="T12" fmla="*/ 16 w 3"/>
                <a:gd name="T13" fmla="*/ 1 h 3"/>
                <a:gd name="T14" fmla="*/ 16 w 3"/>
                <a:gd name="T15" fmla="*/ 1 h 3"/>
                <a:gd name="T16" fmla="*/ 16 w 3"/>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3" y="1"/>
                  </a:moveTo>
                  <a:lnTo>
                    <a:pt x="3" y="1"/>
                  </a:lnTo>
                  <a:lnTo>
                    <a:pt x="1" y="0"/>
                  </a:lnTo>
                  <a:lnTo>
                    <a:pt x="0" y="1"/>
                  </a:lnTo>
                  <a:lnTo>
                    <a:pt x="3" y="3"/>
                  </a:lnTo>
                  <a:lnTo>
                    <a:pt x="2" y="2"/>
                  </a:lnTo>
                  <a:lnTo>
                    <a:pt x="3"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6" name="Freeform 254"/>
            <p:cNvSpPr>
              <a:spLocks/>
            </p:cNvSpPr>
            <p:nvPr/>
          </p:nvSpPr>
          <p:spPr bwMode="auto">
            <a:xfrm>
              <a:off x="4145" y="1208"/>
              <a:ext cx="7" cy="3"/>
            </a:xfrm>
            <a:custGeom>
              <a:avLst/>
              <a:gdLst>
                <a:gd name="T0" fmla="*/ 12 w 4"/>
                <a:gd name="T1" fmla="*/ 2 h 3"/>
                <a:gd name="T2" fmla="*/ 12 w 4"/>
                <a:gd name="T3" fmla="*/ 2 h 3"/>
                <a:gd name="T4" fmla="*/ 4 w 4"/>
                <a:gd name="T5" fmla="*/ 0 h 3"/>
                <a:gd name="T6" fmla="*/ 0 w 4"/>
                <a:gd name="T7" fmla="*/ 1 h 3"/>
                <a:gd name="T8" fmla="*/ 9 w 4"/>
                <a:gd name="T9" fmla="*/ 3 h 3"/>
                <a:gd name="T10" fmla="*/ 9 w 4"/>
                <a:gd name="T11" fmla="*/ 3 h 3"/>
                <a:gd name="T12" fmla="*/ 12 w 4"/>
                <a:gd name="T13" fmla="*/ 2 h 3"/>
                <a:gd name="T14" fmla="*/ 12 w 4"/>
                <a:gd name="T15" fmla="*/ 2 h 3"/>
                <a:gd name="T16" fmla="*/ 12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4" y="2"/>
                  </a:moveTo>
                  <a:lnTo>
                    <a:pt x="4" y="2"/>
                  </a:lnTo>
                  <a:lnTo>
                    <a:pt x="1" y="0"/>
                  </a:lnTo>
                  <a:lnTo>
                    <a:pt x="0" y="1"/>
                  </a:lnTo>
                  <a:lnTo>
                    <a:pt x="3" y="3"/>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7" name="Freeform 255"/>
            <p:cNvSpPr>
              <a:spLocks/>
            </p:cNvSpPr>
            <p:nvPr/>
          </p:nvSpPr>
          <p:spPr bwMode="auto">
            <a:xfrm>
              <a:off x="4149" y="1208"/>
              <a:ext cx="6" cy="6"/>
            </a:xfrm>
            <a:custGeom>
              <a:avLst/>
              <a:gdLst>
                <a:gd name="T0" fmla="*/ 9 w 4"/>
                <a:gd name="T1" fmla="*/ 8 h 3"/>
                <a:gd name="T2" fmla="*/ 8 w 4"/>
                <a:gd name="T3" fmla="*/ 8 h 3"/>
                <a:gd name="T4" fmla="*/ 3 w 4"/>
                <a:gd name="T5" fmla="*/ 0 h 3"/>
                <a:gd name="T6" fmla="*/ 0 w 4"/>
                <a:gd name="T7" fmla="*/ 4 h 3"/>
                <a:gd name="T8" fmla="*/ 8 w 4"/>
                <a:gd name="T9" fmla="*/ 12 h 3"/>
                <a:gd name="T10" fmla="*/ 5 w 4"/>
                <a:gd name="T11" fmla="*/ 12 h 3"/>
                <a:gd name="T12" fmla="*/ 9 w 4"/>
                <a:gd name="T13" fmla="*/ 8 h 3"/>
                <a:gd name="T14" fmla="*/ 9 w 4"/>
                <a:gd name="T15" fmla="*/ 8 h 3"/>
                <a:gd name="T16" fmla="*/ 8 w 4"/>
                <a:gd name="T17" fmla="*/ 8 h 3"/>
                <a:gd name="T18" fmla="*/ 9 w 4"/>
                <a:gd name="T19" fmla="*/ 8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3">
                  <a:moveTo>
                    <a:pt x="4" y="2"/>
                  </a:moveTo>
                  <a:lnTo>
                    <a:pt x="3" y="2"/>
                  </a:lnTo>
                  <a:lnTo>
                    <a:pt x="1" y="0"/>
                  </a:lnTo>
                  <a:lnTo>
                    <a:pt x="0" y="1"/>
                  </a:lnTo>
                  <a:lnTo>
                    <a:pt x="3" y="3"/>
                  </a:lnTo>
                  <a:lnTo>
                    <a:pt x="2" y="3"/>
                  </a:lnTo>
                  <a:lnTo>
                    <a:pt x="4" y="2"/>
                  </a:lnTo>
                  <a:lnTo>
                    <a:pt x="3" y="2"/>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8" name="Freeform 256"/>
            <p:cNvSpPr>
              <a:spLocks/>
            </p:cNvSpPr>
            <p:nvPr/>
          </p:nvSpPr>
          <p:spPr bwMode="auto">
            <a:xfrm>
              <a:off x="4152" y="1211"/>
              <a:ext cx="6" cy="3"/>
            </a:xfrm>
            <a:custGeom>
              <a:avLst/>
              <a:gdLst>
                <a:gd name="T0" fmla="*/ 9 w 4"/>
                <a:gd name="T1" fmla="*/ 2 h 3"/>
                <a:gd name="T2" fmla="*/ 9 w 4"/>
                <a:gd name="T3" fmla="*/ 1 h 3"/>
                <a:gd name="T4" fmla="*/ 5 w 4"/>
                <a:gd name="T5" fmla="*/ 0 h 3"/>
                <a:gd name="T6" fmla="*/ 0 w 4"/>
                <a:gd name="T7" fmla="*/ 1 h 3"/>
                <a:gd name="T8" fmla="*/ 8 w 4"/>
                <a:gd name="T9" fmla="*/ 3 h 3"/>
                <a:gd name="T10" fmla="*/ 8 w 4"/>
                <a:gd name="T11" fmla="*/ 3 h 3"/>
                <a:gd name="T12" fmla="*/ 9 w 4"/>
                <a:gd name="T13" fmla="*/ 2 h 3"/>
                <a:gd name="T14" fmla="*/ 9 w 4"/>
                <a:gd name="T15" fmla="*/ 2 h 3"/>
                <a:gd name="T16" fmla="*/ 9 w 4"/>
                <a:gd name="T17" fmla="*/ 1 h 3"/>
                <a:gd name="T18" fmla="*/ 9 w 4"/>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3">
                  <a:moveTo>
                    <a:pt x="4" y="2"/>
                  </a:moveTo>
                  <a:lnTo>
                    <a:pt x="4" y="1"/>
                  </a:lnTo>
                  <a:lnTo>
                    <a:pt x="2" y="0"/>
                  </a:lnTo>
                  <a:lnTo>
                    <a:pt x="0" y="1"/>
                  </a:lnTo>
                  <a:lnTo>
                    <a:pt x="3" y="3"/>
                  </a:lnTo>
                  <a:lnTo>
                    <a:pt x="4" y="2"/>
                  </a:lnTo>
                  <a:lnTo>
                    <a:pt x="4" y="1"/>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69" name="Freeform 257"/>
            <p:cNvSpPr>
              <a:spLocks/>
            </p:cNvSpPr>
            <p:nvPr/>
          </p:nvSpPr>
          <p:spPr bwMode="auto">
            <a:xfrm>
              <a:off x="4155" y="1214"/>
              <a:ext cx="7" cy="6"/>
            </a:xfrm>
            <a:custGeom>
              <a:avLst/>
              <a:gdLst>
                <a:gd name="T0" fmla="*/ 16 w 3"/>
                <a:gd name="T1" fmla="*/ 8 h 4"/>
                <a:gd name="T2" fmla="*/ 16 w 3"/>
                <a:gd name="T3" fmla="*/ 8 h 4"/>
                <a:gd name="T4" fmla="*/ 5 w 3"/>
                <a:gd name="T5" fmla="*/ 0 h 4"/>
                <a:gd name="T6" fmla="*/ 0 w 3"/>
                <a:gd name="T7" fmla="*/ 3 h 4"/>
                <a:gd name="T8" fmla="*/ 12 w 3"/>
                <a:gd name="T9" fmla="*/ 9 h 4"/>
                <a:gd name="T10" fmla="*/ 12 w 3"/>
                <a:gd name="T11" fmla="*/ 9 h 4"/>
                <a:gd name="T12" fmla="*/ 16 w 3"/>
                <a:gd name="T13" fmla="*/ 8 h 4"/>
                <a:gd name="T14" fmla="*/ 16 w 3"/>
                <a:gd name="T15" fmla="*/ 8 h 4"/>
                <a:gd name="T16" fmla="*/ 16 w 3"/>
                <a:gd name="T17" fmla="*/ 8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3" y="3"/>
                  </a:moveTo>
                  <a:lnTo>
                    <a:pt x="3" y="3"/>
                  </a:lnTo>
                  <a:lnTo>
                    <a:pt x="1" y="0"/>
                  </a:lnTo>
                  <a:lnTo>
                    <a:pt x="0" y="1"/>
                  </a:lnTo>
                  <a:lnTo>
                    <a:pt x="2" y="4"/>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0" name="Freeform 258"/>
            <p:cNvSpPr>
              <a:spLocks/>
            </p:cNvSpPr>
            <p:nvPr/>
          </p:nvSpPr>
          <p:spPr bwMode="auto">
            <a:xfrm>
              <a:off x="4158" y="1217"/>
              <a:ext cx="4" cy="3"/>
            </a:xfrm>
            <a:custGeom>
              <a:avLst/>
              <a:gdLst>
                <a:gd name="T0" fmla="*/ 5 w 3"/>
                <a:gd name="T1" fmla="*/ 2 h 3"/>
                <a:gd name="T2" fmla="*/ 5 w 3"/>
                <a:gd name="T3" fmla="*/ 2 h 3"/>
                <a:gd name="T4" fmla="*/ 1 w 3"/>
                <a:gd name="T5" fmla="*/ 0 h 3"/>
                <a:gd name="T6" fmla="*/ 0 w 3"/>
                <a:gd name="T7" fmla="*/ 1 h 3"/>
                <a:gd name="T8" fmla="*/ 4 w 3"/>
                <a:gd name="T9" fmla="*/ 3 h 3"/>
                <a:gd name="T10" fmla="*/ 4 w 3"/>
                <a:gd name="T11" fmla="*/ 3 h 3"/>
                <a:gd name="T12" fmla="*/ 5 w 3"/>
                <a:gd name="T13" fmla="*/ 2 h 3"/>
                <a:gd name="T14" fmla="*/ 5 w 3"/>
                <a:gd name="T15" fmla="*/ 2 h 3"/>
                <a:gd name="T16" fmla="*/ 5 w 3"/>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3" y="2"/>
                  </a:moveTo>
                  <a:lnTo>
                    <a:pt x="3" y="2"/>
                  </a:lnTo>
                  <a:lnTo>
                    <a:pt x="1" y="0"/>
                  </a:lnTo>
                  <a:lnTo>
                    <a:pt x="0" y="1"/>
                  </a:lnTo>
                  <a:lnTo>
                    <a:pt x="2" y="3"/>
                  </a:lnTo>
                  <a:lnTo>
                    <a:pt x="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1" name="Freeform 259"/>
            <p:cNvSpPr>
              <a:spLocks/>
            </p:cNvSpPr>
            <p:nvPr/>
          </p:nvSpPr>
          <p:spPr bwMode="auto">
            <a:xfrm>
              <a:off x="4162" y="1220"/>
              <a:ext cx="3" cy="6"/>
            </a:xfrm>
            <a:custGeom>
              <a:avLst/>
              <a:gdLst>
                <a:gd name="T0" fmla="*/ 3 w 3"/>
                <a:gd name="T1" fmla="*/ 8 h 4"/>
                <a:gd name="T2" fmla="*/ 3 w 3"/>
                <a:gd name="T3" fmla="*/ 8 h 4"/>
                <a:gd name="T4" fmla="*/ 1 w 3"/>
                <a:gd name="T5" fmla="*/ 0 h 4"/>
                <a:gd name="T6" fmla="*/ 0 w 3"/>
                <a:gd name="T7" fmla="*/ 3 h 4"/>
                <a:gd name="T8" fmla="*/ 1 w 3"/>
                <a:gd name="T9" fmla="*/ 9 h 4"/>
                <a:gd name="T10" fmla="*/ 1 w 3"/>
                <a:gd name="T11" fmla="*/ 9 h 4"/>
                <a:gd name="T12" fmla="*/ 3 w 3"/>
                <a:gd name="T13" fmla="*/ 8 h 4"/>
                <a:gd name="T14" fmla="*/ 3 w 3"/>
                <a:gd name="T15" fmla="*/ 8 h 4"/>
                <a:gd name="T16" fmla="*/ 3 w 3"/>
                <a:gd name="T17" fmla="*/ 8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3" y="3"/>
                  </a:moveTo>
                  <a:lnTo>
                    <a:pt x="3" y="3"/>
                  </a:lnTo>
                  <a:lnTo>
                    <a:pt x="1" y="0"/>
                  </a:lnTo>
                  <a:lnTo>
                    <a:pt x="0" y="1"/>
                  </a:lnTo>
                  <a:lnTo>
                    <a:pt x="1" y="4"/>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2" name="Freeform 260"/>
            <p:cNvSpPr>
              <a:spLocks/>
            </p:cNvSpPr>
            <p:nvPr/>
          </p:nvSpPr>
          <p:spPr bwMode="auto">
            <a:xfrm>
              <a:off x="4162" y="1223"/>
              <a:ext cx="6" cy="3"/>
            </a:xfrm>
            <a:custGeom>
              <a:avLst/>
              <a:gdLst>
                <a:gd name="T0" fmla="*/ 12 w 3"/>
                <a:gd name="T1" fmla="*/ 3 h 3"/>
                <a:gd name="T2" fmla="*/ 12 w 3"/>
                <a:gd name="T3" fmla="*/ 2 h 3"/>
                <a:gd name="T4" fmla="*/ 8 w 3"/>
                <a:gd name="T5" fmla="*/ 0 h 3"/>
                <a:gd name="T6" fmla="*/ 0 w 3"/>
                <a:gd name="T7" fmla="*/ 1 h 3"/>
                <a:gd name="T8" fmla="*/ 8 w 3"/>
                <a:gd name="T9" fmla="*/ 3 h 3"/>
                <a:gd name="T10" fmla="*/ 8 w 3"/>
                <a:gd name="T11" fmla="*/ 3 h 3"/>
                <a:gd name="T12" fmla="*/ 12 w 3"/>
                <a:gd name="T13" fmla="*/ 3 h 3"/>
                <a:gd name="T14" fmla="*/ 12 w 3"/>
                <a:gd name="T15" fmla="*/ 3 h 3"/>
                <a:gd name="T16" fmla="*/ 12 w 3"/>
                <a:gd name="T17" fmla="*/ 2 h 3"/>
                <a:gd name="T18" fmla="*/ 12 w 3"/>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3" y="3"/>
                  </a:moveTo>
                  <a:lnTo>
                    <a:pt x="3" y="2"/>
                  </a:lnTo>
                  <a:lnTo>
                    <a:pt x="2" y="0"/>
                  </a:lnTo>
                  <a:lnTo>
                    <a:pt x="0" y="1"/>
                  </a:lnTo>
                  <a:lnTo>
                    <a:pt x="2" y="3"/>
                  </a:lnTo>
                  <a:lnTo>
                    <a:pt x="3" y="3"/>
                  </a:lnTo>
                  <a:lnTo>
                    <a:pt x="3" y="2"/>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3" name="Freeform 261"/>
            <p:cNvSpPr>
              <a:spLocks/>
            </p:cNvSpPr>
            <p:nvPr/>
          </p:nvSpPr>
          <p:spPr bwMode="auto">
            <a:xfrm>
              <a:off x="4165" y="1226"/>
              <a:ext cx="3" cy="6"/>
            </a:xfrm>
            <a:custGeom>
              <a:avLst/>
              <a:gdLst>
                <a:gd name="T0" fmla="*/ 3 w 3"/>
                <a:gd name="T1" fmla="*/ 8 h 4"/>
                <a:gd name="T2" fmla="*/ 3 w 3"/>
                <a:gd name="T3" fmla="*/ 8 h 4"/>
                <a:gd name="T4" fmla="*/ 1 w 3"/>
                <a:gd name="T5" fmla="*/ 0 h 4"/>
                <a:gd name="T6" fmla="*/ 0 w 3"/>
                <a:gd name="T7" fmla="*/ 0 h 4"/>
                <a:gd name="T8" fmla="*/ 1 w 3"/>
                <a:gd name="T9" fmla="*/ 9 h 4"/>
                <a:gd name="T10" fmla="*/ 1 w 3"/>
                <a:gd name="T11" fmla="*/ 9 h 4"/>
                <a:gd name="T12" fmla="*/ 3 w 3"/>
                <a:gd name="T13" fmla="*/ 8 h 4"/>
                <a:gd name="T14" fmla="*/ 3 w 3"/>
                <a:gd name="T15" fmla="*/ 8 h 4"/>
                <a:gd name="T16" fmla="*/ 3 w 3"/>
                <a:gd name="T17" fmla="*/ 8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3" y="3"/>
                  </a:moveTo>
                  <a:lnTo>
                    <a:pt x="3" y="3"/>
                  </a:lnTo>
                  <a:lnTo>
                    <a:pt x="1" y="0"/>
                  </a:lnTo>
                  <a:lnTo>
                    <a:pt x="0" y="0"/>
                  </a:lnTo>
                  <a:lnTo>
                    <a:pt x="1" y="4"/>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4" name="Freeform 262"/>
            <p:cNvSpPr>
              <a:spLocks/>
            </p:cNvSpPr>
            <p:nvPr/>
          </p:nvSpPr>
          <p:spPr bwMode="auto">
            <a:xfrm>
              <a:off x="4168" y="1232"/>
              <a:ext cx="3" cy="3"/>
            </a:xfrm>
            <a:custGeom>
              <a:avLst/>
              <a:gdLst>
                <a:gd name="T0" fmla="*/ 3 w 3"/>
                <a:gd name="T1" fmla="*/ 2 h 4"/>
                <a:gd name="T2" fmla="*/ 3 w 3"/>
                <a:gd name="T3" fmla="*/ 2 h 4"/>
                <a:gd name="T4" fmla="*/ 2 w 3"/>
                <a:gd name="T5" fmla="*/ 0 h 4"/>
                <a:gd name="T6" fmla="*/ 0 w 3"/>
                <a:gd name="T7" fmla="*/ 1 h 4"/>
                <a:gd name="T8" fmla="*/ 1 w 3"/>
                <a:gd name="T9" fmla="*/ 2 h 4"/>
                <a:gd name="T10" fmla="*/ 1 w 3"/>
                <a:gd name="T11" fmla="*/ 2 h 4"/>
                <a:gd name="T12" fmla="*/ 3 w 3"/>
                <a:gd name="T13" fmla="*/ 2 h 4"/>
                <a:gd name="T14" fmla="*/ 3 w 3"/>
                <a:gd name="T15" fmla="*/ 2 h 4"/>
                <a:gd name="T16" fmla="*/ 3 w 3"/>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3" y="3"/>
                  </a:moveTo>
                  <a:lnTo>
                    <a:pt x="3" y="3"/>
                  </a:lnTo>
                  <a:lnTo>
                    <a:pt x="2" y="0"/>
                  </a:lnTo>
                  <a:lnTo>
                    <a:pt x="0" y="1"/>
                  </a:lnTo>
                  <a:lnTo>
                    <a:pt x="1" y="4"/>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5" name="Freeform 263"/>
            <p:cNvSpPr>
              <a:spLocks/>
            </p:cNvSpPr>
            <p:nvPr/>
          </p:nvSpPr>
          <p:spPr bwMode="auto">
            <a:xfrm>
              <a:off x="4168" y="1235"/>
              <a:ext cx="3" cy="3"/>
            </a:xfrm>
            <a:custGeom>
              <a:avLst/>
              <a:gdLst>
                <a:gd name="T0" fmla="*/ 3 w 3"/>
                <a:gd name="T1" fmla="*/ 2 h 4"/>
                <a:gd name="T2" fmla="*/ 3 w 3"/>
                <a:gd name="T3" fmla="*/ 2 h 4"/>
                <a:gd name="T4" fmla="*/ 2 w 3"/>
                <a:gd name="T5" fmla="*/ 0 h 4"/>
                <a:gd name="T6" fmla="*/ 0 w 3"/>
                <a:gd name="T7" fmla="*/ 1 h 4"/>
                <a:gd name="T8" fmla="*/ 1 w 3"/>
                <a:gd name="T9" fmla="*/ 2 h 4"/>
                <a:gd name="T10" fmla="*/ 1 w 3"/>
                <a:gd name="T11" fmla="*/ 2 h 4"/>
                <a:gd name="T12" fmla="*/ 3 w 3"/>
                <a:gd name="T13" fmla="*/ 2 h 4"/>
                <a:gd name="T14" fmla="*/ 3 w 3"/>
                <a:gd name="T15" fmla="*/ 2 h 4"/>
                <a:gd name="T16" fmla="*/ 3 w 3"/>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3" y="3"/>
                  </a:moveTo>
                  <a:lnTo>
                    <a:pt x="3" y="3"/>
                  </a:lnTo>
                  <a:lnTo>
                    <a:pt x="2" y="0"/>
                  </a:lnTo>
                  <a:lnTo>
                    <a:pt x="0" y="1"/>
                  </a:lnTo>
                  <a:lnTo>
                    <a:pt x="1" y="4"/>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6" name="Freeform 264"/>
            <p:cNvSpPr>
              <a:spLocks/>
            </p:cNvSpPr>
            <p:nvPr/>
          </p:nvSpPr>
          <p:spPr bwMode="auto">
            <a:xfrm>
              <a:off x="4168" y="1238"/>
              <a:ext cx="3" cy="6"/>
            </a:xfrm>
            <a:custGeom>
              <a:avLst/>
              <a:gdLst>
                <a:gd name="T0" fmla="*/ 5 w 2"/>
                <a:gd name="T1" fmla="*/ 5 h 5"/>
                <a:gd name="T2" fmla="*/ 5 w 2"/>
                <a:gd name="T3" fmla="*/ 5 h 5"/>
                <a:gd name="T4" fmla="*/ 5 w 2"/>
                <a:gd name="T5" fmla="*/ 0 h 5"/>
                <a:gd name="T6" fmla="*/ 0 w 2"/>
                <a:gd name="T7" fmla="*/ 1 h 5"/>
                <a:gd name="T8" fmla="*/ 3 w 2"/>
                <a:gd name="T9" fmla="*/ 7 h 5"/>
                <a:gd name="T10" fmla="*/ 3 w 2"/>
                <a:gd name="T11" fmla="*/ 7 h 5"/>
                <a:gd name="T12" fmla="*/ 5 w 2"/>
                <a:gd name="T13" fmla="*/ 5 h 5"/>
                <a:gd name="T14" fmla="*/ 5 w 2"/>
                <a:gd name="T15" fmla="*/ 5 h 5"/>
                <a:gd name="T16" fmla="*/ 5 w 2"/>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5">
                  <a:moveTo>
                    <a:pt x="2" y="3"/>
                  </a:moveTo>
                  <a:lnTo>
                    <a:pt x="2" y="3"/>
                  </a:lnTo>
                  <a:lnTo>
                    <a:pt x="2" y="0"/>
                  </a:lnTo>
                  <a:lnTo>
                    <a:pt x="0" y="1"/>
                  </a:lnTo>
                  <a:lnTo>
                    <a:pt x="1" y="5"/>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7" name="Freeform 265"/>
            <p:cNvSpPr>
              <a:spLocks/>
            </p:cNvSpPr>
            <p:nvPr/>
          </p:nvSpPr>
          <p:spPr bwMode="auto">
            <a:xfrm>
              <a:off x="4171" y="1241"/>
              <a:ext cx="4" cy="6"/>
            </a:xfrm>
            <a:custGeom>
              <a:avLst/>
              <a:gdLst>
                <a:gd name="T0" fmla="*/ 4 w 2"/>
                <a:gd name="T1" fmla="*/ 6 h 5"/>
                <a:gd name="T2" fmla="*/ 4 w 2"/>
                <a:gd name="T3" fmla="*/ 6 h 5"/>
                <a:gd name="T4" fmla="*/ 4 w 2"/>
                <a:gd name="T5" fmla="*/ 0 h 5"/>
                <a:gd name="T6" fmla="*/ 0 w 2"/>
                <a:gd name="T7" fmla="*/ 2 h 5"/>
                <a:gd name="T8" fmla="*/ 0 w 2"/>
                <a:gd name="T9" fmla="*/ 7 h 5"/>
                <a:gd name="T10" fmla="*/ 0 w 2"/>
                <a:gd name="T11" fmla="*/ 6 h 5"/>
                <a:gd name="T12" fmla="*/ 8 w 2"/>
                <a:gd name="T13" fmla="*/ 6 h 5"/>
                <a:gd name="T14" fmla="*/ 4 w 2"/>
                <a:gd name="T15" fmla="*/ 6 h 5"/>
                <a:gd name="T16" fmla="*/ 4 w 2"/>
                <a:gd name="T17" fmla="*/ 6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5">
                  <a:moveTo>
                    <a:pt x="1" y="4"/>
                  </a:moveTo>
                  <a:lnTo>
                    <a:pt x="1" y="4"/>
                  </a:lnTo>
                  <a:lnTo>
                    <a:pt x="1" y="0"/>
                  </a:lnTo>
                  <a:lnTo>
                    <a:pt x="0" y="2"/>
                  </a:lnTo>
                  <a:lnTo>
                    <a:pt x="0" y="5"/>
                  </a:lnTo>
                  <a:lnTo>
                    <a:pt x="0" y="4"/>
                  </a:lnTo>
                  <a:lnTo>
                    <a:pt x="2" y="4"/>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8" name="Freeform 266"/>
            <p:cNvSpPr>
              <a:spLocks/>
            </p:cNvSpPr>
            <p:nvPr/>
          </p:nvSpPr>
          <p:spPr bwMode="auto">
            <a:xfrm>
              <a:off x="4171" y="1247"/>
              <a:ext cx="4" cy="3"/>
            </a:xfrm>
            <a:custGeom>
              <a:avLst/>
              <a:gdLst>
                <a:gd name="T0" fmla="*/ 8 w 2"/>
                <a:gd name="T1" fmla="*/ 2 h 4"/>
                <a:gd name="T2" fmla="*/ 8 w 2"/>
                <a:gd name="T3" fmla="*/ 2 h 4"/>
                <a:gd name="T4" fmla="*/ 4 w 2"/>
                <a:gd name="T5" fmla="*/ 0 h 4"/>
                <a:gd name="T6" fmla="*/ 0 w 2"/>
                <a:gd name="T7" fmla="*/ 0 h 4"/>
                <a:gd name="T8" fmla="*/ 0 w 2"/>
                <a:gd name="T9" fmla="*/ 2 h 4"/>
                <a:gd name="T10" fmla="*/ 0 w 2"/>
                <a:gd name="T11" fmla="*/ 2 h 4"/>
                <a:gd name="T12" fmla="*/ 8 w 2"/>
                <a:gd name="T13" fmla="*/ 2 h 4"/>
                <a:gd name="T14" fmla="*/ 8 w 2"/>
                <a:gd name="T15" fmla="*/ 2 h 4"/>
                <a:gd name="T16" fmla="*/ 8 w 2"/>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2" y="4"/>
                  </a:moveTo>
                  <a:lnTo>
                    <a:pt x="2" y="4"/>
                  </a:lnTo>
                  <a:lnTo>
                    <a:pt x="1" y="0"/>
                  </a:lnTo>
                  <a:lnTo>
                    <a:pt x="0" y="0"/>
                  </a:lnTo>
                  <a:lnTo>
                    <a:pt x="0" y="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79" name="Freeform 267"/>
            <p:cNvSpPr>
              <a:spLocks/>
            </p:cNvSpPr>
            <p:nvPr/>
          </p:nvSpPr>
          <p:spPr bwMode="auto">
            <a:xfrm>
              <a:off x="4171" y="1250"/>
              <a:ext cx="4" cy="6"/>
            </a:xfrm>
            <a:custGeom>
              <a:avLst/>
              <a:gdLst>
                <a:gd name="T0" fmla="*/ 4 w 2"/>
                <a:gd name="T1" fmla="*/ 12 h 3"/>
                <a:gd name="T2" fmla="*/ 4 w 2"/>
                <a:gd name="T3" fmla="*/ 12 h 3"/>
                <a:gd name="T4" fmla="*/ 8 w 2"/>
                <a:gd name="T5" fmla="*/ 0 h 3"/>
                <a:gd name="T6" fmla="*/ 0 w 2"/>
                <a:gd name="T7" fmla="*/ 0 h 3"/>
                <a:gd name="T8" fmla="*/ 0 w 2"/>
                <a:gd name="T9" fmla="*/ 12 h 3"/>
                <a:gd name="T10" fmla="*/ 0 w 2"/>
                <a:gd name="T11" fmla="*/ 8 h 3"/>
                <a:gd name="T12" fmla="*/ 4 w 2"/>
                <a:gd name="T13" fmla="*/ 12 h 3"/>
                <a:gd name="T14" fmla="*/ 4 w 2"/>
                <a:gd name="T15" fmla="*/ 12 h 3"/>
                <a:gd name="T16" fmla="*/ 8 w 2"/>
                <a:gd name="T17" fmla="*/ 12 h 3"/>
                <a:gd name="T18" fmla="*/ 4 w 2"/>
                <a:gd name="T19" fmla="*/ 1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3">
                  <a:moveTo>
                    <a:pt x="1" y="3"/>
                  </a:moveTo>
                  <a:lnTo>
                    <a:pt x="1" y="3"/>
                  </a:lnTo>
                  <a:lnTo>
                    <a:pt x="2" y="0"/>
                  </a:lnTo>
                  <a:lnTo>
                    <a:pt x="0" y="0"/>
                  </a:lnTo>
                  <a:lnTo>
                    <a:pt x="0" y="3"/>
                  </a:lnTo>
                  <a:lnTo>
                    <a:pt x="0" y="2"/>
                  </a:lnTo>
                  <a:lnTo>
                    <a:pt x="1"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0" name="Freeform 268"/>
            <p:cNvSpPr>
              <a:spLocks/>
            </p:cNvSpPr>
            <p:nvPr/>
          </p:nvSpPr>
          <p:spPr bwMode="auto">
            <a:xfrm>
              <a:off x="4168" y="1253"/>
              <a:ext cx="3" cy="6"/>
            </a:xfrm>
            <a:custGeom>
              <a:avLst/>
              <a:gdLst>
                <a:gd name="T0" fmla="*/ 5 w 2"/>
                <a:gd name="T1" fmla="*/ 7 h 5"/>
                <a:gd name="T2" fmla="*/ 5 w 2"/>
                <a:gd name="T3" fmla="*/ 7 h 5"/>
                <a:gd name="T4" fmla="*/ 5 w 2"/>
                <a:gd name="T5" fmla="*/ 1 h 5"/>
                <a:gd name="T6" fmla="*/ 3 w 2"/>
                <a:gd name="T7" fmla="*/ 0 h 5"/>
                <a:gd name="T8" fmla="*/ 0 w 2"/>
                <a:gd name="T9" fmla="*/ 6 h 5"/>
                <a:gd name="T10" fmla="*/ 0 w 2"/>
                <a:gd name="T11" fmla="*/ 6 h 5"/>
                <a:gd name="T12" fmla="*/ 5 w 2"/>
                <a:gd name="T13" fmla="*/ 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5">
                  <a:moveTo>
                    <a:pt x="2" y="5"/>
                  </a:moveTo>
                  <a:lnTo>
                    <a:pt x="2" y="5"/>
                  </a:lnTo>
                  <a:lnTo>
                    <a:pt x="2" y="1"/>
                  </a:lnTo>
                  <a:lnTo>
                    <a:pt x="1" y="0"/>
                  </a:lnTo>
                  <a:lnTo>
                    <a:pt x="0" y="4"/>
                  </a:lnTo>
                  <a:lnTo>
                    <a:pt x="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1" name="Freeform 269"/>
            <p:cNvSpPr>
              <a:spLocks/>
            </p:cNvSpPr>
            <p:nvPr/>
          </p:nvSpPr>
          <p:spPr bwMode="auto">
            <a:xfrm>
              <a:off x="4168" y="1259"/>
              <a:ext cx="3" cy="3"/>
            </a:xfrm>
            <a:custGeom>
              <a:avLst/>
              <a:gdLst>
                <a:gd name="T0" fmla="*/ 3 w 2"/>
                <a:gd name="T1" fmla="*/ 2 h 4"/>
                <a:gd name="T2" fmla="*/ 3 w 2"/>
                <a:gd name="T3" fmla="*/ 2 h 4"/>
                <a:gd name="T4" fmla="*/ 5 w 2"/>
                <a:gd name="T5" fmla="*/ 1 h 4"/>
                <a:gd name="T6" fmla="*/ 0 w 2"/>
                <a:gd name="T7" fmla="*/ 0 h 4"/>
                <a:gd name="T8" fmla="*/ 0 w 2"/>
                <a:gd name="T9" fmla="*/ 2 h 4"/>
                <a:gd name="T10" fmla="*/ 0 w 2"/>
                <a:gd name="T11" fmla="*/ 2 h 4"/>
                <a:gd name="T12" fmla="*/ 3 w 2"/>
                <a:gd name="T13" fmla="*/ 2 h 4"/>
                <a:gd name="T14" fmla="*/ 3 w 2"/>
                <a:gd name="T15" fmla="*/ 2 h 4"/>
                <a:gd name="T16" fmla="*/ 3 w 2"/>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1" y="4"/>
                  </a:moveTo>
                  <a:lnTo>
                    <a:pt x="1" y="4"/>
                  </a:lnTo>
                  <a:lnTo>
                    <a:pt x="2" y="1"/>
                  </a:lnTo>
                  <a:lnTo>
                    <a:pt x="0" y="0"/>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2" name="Freeform 270"/>
            <p:cNvSpPr>
              <a:spLocks/>
            </p:cNvSpPr>
            <p:nvPr/>
          </p:nvSpPr>
          <p:spPr bwMode="auto">
            <a:xfrm>
              <a:off x="4168" y="1262"/>
              <a:ext cx="3" cy="6"/>
            </a:xfrm>
            <a:custGeom>
              <a:avLst/>
              <a:gdLst>
                <a:gd name="T0" fmla="*/ 3 w 2"/>
                <a:gd name="T1" fmla="*/ 9 h 4"/>
                <a:gd name="T2" fmla="*/ 3 w 2"/>
                <a:gd name="T3" fmla="*/ 9 h 4"/>
                <a:gd name="T4" fmla="*/ 5 w 2"/>
                <a:gd name="T5" fmla="*/ 3 h 4"/>
                <a:gd name="T6" fmla="*/ 3 w 2"/>
                <a:gd name="T7" fmla="*/ 0 h 4"/>
                <a:gd name="T8" fmla="*/ 0 w 2"/>
                <a:gd name="T9" fmla="*/ 8 h 4"/>
                <a:gd name="T10" fmla="*/ 0 w 2"/>
                <a:gd name="T11" fmla="*/ 8 h 4"/>
                <a:gd name="T12" fmla="*/ 3 w 2"/>
                <a:gd name="T13" fmla="*/ 9 h 4"/>
                <a:gd name="T14" fmla="*/ 3 w 2"/>
                <a:gd name="T15" fmla="*/ 9 h 4"/>
                <a:gd name="T16" fmla="*/ 3 w 2"/>
                <a:gd name="T17" fmla="*/ 9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1" y="4"/>
                  </a:moveTo>
                  <a:lnTo>
                    <a:pt x="1" y="4"/>
                  </a:lnTo>
                  <a:lnTo>
                    <a:pt x="2" y="1"/>
                  </a:lnTo>
                  <a:lnTo>
                    <a:pt x="1" y="0"/>
                  </a:lnTo>
                  <a:lnTo>
                    <a:pt x="0"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3" name="Freeform 271"/>
            <p:cNvSpPr>
              <a:spLocks/>
            </p:cNvSpPr>
            <p:nvPr/>
          </p:nvSpPr>
          <p:spPr bwMode="auto">
            <a:xfrm>
              <a:off x="4165" y="1271"/>
              <a:ext cx="3" cy="3"/>
            </a:xfrm>
            <a:custGeom>
              <a:avLst/>
              <a:gdLst>
                <a:gd name="T0" fmla="*/ 2 w 3"/>
                <a:gd name="T1" fmla="*/ 3 h 3"/>
                <a:gd name="T2" fmla="*/ 2 w 3"/>
                <a:gd name="T3" fmla="*/ 3 h 3"/>
                <a:gd name="T4" fmla="*/ 3 w 3"/>
                <a:gd name="T5" fmla="*/ 0 h 3"/>
                <a:gd name="T6" fmla="*/ 2 w 3"/>
                <a:gd name="T7" fmla="*/ 0 h 3"/>
                <a:gd name="T8" fmla="*/ 0 w 3"/>
                <a:gd name="T9" fmla="*/ 3 h 3"/>
                <a:gd name="T10" fmla="*/ 0 w 3"/>
                <a:gd name="T11" fmla="*/ 2 h 3"/>
                <a:gd name="T12" fmla="*/ 2 w 3"/>
                <a:gd name="T13" fmla="*/ 3 h 3"/>
                <a:gd name="T14" fmla="*/ 2 w 3"/>
                <a:gd name="T15" fmla="*/ 3 h 3"/>
                <a:gd name="T16" fmla="*/ 2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2" y="3"/>
                  </a:moveTo>
                  <a:lnTo>
                    <a:pt x="2" y="3"/>
                  </a:lnTo>
                  <a:lnTo>
                    <a:pt x="3" y="0"/>
                  </a:lnTo>
                  <a:lnTo>
                    <a:pt x="2" y="0"/>
                  </a:lnTo>
                  <a:lnTo>
                    <a:pt x="0" y="3"/>
                  </a:lnTo>
                  <a:lnTo>
                    <a:pt x="0" y="2"/>
                  </a:lnTo>
                  <a:lnTo>
                    <a:pt x="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4" name="Freeform 272"/>
            <p:cNvSpPr>
              <a:spLocks/>
            </p:cNvSpPr>
            <p:nvPr/>
          </p:nvSpPr>
          <p:spPr bwMode="auto">
            <a:xfrm>
              <a:off x="4162" y="1274"/>
              <a:ext cx="6" cy="3"/>
            </a:xfrm>
            <a:custGeom>
              <a:avLst/>
              <a:gdLst>
                <a:gd name="T0" fmla="*/ 5 w 4"/>
                <a:gd name="T1" fmla="*/ 2 h 4"/>
                <a:gd name="T2" fmla="*/ 5 w 4"/>
                <a:gd name="T3" fmla="*/ 2 h 4"/>
                <a:gd name="T4" fmla="*/ 9 w 4"/>
                <a:gd name="T5" fmla="*/ 1 h 4"/>
                <a:gd name="T6" fmla="*/ 5 w 4"/>
                <a:gd name="T7" fmla="*/ 0 h 4"/>
                <a:gd name="T8" fmla="*/ 0 w 4"/>
                <a:gd name="T9" fmla="*/ 2 h 4"/>
                <a:gd name="T10" fmla="*/ 0 w 4"/>
                <a:gd name="T11" fmla="*/ 2 h 4"/>
                <a:gd name="T12" fmla="*/ 5 w 4"/>
                <a:gd name="T13" fmla="*/ 2 h 4"/>
                <a:gd name="T14" fmla="*/ 5 w 4"/>
                <a:gd name="T15" fmla="*/ 2 h 4"/>
                <a:gd name="T16" fmla="*/ 5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2" y="4"/>
                  </a:moveTo>
                  <a:lnTo>
                    <a:pt x="2" y="4"/>
                  </a:lnTo>
                  <a:lnTo>
                    <a:pt x="4" y="1"/>
                  </a:lnTo>
                  <a:lnTo>
                    <a:pt x="2" y="0"/>
                  </a:lnTo>
                  <a:lnTo>
                    <a:pt x="0" y="3"/>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5" name="Freeform 273"/>
            <p:cNvSpPr>
              <a:spLocks/>
            </p:cNvSpPr>
            <p:nvPr/>
          </p:nvSpPr>
          <p:spPr bwMode="auto">
            <a:xfrm>
              <a:off x="4162" y="1277"/>
              <a:ext cx="3" cy="3"/>
            </a:xfrm>
            <a:custGeom>
              <a:avLst/>
              <a:gdLst>
                <a:gd name="T0" fmla="*/ 1 w 3"/>
                <a:gd name="T1" fmla="*/ 2 h 4"/>
                <a:gd name="T2" fmla="*/ 1 w 3"/>
                <a:gd name="T3" fmla="*/ 2 h 4"/>
                <a:gd name="T4" fmla="*/ 3 w 3"/>
                <a:gd name="T5" fmla="*/ 1 h 4"/>
                <a:gd name="T6" fmla="*/ 1 w 3"/>
                <a:gd name="T7" fmla="*/ 0 h 4"/>
                <a:gd name="T8" fmla="*/ 0 w 3"/>
                <a:gd name="T9" fmla="*/ 2 h 4"/>
                <a:gd name="T10" fmla="*/ 0 w 3"/>
                <a:gd name="T11" fmla="*/ 2 h 4"/>
                <a:gd name="T12" fmla="*/ 1 w 3"/>
                <a:gd name="T13" fmla="*/ 2 h 4"/>
                <a:gd name="T14" fmla="*/ 1 w 3"/>
                <a:gd name="T15" fmla="*/ 2 h 4"/>
                <a:gd name="T16" fmla="*/ 1 w 3"/>
                <a:gd name="T17" fmla="*/ 2 h 4"/>
                <a:gd name="T18" fmla="*/ 1 w 3"/>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4">
                  <a:moveTo>
                    <a:pt x="1" y="4"/>
                  </a:moveTo>
                  <a:lnTo>
                    <a:pt x="1" y="3"/>
                  </a:lnTo>
                  <a:lnTo>
                    <a:pt x="3" y="1"/>
                  </a:lnTo>
                  <a:lnTo>
                    <a:pt x="1" y="0"/>
                  </a:lnTo>
                  <a:lnTo>
                    <a:pt x="0" y="2"/>
                  </a:lnTo>
                  <a:lnTo>
                    <a:pt x="1" y="4"/>
                  </a:lnTo>
                  <a:lnTo>
                    <a:pt x="1" y="3"/>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6" name="Freeform 274"/>
            <p:cNvSpPr>
              <a:spLocks/>
            </p:cNvSpPr>
            <p:nvPr/>
          </p:nvSpPr>
          <p:spPr bwMode="auto">
            <a:xfrm>
              <a:off x="4158" y="1280"/>
              <a:ext cx="4" cy="6"/>
            </a:xfrm>
            <a:custGeom>
              <a:avLst/>
              <a:gdLst>
                <a:gd name="T0" fmla="*/ 1 w 3"/>
                <a:gd name="T1" fmla="*/ 7 h 5"/>
                <a:gd name="T2" fmla="*/ 1 w 3"/>
                <a:gd name="T3" fmla="*/ 7 h 5"/>
                <a:gd name="T4" fmla="*/ 5 w 3"/>
                <a:gd name="T5" fmla="*/ 2 h 5"/>
                <a:gd name="T6" fmla="*/ 4 w 3"/>
                <a:gd name="T7" fmla="*/ 0 h 5"/>
                <a:gd name="T8" fmla="*/ 0 w 3"/>
                <a:gd name="T9" fmla="*/ 6 h 5"/>
                <a:gd name="T10" fmla="*/ 0 w 3"/>
                <a:gd name="T11" fmla="*/ 6 h 5"/>
                <a:gd name="T12" fmla="*/ 1 w 3"/>
                <a:gd name="T13" fmla="*/ 7 h 5"/>
                <a:gd name="T14" fmla="*/ 1 w 3"/>
                <a:gd name="T15" fmla="*/ 7 h 5"/>
                <a:gd name="T16" fmla="*/ 1 w 3"/>
                <a:gd name="T17" fmla="*/ 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5">
                  <a:moveTo>
                    <a:pt x="1" y="5"/>
                  </a:moveTo>
                  <a:lnTo>
                    <a:pt x="1" y="5"/>
                  </a:lnTo>
                  <a:lnTo>
                    <a:pt x="3" y="2"/>
                  </a:lnTo>
                  <a:lnTo>
                    <a:pt x="2" y="0"/>
                  </a:lnTo>
                  <a:lnTo>
                    <a:pt x="0" y="4"/>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7" name="Freeform 275"/>
            <p:cNvSpPr>
              <a:spLocks/>
            </p:cNvSpPr>
            <p:nvPr/>
          </p:nvSpPr>
          <p:spPr bwMode="auto">
            <a:xfrm>
              <a:off x="4155" y="1283"/>
              <a:ext cx="3" cy="3"/>
            </a:xfrm>
            <a:custGeom>
              <a:avLst/>
              <a:gdLst>
                <a:gd name="T0" fmla="*/ 1 w 3"/>
                <a:gd name="T1" fmla="*/ 3 h 3"/>
                <a:gd name="T2" fmla="*/ 1 w 3"/>
                <a:gd name="T3" fmla="*/ 3 h 3"/>
                <a:gd name="T4" fmla="*/ 3 w 3"/>
                <a:gd name="T5" fmla="*/ 1 h 3"/>
                <a:gd name="T6" fmla="*/ 2 w 3"/>
                <a:gd name="T7" fmla="*/ 0 h 3"/>
                <a:gd name="T8" fmla="*/ 0 w 3"/>
                <a:gd name="T9" fmla="*/ 2 h 3"/>
                <a:gd name="T10" fmla="*/ 0 w 3"/>
                <a:gd name="T11" fmla="*/ 2 h 3"/>
                <a:gd name="T12" fmla="*/ 1 w 3"/>
                <a:gd name="T13" fmla="*/ 3 h 3"/>
                <a:gd name="T14" fmla="*/ 1 w 3"/>
                <a:gd name="T15" fmla="*/ 3 h 3"/>
                <a:gd name="T16" fmla="*/ 1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1" y="3"/>
                  </a:moveTo>
                  <a:lnTo>
                    <a:pt x="1" y="3"/>
                  </a:lnTo>
                  <a:lnTo>
                    <a:pt x="3" y="1"/>
                  </a:lnTo>
                  <a:lnTo>
                    <a:pt x="2" y="0"/>
                  </a:lnTo>
                  <a:lnTo>
                    <a:pt x="0" y="2"/>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8" name="Freeform 276"/>
            <p:cNvSpPr>
              <a:spLocks/>
            </p:cNvSpPr>
            <p:nvPr/>
          </p:nvSpPr>
          <p:spPr bwMode="auto">
            <a:xfrm>
              <a:off x="4152" y="1286"/>
              <a:ext cx="3" cy="3"/>
            </a:xfrm>
            <a:custGeom>
              <a:avLst/>
              <a:gdLst>
                <a:gd name="T0" fmla="*/ 1 w 4"/>
                <a:gd name="T1" fmla="*/ 3 h 3"/>
                <a:gd name="T2" fmla="*/ 2 w 4"/>
                <a:gd name="T3" fmla="*/ 3 h 3"/>
                <a:gd name="T4" fmla="*/ 2 w 4"/>
                <a:gd name="T5" fmla="*/ 1 h 3"/>
                <a:gd name="T6" fmla="*/ 2 w 4"/>
                <a:gd name="T7" fmla="*/ 0 h 3"/>
                <a:gd name="T8" fmla="*/ 0 w 4"/>
                <a:gd name="T9" fmla="*/ 2 h 3"/>
                <a:gd name="T10" fmla="*/ 0 w 4"/>
                <a:gd name="T11" fmla="*/ 2 h 3"/>
                <a:gd name="T12" fmla="*/ 1 w 4"/>
                <a:gd name="T13" fmla="*/ 3 h 3"/>
                <a:gd name="T14" fmla="*/ 2 w 4"/>
                <a:gd name="T15" fmla="*/ 3 h 3"/>
                <a:gd name="T16" fmla="*/ 2 w 4"/>
                <a:gd name="T17" fmla="*/ 3 h 3"/>
                <a:gd name="T18" fmla="*/ 1 w 4"/>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3">
                  <a:moveTo>
                    <a:pt x="1" y="3"/>
                  </a:moveTo>
                  <a:lnTo>
                    <a:pt x="2" y="3"/>
                  </a:lnTo>
                  <a:lnTo>
                    <a:pt x="4" y="1"/>
                  </a:lnTo>
                  <a:lnTo>
                    <a:pt x="3" y="0"/>
                  </a:lnTo>
                  <a:lnTo>
                    <a:pt x="0" y="2"/>
                  </a:lnTo>
                  <a:lnTo>
                    <a:pt x="1" y="3"/>
                  </a:lnTo>
                  <a:lnTo>
                    <a:pt x="2" y="3"/>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89" name="Freeform 277"/>
            <p:cNvSpPr>
              <a:spLocks/>
            </p:cNvSpPr>
            <p:nvPr/>
          </p:nvSpPr>
          <p:spPr bwMode="auto">
            <a:xfrm>
              <a:off x="4149" y="1289"/>
              <a:ext cx="3" cy="3"/>
            </a:xfrm>
            <a:custGeom>
              <a:avLst/>
              <a:gdLst>
                <a:gd name="T0" fmla="*/ 1 w 3"/>
                <a:gd name="T1" fmla="*/ 3 h 3"/>
                <a:gd name="T2" fmla="*/ 1 w 3"/>
                <a:gd name="T3" fmla="*/ 3 h 3"/>
                <a:gd name="T4" fmla="*/ 3 w 3"/>
                <a:gd name="T5" fmla="*/ 1 h 3"/>
                <a:gd name="T6" fmla="*/ 2 w 3"/>
                <a:gd name="T7" fmla="*/ 0 h 3"/>
                <a:gd name="T8" fmla="*/ 0 w 3"/>
                <a:gd name="T9" fmla="*/ 1 h 3"/>
                <a:gd name="T10" fmla="*/ 0 w 3"/>
                <a:gd name="T11" fmla="*/ 1 h 3"/>
                <a:gd name="T12" fmla="*/ 1 w 3"/>
                <a:gd name="T13" fmla="*/ 3 h 3"/>
                <a:gd name="T14" fmla="*/ 1 w 3"/>
                <a:gd name="T15" fmla="*/ 3 h 3"/>
                <a:gd name="T16" fmla="*/ 1 w 3"/>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3">
                  <a:moveTo>
                    <a:pt x="1" y="3"/>
                  </a:moveTo>
                  <a:lnTo>
                    <a:pt x="1" y="3"/>
                  </a:lnTo>
                  <a:lnTo>
                    <a:pt x="3" y="1"/>
                  </a:lnTo>
                  <a:lnTo>
                    <a:pt x="2" y="0"/>
                  </a:lnTo>
                  <a:lnTo>
                    <a:pt x="0" y="1"/>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0" name="Freeform 278"/>
            <p:cNvSpPr>
              <a:spLocks/>
            </p:cNvSpPr>
            <p:nvPr/>
          </p:nvSpPr>
          <p:spPr bwMode="auto">
            <a:xfrm>
              <a:off x="4145" y="1289"/>
              <a:ext cx="4" cy="3"/>
            </a:xfrm>
            <a:custGeom>
              <a:avLst/>
              <a:gdLst>
                <a:gd name="T0" fmla="*/ 1 w 4"/>
                <a:gd name="T1" fmla="*/ 3 h 3"/>
                <a:gd name="T2" fmla="*/ 1 w 4"/>
                <a:gd name="T3" fmla="*/ 3 h 3"/>
                <a:gd name="T4" fmla="*/ 4 w 4"/>
                <a:gd name="T5" fmla="*/ 2 h 3"/>
                <a:gd name="T6" fmla="*/ 3 w 4"/>
                <a:gd name="T7" fmla="*/ 0 h 3"/>
                <a:gd name="T8" fmla="*/ 0 w 4"/>
                <a:gd name="T9" fmla="*/ 2 h 3"/>
                <a:gd name="T10" fmla="*/ 0 w 4"/>
                <a:gd name="T11" fmla="*/ 2 h 3"/>
                <a:gd name="T12" fmla="*/ 1 w 4"/>
                <a:gd name="T13" fmla="*/ 3 h 3"/>
                <a:gd name="T14" fmla="*/ 1 w 4"/>
                <a:gd name="T15" fmla="*/ 3 h 3"/>
                <a:gd name="T16" fmla="*/ 1 w 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1" y="3"/>
                  </a:moveTo>
                  <a:lnTo>
                    <a:pt x="1" y="3"/>
                  </a:lnTo>
                  <a:lnTo>
                    <a:pt x="4" y="2"/>
                  </a:lnTo>
                  <a:lnTo>
                    <a:pt x="3" y="0"/>
                  </a:lnTo>
                  <a:lnTo>
                    <a:pt x="0" y="2"/>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1" name="Freeform 279"/>
            <p:cNvSpPr>
              <a:spLocks/>
            </p:cNvSpPr>
            <p:nvPr/>
          </p:nvSpPr>
          <p:spPr bwMode="auto">
            <a:xfrm>
              <a:off x="4142" y="1292"/>
              <a:ext cx="3" cy="3"/>
            </a:xfrm>
            <a:custGeom>
              <a:avLst/>
              <a:gdLst>
                <a:gd name="T0" fmla="*/ 0 w 3"/>
                <a:gd name="T1" fmla="*/ 5 h 2"/>
                <a:gd name="T2" fmla="*/ 0 w 3"/>
                <a:gd name="T3" fmla="*/ 5 h 2"/>
                <a:gd name="T4" fmla="*/ 3 w 3"/>
                <a:gd name="T5" fmla="*/ 3 h 2"/>
                <a:gd name="T6" fmla="*/ 2 w 3"/>
                <a:gd name="T7" fmla="*/ 0 h 2"/>
                <a:gd name="T8" fmla="*/ 0 w 3"/>
                <a:gd name="T9" fmla="*/ 3 h 2"/>
                <a:gd name="T10" fmla="*/ 0 w 3"/>
                <a:gd name="T11" fmla="*/ 3 h 2"/>
                <a:gd name="T12" fmla="*/ 0 w 3"/>
                <a:gd name="T13" fmla="*/ 5 h 2"/>
                <a:gd name="T14" fmla="*/ 0 w 3"/>
                <a:gd name="T15" fmla="*/ 5 h 2"/>
                <a:gd name="T16" fmla="*/ 0 w 3"/>
                <a:gd name="T17" fmla="*/ 5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0" y="2"/>
                  </a:moveTo>
                  <a:lnTo>
                    <a:pt x="0" y="2"/>
                  </a:lnTo>
                  <a:lnTo>
                    <a:pt x="3" y="1"/>
                  </a:lnTo>
                  <a:lnTo>
                    <a:pt x="2" y="0"/>
                  </a:lnTo>
                  <a:lnTo>
                    <a:pt x="0" y="1"/>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2" name="Freeform 280"/>
            <p:cNvSpPr>
              <a:spLocks/>
            </p:cNvSpPr>
            <p:nvPr/>
          </p:nvSpPr>
          <p:spPr bwMode="auto">
            <a:xfrm>
              <a:off x="4139" y="1292"/>
              <a:ext cx="3" cy="6"/>
            </a:xfrm>
            <a:custGeom>
              <a:avLst/>
              <a:gdLst>
                <a:gd name="T0" fmla="*/ 0 w 3"/>
                <a:gd name="T1" fmla="*/ 9 h 4"/>
                <a:gd name="T2" fmla="*/ 1 w 3"/>
                <a:gd name="T3" fmla="*/ 9 h 4"/>
                <a:gd name="T4" fmla="*/ 3 w 3"/>
                <a:gd name="T5" fmla="*/ 3 h 4"/>
                <a:gd name="T6" fmla="*/ 3 w 3"/>
                <a:gd name="T7" fmla="*/ 0 h 4"/>
                <a:gd name="T8" fmla="*/ 0 w 3"/>
                <a:gd name="T9" fmla="*/ 3 h 4"/>
                <a:gd name="T10" fmla="*/ 0 w 3"/>
                <a:gd name="T11" fmla="*/ 3 h 4"/>
                <a:gd name="T12" fmla="*/ 0 w 3"/>
                <a:gd name="T13" fmla="*/ 9 h 4"/>
                <a:gd name="T14" fmla="*/ 0 w 3"/>
                <a:gd name="T15" fmla="*/ 9 h 4"/>
                <a:gd name="T16" fmla="*/ 1 w 3"/>
                <a:gd name="T17" fmla="*/ 9 h 4"/>
                <a:gd name="T18" fmla="*/ 0 w 3"/>
                <a:gd name="T19" fmla="*/ 9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4">
                  <a:moveTo>
                    <a:pt x="0" y="4"/>
                  </a:moveTo>
                  <a:lnTo>
                    <a:pt x="1" y="4"/>
                  </a:lnTo>
                  <a:lnTo>
                    <a:pt x="3" y="1"/>
                  </a:lnTo>
                  <a:lnTo>
                    <a:pt x="3" y="0"/>
                  </a:lnTo>
                  <a:lnTo>
                    <a:pt x="0" y="1"/>
                  </a:lnTo>
                  <a:lnTo>
                    <a:pt x="0" y="4"/>
                  </a:lnTo>
                  <a:lnTo>
                    <a:pt x="1"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3" name="Freeform 281"/>
            <p:cNvSpPr>
              <a:spLocks/>
            </p:cNvSpPr>
            <p:nvPr/>
          </p:nvSpPr>
          <p:spPr bwMode="auto">
            <a:xfrm>
              <a:off x="4136" y="1295"/>
              <a:ext cx="3" cy="3"/>
            </a:xfrm>
            <a:custGeom>
              <a:avLst/>
              <a:gdLst>
                <a:gd name="T0" fmla="*/ 0 w 3"/>
                <a:gd name="T1" fmla="*/ 3 h 3"/>
                <a:gd name="T2" fmla="*/ 1 w 3"/>
                <a:gd name="T3" fmla="*/ 3 h 3"/>
                <a:gd name="T4" fmla="*/ 3 w 3"/>
                <a:gd name="T5" fmla="*/ 3 h 3"/>
                <a:gd name="T6" fmla="*/ 3 w 3"/>
                <a:gd name="T7" fmla="*/ 0 h 3"/>
                <a:gd name="T8" fmla="*/ 0 w 3"/>
                <a:gd name="T9" fmla="*/ 2 h 3"/>
                <a:gd name="T10" fmla="*/ 0 w 3"/>
                <a:gd name="T11" fmla="*/ 2 h 3"/>
                <a:gd name="T12" fmla="*/ 0 w 3"/>
                <a:gd name="T13" fmla="*/ 3 h 3"/>
                <a:gd name="T14" fmla="*/ 0 w 3"/>
                <a:gd name="T15" fmla="*/ 3 h 3"/>
                <a:gd name="T16" fmla="*/ 1 w 3"/>
                <a:gd name="T17" fmla="*/ 3 h 3"/>
                <a:gd name="T18" fmla="*/ 0 w 3"/>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0" y="3"/>
                  </a:moveTo>
                  <a:lnTo>
                    <a:pt x="1" y="3"/>
                  </a:lnTo>
                  <a:lnTo>
                    <a:pt x="3" y="3"/>
                  </a:lnTo>
                  <a:lnTo>
                    <a:pt x="3" y="0"/>
                  </a:lnTo>
                  <a:lnTo>
                    <a:pt x="0" y="2"/>
                  </a:lnTo>
                  <a:lnTo>
                    <a:pt x="0" y="3"/>
                  </a:lnTo>
                  <a:lnTo>
                    <a:pt x="1" y="3"/>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4" name="Freeform 282"/>
            <p:cNvSpPr>
              <a:spLocks/>
            </p:cNvSpPr>
            <p:nvPr/>
          </p:nvSpPr>
          <p:spPr bwMode="auto">
            <a:xfrm>
              <a:off x="4110" y="1295"/>
              <a:ext cx="6" cy="3"/>
            </a:xfrm>
            <a:custGeom>
              <a:avLst/>
              <a:gdLst>
                <a:gd name="T0" fmla="*/ 0 w 4"/>
                <a:gd name="T1" fmla="*/ 2 h 4"/>
                <a:gd name="T2" fmla="*/ 0 w 4"/>
                <a:gd name="T3" fmla="*/ 2 h 4"/>
                <a:gd name="T4" fmla="*/ 8 w 4"/>
                <a:gd name="T5" fmla="*/ 2 h 4"/>
                <a:gd name="T6" fmla="*/ 9 w 4"/>
                <a:gd name="T7" fmla="*/ 2 h 4"/>
                <a:gd name="T8" fmla="*/ 3 w 4"/>
                <a:gd name="T9" fmla="*/ 0 h 4"/>
                <a:gd name="T10" fmla="*/ 3 w 4"/>
                <a:gd name="T11" fmla="*/ 0 h 4"/>
                <a:gd name="T12" fmla="*/ 0 w 4"/>
                <a:gd name="T13" fmla="*/ 2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3"/>
                  </a:moveTo>
                  <a:lnTo>
                    <a:pt x="0" y="3"/>
                  </a:lnTo>
                  <a:lnTo>
                    <a:pt x="3" y="4"/>
                  </a:lnTo>
                  <a:lnTo>
                    <a:pt x="4" y="2"/>
                  </a:lnTo>
                  <a:lnTo>
                    <a:pt x="1"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5" name="Freeform 283"/>
            <p:cNvSpPr>
              <a:spLocks/>
            </p:cNvSpPr>
            <p:nvPr/>
          </p:nvSpPr>
          <p:spPr bwMode="auto">
            <a:xfrm>
              <a:off x="4106" y="1292"/>
              <a:ext cx="7" cy="6"/>
            </a:xfrm>
            <a:custGeom>
              <a:avLst/>
              <a:gdLst>
                <a:gd name="T0" fmla="*/ 0 w 4"/>
                <a:gd name="T1" fmla="*/ 8 h 4"/>
                <a:gd name="T2" fmla="*/ 0 w 4"/>
                <a:gd name="T3" fmla="*/ 8 h 4"/>
                <a:gd name="T4" fmla="*/ 9 w 4"/>
                <a:gd name="T5" fmla="*/ 9 h 4"/>
                <a:gd name="T6" fmla="*/ 12 w 4"/>
                <a:gd name="T7" fmla="*/ 3 h 4"/>
                <a:gd name="T8" fmla="*/ 4 w 4"/>
                <a:gd name="T9" fmla="*/ 0 h 4"/>
                <a:gd name="T10" fmla="*/ 4 w 4"/>
                <a:gd name="T11" fmla="*/ 0 h 4"/>
                <a:gd name="T12" fmla="*/ 0 w 4"/>
                <a:gd name="T13" fmla="*/ 8 h 4"/>
                <a:gd name="T14" fmla="*/ 0 w 4"/>
                <a:gd name="T15" fmla="*/ 8 h 4"/>
                <a:gd name="T16" fmla="*/ 0 w 4"/>
                <a:gd name="T17" fmla="*/ 8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3"/>
                  </a:moveTo>
                  <a:lnTo>
                    <a:pt x="0" y="3"/>
                  </a:lnTo>
                  <a:lnTo>
                    <a:pt x="3" y="4"/>
                  </a:lnTo>
                  <a:lnTo>
                    <a:pt x="4" y="1"/>
                  </a:lnTo>
                  <a:lnTo>
                    <a:pt x="1" y="0"/>
                  </a:lnTo>
                  <a:lnTo>
                    <a:pt x="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6" name="Freeform 284"/>
            <p:cNvSpPr>
              <a:spLocks/>
            </p:cNvSpPr>
            <p:nvPr/>
          </p:nvSpPr>
          <p:spPr bwMode="auto">
            <a:xfrm>
              <a:off x="4103" y="1292"/>
              <a:ext cx="7" cy="6"/>
            </a:xfrm>
            <a:custGeom>
              <a:avLst/>
              <a:gdLst>
                <a:gd name="T0" fmla="*/ 0 w 4"/>
                <a:gd name="T1" fmla="*/ 5 h 4"/>
                <a:gd name="T2" fmla="*/ 0 w 4"/>
                <a:gd name="T3" fmla="*/ 5 h 4"/>
                <a:gd name="T4" fmla="*/ 9 w 4"/>
                <a:gd name="T5" fmla="*/ 9 h 4"/>
                <a:gd name="T6" fmla="*/ 12 w 4"/>
                <a:gd name="T7" fmla="*/ 3 h 4"/>
                <a:gd name="T8" fmla="*/ 4 w 4"/>
                <a:gd name="T9" fmla="*/ 0 h 4"/>
                <a:gd name="T10" fmla="*/ 4 w 4"/>
                <a:gd name="T11" fmla="*/ 0 h 4"/>
                <a:gd name="T12" fmla="*/ 0 w 4"/>
                <a:gd name="T13" fmla="*/ 5 h 4"/>
                <a:gd name="T14" fmla="*/ 0 w 4"/>
                <a:gd name="T15" fmla="*/ 5 h 4"/>
                <a:gd name="T16" fmla="*/ 0 w 4"/>
                <a:gd name="T17" fmla="*/ 5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2"/>
                  </a:moveTo>
                  <a:lnTo>
                    <a:pt x="0" y="2"/>
                  </a:lnTo>
                  <a:lnTo>
                    <a:pt x="3" y="4"/>
                  </a:lnTo>
                  <a:lnTo>
                    <a:pt x="4" y="1"/>
                  </a:lnTo>
                  <a:lnTo>
                    <a:pt x="1"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7" name="Freeform 285"/>
            <p:cNvSpPr>
              <a:spLocks/>
            </p:cNvSpPr>
            <p:nvPr/>
          </p:nvSpPr>
          <p:spPr bwMode="auto">
            <a:xfrm>
              <a:off x="4100" y="1292"/>
              <a:ext cx="3" cy="3"/>
            </a:xfrm>
            <a:custGeom>
              <a:avLst/>
              <a:gdLst>
                <a:gd name="T0" fmla="*/ 0 w 4"/>
                <a:gd name="T1" fmla="*/ 1 h 3"/>
                <a:gd name="T2" fmla="*/ 0 w 4"/>
                <a:gd name="T3" fmla="*/ 1 h 3"/>
                <a:gd name="T4" fmla="*/ 2 w 4"/>
                <a:gd name="T5" fmla="*/ 3 h 3"/>
                <a:gd name="T6" fmla="*/ 2 w 4"/>
                <a:gd name="T7" fmla="*/ 1 h 3"/>
                <a:gd name="T8" fmla="*/ 2 w 4"/>
                <a:gd name="T9" fmla="*/ 0 h 3"/>
                <a:gd name="T10" fmla="*/ 2 w 4"/>
                <a:gd name="T11" fmla="*/ 0 h 3"/>
                <a:gd name="T12" fmla="*/ 0 w 4"/>
                <a:gd name="T13" fmla="*/ 1 h 3"/>
                <a:gd name="T14" fmla="*/ 0 w 4"/>
                <a:gd name="T15" fmla="*/ 1 h 3"/>
                <a:gd name="T16" fmla="*/ 0 w 4"/>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0" y="1"/>
                  </a:moveTo>
                  <a:lnTo>
                    <a:pt x="0" y="1"/>
                  </a:lnTo>
                  <a:lnTo>
                    <a:pt x="3" y="3"/>
                  </a:lnTo>
                  <a:lnTo>
                    <a:pt x="4" y="1"/>
                  </a:lnTo>
                  <a:lnTo>
                    <a:pt x="2"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8" name="Freeform 286"/>
            <p:cNvSpPr>
              <a:spLocks/>
            </p:cNvSpPr>
            <p:nvPr/>
          </p:nvSpPr>
          <p:spPr bwMode="auto">
            <a:xfrm>
              <a:off x="4097" y="1289"/>
              <a:ext cx="6" cy="3"/>
            </a:xfrm>
            <a:custGeom>
              <a:avLst/>
              <a:gdLst>
                <a:gd name="T0" fmla="*/ 0 w 5"/>
                <a:gd name="T1" fmla="*/ 2 h 3"/>
                <a:gd name="T2" fmla="*/ 0 w 5"/>
                <a:gd name="T3" fmla="*/ 2 h 3"/>
                <a:gd name="T4" fmla="*/ 5 w 5"/>
                <a:gd name="T5" fmla="*/ 3 h 3"/>
                <a:gd name="T6" fmla="*/ 7 w 5"/>
                <a:gd name="T7" fmla="*/ 2 h 3"/>
                <a:gd name="T8" fmla="*/ 1 w 5"/>
                <a:gd name="T9" fmla="*/ 0 h 3"/>
                <a:gd name="T10" fmla="*/ 1 w 5"/>
                <a:gd name="T11" fmla="*/ 0 h 3"/>
                <a:gd name="T12" fmla="*/ 0 w 5"/>
                <a:gd name="T13" fmla="*/ 2 h 3"/>
                <a:gd name="T14" fmla="*/ 0 w 5"/>
                <a:gd name="T15" fmla="*/ 2 h 3"/>
                <a:gd name="T16" fmla="*/ 0 w 5"/>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
                  <a:moveTo>
                    <a:pt x="0" y="2"/>
                  </a:moveTo>
                  <a:lnTo>
                    <a:pt x="0" y="2"/>
                  </a:lnTo>
                  <a:lnTo>
                    <a:pt x="3" y="3"/>
                  </a:lnTo>
                  <a:lnTo>
                    <a:pt x="5" y="2"/>
                  </a:lnTo>
                  <a:lnTo>
                    <a:pt x="1"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99" name="Freeform 287"/>
            <p:cNvSpPr>
              <a:spLocks/>
            </p:cNvSpPr>
            <p:nvPr/>
          </p:nvSpPr>
          <p:spPr bwMode="auto">
            <a:xfrm>
              <a:off x="4090" y="1286"/>
              <a:ext cx="7" cy="6"/>
            </a:xfrm>
            <a:custGeom>
              <a:avLst/>
              <a:gdLst>
                <a:gd name="T0" fmla="*/ 0 w 4"/>
                <a:gd name="T1" fmla="*/ 5 h 4"/>
                <a:gd name="T2" fmla="*/ 0 w 4"/>
                <a:gd name="T3" fmla="*/ 5 h 4"/>
                <a:gd name="T4" fmla="*/ 9 w 4"/>
                <a:gd name="T5" fmla="*/ 9 h 4"/>
                <a:gd name="T6" fmla="*/ 12 w 4"/>
                <a:gd name="T7" fmla="*/ 5 h 4"/>
                <a:gd name="T8" fmla="*/ 7 w 4"/>
                <a:gd name="T9" fmla="*/ 0 h 4"/>
                <a:gd name="T10" fmla="*/ 7 w 4"/>
                <a:gd name="T11" fmla="*/ 0 h 4"/>
                <a:gd name="T12" fmla="*/ 0 w 4"/>
                <a:gd name="T13" fmla="*/ 5 h 4"/>
                <a:gd name="T14" fmla="*/ 0 w 4"/>
                <a:gd name="T15" fmla="*/ 5 h 4"/>
                <a:gd name="T16" fmla="*/ 0 w 4"/>
                <a:gd name="T17" fmla="*/ 5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2"/>
                  </a:moveTo>
                  <a:lnTo>
                    <a:pt x="0" y="2"/>
                  </a:lnTo>
                  <a:lnTo>
                    <a:pt x="3" y="4"/>
                  </a:lnTo>
                  <a:lnTo>
                    <a:pt x="4" y="2"/>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0" name="Freeform 288"/>
            <p:cNvSpPr>
              <a:spLocks/>
            </p:cNvSpPr>
            <p:nvPr/>
          </p:nvSpPr>
          <p:spPr bwMode="auto">
            <a:xfrm>
              <a:off x="4090" y="1283"/>
              <a:ext cx="3" cy="6"/>
            </a:xfrm>
            <a:custGeom>
              <a:avLst/>
              <a:gdLst>
                <a:gd name="T0" fmla="*/ 0 w 4"/>
                <a:gd name="T1" fmla="*/ 5 h 4"/>
                <a:gd name="T2" fmla="*/ 0 w 4"/>
                <a:gd name="T3" fmla="*/ 5 h 4"/>
                <a:gd name="T4" fmla="*/ 2 w 4"/>
                <a:gd name="T5" fmla="*/ 9 h 4"/>
                <a:gd name="T6" fmla="*/ 2 w 4"/>
                <a:gd name="T7" fmla="*/ 5 h 4"/>
                <a:gd name="T8" fmla="*/ 1 w 4"/>
                <a:gd name="T9" fmla="*/ 0 h 4"/>
                <a:gd name="T10" fmla="*/ 1 w 4"/>
                <a:gd name="T11" fmla="*/ 0 h 4"/>
                <a:gd name="T12" fmla="*/ 0 w 4"/>
                <a:gd name="T13" fmla="*/ 5 h 4"/>
                <a:gd name="T14" fmla="*/ 0 w 4"/>
                <a:gd name="T15" fmla="*/ 5 h 4"/>
                <a:gd name="T16" fmla="*/ 0 w 4"/>
                <a:gd name="T17" fmla="*/ 5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2"/>
                  </a:moveTo>
                  <a:lnTo>
                    <a:pt x="0" y="2"/>
                  </a:lnTo>
                  <a:lnTo>
                    <a:pt x="2" y="4"/>
                  </a:lnTo>
                  <a:lnTo>
                    <a:pt x="4" y="2"/>
                  </a:lnTo>
                  <a:lnTo>
                    <a:pt x="1"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1" name="Freeform 289"/>
            <p:cNvSpPr>
              <a:spLocks/>
            </p:cNvSpPr>
            <p:nvPr/>
          </p:nvSpPr>
          <p:spPr bwMode="auto">
            <a:xfrm>
              <a:off x="4087" y="1280"/>
              <a:ext cx="3" cy="6"/>
            </a:xfrm>
            <a:custGeom>
              <a:avLst/>
              <a:gdLst>
                <a:gd name="T0" fmla="*/ 0 w 3"/>
                <a:gd name="T1" fmla="*/ 1 h 5"/>
                <a:gd name="T2" fmla="*/ 0 w 3"/>
                <a:gd name="T3" fmla="*/ 1 h 5"/>
                <a:gd name="T4" fmla="*/ 2 w 3"/>
                <a:gd name="T5" fmla="*/ 7 h 5"/>
                <a:gd name="T6" fmla="*/ 3 w 3"/>
                <a:gd name="T7" fmla="*/ 5 h 5"/>
                <a:gd name="T8" fmla="*/ 2 w 3"/>
                <a:gd name="T9" fmla="*/ 0 h 5"/>
                <a:gd name="T10" fmla="*/ 2 w 3"/>
                <a:gd name="T11" fmla="*/ 0 h 5"/>
                <a:gd name="T12" fmla="*/ 0 w 3"/>
                <a:gd name="T13" fmla="*/ 1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5">
                  <a:moveTo>
                    <a:pt x="0" y="1"/>
                  </a:moveTo>
                  <a:lnTo>
                    <a:pt x="0" y="1"/>
                  </a:lnTo>
                  <a:lnTo>
                    <a:pt x="2" y="5"/>
                  </a:lnTo>
                  <a:lnTo>
                    <a:pt x="3" y="3"/>
                  </a:lnTo>
                  <a:lnTo>
                    <a:pt x="2"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2" name="Freeform 290"/>
            <p:cNvSpPr>
              <a:spLocks/>
            </p:cNvSpPr>
            <p:nvPr/>
          </p:nvSpPr>
          <p:spPr bwMode="auto">
            <a:xfrm>
              <a:off x="4084" y="1277"/>
              <a:ext cx="6" cy="3"/>
            </a:xfrm>
            <a:custGeom>
              <a:avLst/>
              <a:gdLst>
                <a:gd name="T0" fmla="*/ 0 w 4"/>
                <a:gd name="T1" fmla="*/ 1 h 3"/>
                <a:gd name="T2" fmla="*/ 0 w 4"/>
                <a:gd name="T3" fmla="*/ 1 h 3"/>
                <a:gd name="T4" fmla="*/ 5 w 4"/>
                <a:gd name="T5" fmla="*/ 3 h 3"/>
                <a:gd name="T6" fmla="*/ 9 w 4"/>
                <a:gd name="T7" fmla="*/ 2 h 3"/>
                <a:gd name="T8" fmla="*/ 5 w 4"/>
                <a:gd name="T9" fmla="*/ 0 h 3"/>
                <a:gd name="T10" fmla="*/ 5 w 4"/>
                <a:gd name="T11" fmla="*/ 0 h 3"/>
                <a:gd name="T12" fmla="*/ 0 w 4"/>
                <a:gd name="T13" fmla="*/ 1 h 3"/>
                <a:gd name="T14" fmla="*/ 0 w 4"/>
                <a:gd name="T15" fmla="*/ 1 h 3"/>
                <a:gd name="T16" fmla="*/ 0 w 4"/>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3">
                  <a:moveTo>
                    <a:pt x="0" y="1"/>
                  </a:moveTo>
                  <a:lnTo>
                    <a:pt x="0" y="1"/>
                  </a:lnTo>
                  <a:lnTo>
                    <a:pt x="2" y="3"/>
                  </a:lnTo>
                  <a:lnTo>
                    <a:pt x="4" y="2"/>
                  </a:lnTo>
                  <a:lnTo>
                    <a:pt x="2"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3" name="Freeform 291"/>
            <p:cNvSpPr>
              <a:spLocks/>
            </p:cNvSpPr>
            <p:nvPr/>
          </p:nvSpPr>
          <p:spPr bwMode="auto">
            <a:xfrm>
              <a:off x="4080" y="1274"/>
              <a:ext cx="7" cy="6"/>
            </a:xfrm>
            <a:custGeom>
              <a:avLst/>
              <a:gdLst>
                <a:gd name="T0" fmla="*/ 0 w 4"/>
                <a:gd name="T1" fmla="*/ 3 h 4"/>
                <a:gd name="T2" fmla="*/ 4 w 4"/>
                <a:gd name="T3" fmla="*/ 3 h 4"/>
                <a:gd name="T4" fmla="*/ 7 w 4"/>
                <a:gd name="T5" fmla="*/ 9 h 4"/>
                <a:gd name="T6" fmla="*/ 12 w 4"/>
                <a:gd name="T7" fmla="*/ 8 h 4"/>
                <a:gd name="T8" fmla="*/ 7 w 4"/>
                <a:gd name="T9" fmla="*/ 0 h 4"/>
                <a:gd name="T10" fmla="*/ 7 w 4"/>
                <a:gd name="T11" fmla="*/ 0 h 4"/>
                <a:gd name="T12" fmla="*/ 0 w 4"/>
                <a:gd name="T13" fmla="*/ 3 h 4"/>
                <a:gd name="T14" fmla="*/ 4 w 4"/>
                <a:gd name="T15" fmla="*/ 3 h 4"/>
                <a:gd name="T16" fmla="*/ 4 w 4"/>
                <a:gd name="T17" fmla="*/ 3 h 4"/>
                <a:gd name="T18" fmla="*/ 0 w 4"/>
                <a:gd name="T19" fmla="*/ 3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0" y="1"/>
                  </a:moveTo>
                  <a:lnTo>
                    <a:pt x="1" y="1"/>
                  </a:lnTo>
                  <a:lnTo>
                    <a:pt x="2" y="4"/>
                  </a:lnTo>
                  <a:lnTo>
                    <a:pt x="4" y="3"/>
                  </a:lnTo>
                  <a:lnTo>
                    <a:pt x="2" y="0"/>
                  </a:lnTo>
                  <a:lnTo>
                    <a:pt x="0" y="1"/>
                  </a:lnTo>
                  <a:lnTo>
                    <a:pt x="1"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4" name="Freeform 292"/>
            <p:cNvSpPr>
              <a:spLocks/>
            </p:cNvSpPr>
            <p:nvPr/>
          </p:nvSpPr>
          <p:spPr bwMode="auto">
            <a:xfrm>
              <a:off x="4080" y="1271"/>
              <a:ext cx="4" cy="3"/>
            </a:xfrm>
            <a:custGeom>
              <a:avLst/>
              <a:gdLst>
                <a:gd name="T0" fmla="*/ 0 w 3"/>
                <a:gd name="T1" fmla="*/ 0 h 3"/>
                <a:gd name="T2" fmla="*/ 0 w 3"/>
                <a:gd name="T3" fmla="*/ 1 h 3"/>
                <a:gd name="T4" fmla="*/ 1 w 3"/>
                <a:gd name="T5" fmla="*/ 3 h 3"/>
                <a:gd name="T6" fmla="*/ 5 w 3"/>
                <a:gd name="T7" fmla="*/ 2 h 3"/>
                <a:gd name="T8" fmla="*/ 4 w 3"/>
                <a:gd name="T9" fmla="*/ 0 h 3"/>
                <a:gd name="T10" fmla="*/ 4 w 3"/>
                <a:gd name="T11" fmla="*/ 0 h 3"/>
                <a:gd name="T12" fmla="*/ 0 w 3"/>
                <a:gd name="T13" fmla="*/ 0 h 3"/>
                <a:gd name="T14" fmla="*/ 0 w 3"/>
                <a:gd name="T15" fmla="*/ 0 h 3"/>
                <a:gd name="T16" fmla="*/ 0 w 3"/>
                <a:gd name="T17" fmla="*/ 1 h 3"/>
                <a:gd name="T18" fmla="*/ 0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 h="3">
                  <a:moveTo>
                    <a:pt x="0" y="0"/>
                  </a:moveTo>
                  <a:lnTo>
                    <a:pt x="0" y="1"/>
                  </a:lnTo>
                  <a:lnTo>
                    <a:pt x="1" y="3"/>
                  </a:lnTo>
                  <a:lnTo>
                    <a:pt x="3" y="2"/>
                  </a:lnTo>
                  <a:lnTo>
                    <a:pt x="2" y="0"/>
                  </a:lnTo>
                  <a:lnTo>
                    <a:pt x="0" y="0"/>
                  </a:lnTo>
                  <a:lnTo>
                    <a:pt x="0"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5" name="Freeform 293"/>
            <p:cNvSpPr>
              <a:spLocks/>
            </p:cNvSpPr>
            <p:nvPr/>
          </p:nvSpPr>
          <p:spPr bwMode="auto">
            <a:xfrm>
              <a:off x="4077" y="1268"/>
              <a:ext cx="7" cy="3"/>
            </a:xfrm>
            <a:custGeom>
              <a:avLst/>
              <a:gdLst>
                <a:gd name="T0" fmla="*/ 0 w 3"/>
                <a:gd name="T1" fmla="*/ 1 h 4"/>
                <a:gd name="T2" fmla="*/ 0 w 3"/>
                <a:gd name="T3" fmla="*/ 1 h 4"/>
                <a:gd name="T4" fmla="*/ 5 w 3"/>
                <a:gd name="T5" fmla="*/ 2 h 4"/>
                <a:gd name="T6" fmla="*/ 16 w 3"/>
                <a:gd name="T7" fmla="*/ 2 h 4"/>
                <a:gd name="T8" fmla="*/ 5 w 3"/>
                <a:gd name="T9" fmla="*/ 0 h 4"/>
                <a:gd name="T10" fmla="*/ 5 w 3"/>
                <a:gd name="T11" fmla="*/ 0 h 4"/>
                <a:gd name="T12" fmla="*/ 0 w 3"/>
                <a:gd name="T13" fmla="*/ 1 h 4"/>
                <a:gd name="T14" fmla="*/ 0 w 3"/>
                <a:gd name="T15" fmla="*/ 1 h 4"/>
                <a:gd name="T16" fmla="*/ 0 w 3"/>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4">
                  <a:moveTo>
                    <a:pt x="0" y="1"/>
                  </a:moveTo>
                  <a:lnTo>
                    <a:pt x="0" y="1"/>
                  </a:lnTo>
                  <a:lnTo>
                    <a:pt x="1" y="4"/>
                  </a:lnTo>
                  <a:lnTo>
                    <a:pt x="3" y="4"/>
                  </a:lnTo>
                  <a:lnTo>
                    <a:pt x="1"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6" name="Freeform 294"/>
            <p:cNvSpPr>
              <a:spLocks/>
            </p:cNvSpPr>
            <p:nvPr/>
          </p:nvSpPr>
          <p:spPr bwMode="auto">
            <a:xfrm>
              <a:off x="4077" y="1262"/>
              <a:ext cx="3" cy="6"/>
            </a:xfrm>
            <a:custGeom>
              <a:avLst/>
              <a:gdLst>
                <a:gd name="T0" fmla="*/ 0 w 2"/>
                <a:gd name="T1" fmla="*/ 3 h 4"/>
                <a:gd name="T2" fmla="*/ 0 w 2"/>
                <a:gd name="T3" fmla="*/ 3 h 4"/>
                <a:gd name="T4" fmla="*/ 3 w 2"/>
                <a:gd name="T5" fmla="*/ 9 h 4"/>
                <a:gd name="T6" fmla="*/ 5 w 2"/>
                <a:gd name="T7" fmla="*/ 8 h 4"/>
                <a:gd name="T8" fmla="*/ 3 w 2"/>
                <a:gd name="T9" fmla="*/ 0 h 4"/>
                <a:gd name="T10" fmla="*/ 3 w 2"/>
                <a:gd name="T11" fmla="*/ 0 h 4"/>
                <a:gd name="T12" fmla="*/ 0 w 2"/>
                <a:gd name="T13" fmla="*/ 3 h 4"/>
                <a:gd name="T14" fmla="*/ 0 w 2"/>
                <a:gd name="T15" fmla="*/ 3 h 4"/>
                <a:gd name="T16" fmla="*/ 0 w 2"/>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0" y="1"/>
                  </a:moveTo>
                  <a:lnTo>
                    <a:pt x="0" y="1"/>
                  </a:lnTo>
                  <a:lnTo>
                    <a:pt x="1" y="4"/>
                  </a:lnTo>
                  <a:lnTo>
                    <a:pt x="2" y="3"/>
                  </a:lnTo>
                  <a:lnTo>
                    <a:pt x="1"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7" name="Freeform 295"/>
            <p:cNvSpPr>
              <a:spLocks/>
            </p:cNvSpPr>
            <p:nvPr/>
          </p:nvSpPr>
          <p:spPr bwMode="auto">
            <a:xfrm>
              <a:off x="4074" y="1256"/>
              <a:ext cx="3" cy="6"/>
            </a:xfrm>
            <a:custGeom>
              <a:avLst/>
              <a:gdLst>
                <a:gd name="T0" fmla="*/ 0 w 3"/>
                <a:gd name="T1" fmla="*/ 2 h 5"/>
                <a:gd name="T2" fmla="*/ 0 w 3"/>
                <a:gd name="T3" fmla="*/ 2 h 5"/>
                <a:gd name="T4" fmla="*/ 1 w 3"/>
                <a:gd name="T5" fmla="*/ 7 h 5"/>
                <a:gd name="T6" fmla="*/ 3 w 3"/>
                <a:gd name="T7" fmla="*/ 6 h 5"/>
                <a:gd name="T8" fmla="*/ 2 w 3"/>
                <a:gd name="T9" fmla="*/ 0 h 5"/>
                <a:gd name="T10" fmla="*/ 2 w 3"/>
                <a:gd name="T11" fmla="*/ 0 h 5"/>
                <a:gd name="T12" fmla="*/ 0 w 3"/>
                <a:gd name="T13" fmla="*/ 2 h 5"/>
                <a:gd name="T14" fmla="*/ 0 w 3"/>
                <a:gd name="T15" fmla="*/ 2 h 5"/>
                <a:gd name="T16" fmla="*/ 0 w 3"/>
                <a:gd name="T17" fmla="*/ 2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5">
                  <a:moveTo>
                    <a:pt x="0" y="2"/>
                  </a:moveTo>
                  <a:lnTo>
                    <a:pt x="0" y="2"/>
                  </a:lnTo>
                  <a:lnTo>
                    <a:pt x="1" y="5"/>
                  </a:lnTo>
                  <a:lnTo>
                    <a:pt x="3" y="4"/>
                  </a:lnTo>
                  <a:lnTo>
                    <a:pt x="2"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8" name="Freeform 296"/>
            <p:cNvSpPr>
              <a:spLocks/>
            </p:cNvSpPr>
            <p:nvPr/>
          </p:nvSpPr>
          <p:spPr bwMode="auto">
            <a:xfrm>
              <a:off x="4074" y="1250"/>
              <a:ext cx="3" cy="6"/>
            </a:xfrm>
            <a:custGeom>
              <a:avLst/>
              <a:gdLst>
                <a:gd name="T0" fmla="*/ 0 w 2"/>
                <a:gd name="T1" fmla="*/ 0 h 5"/>
                <a:gd name="T2" fmla="*/ 0 w 2"/>
                <a:gd name="T3" fmla="*/ 0 h 5"/>
                <a:gd name="T4" fmla="*/ 0 w 2"/>
                <a:gd name="T5" fmla="*/ 7 h 5"/>
                <a:gd name="T6" fmla="*/ 5 w 2"/>
                <a:gd name="T7" fmla="*/ 5 h 5"/>
                <a:gd name="T8" fmla="*/ 5 w 2"/>
                <a:gd name="T9" fmla="*/ 0 h 5"/>
                <a:gd name="T10" fmla="*/ 5 w 2"/>
                <a:gd name="T11" fmla="*/ 0 h 5"/>
                <a:gd name="T12" fmla="*/ 0 w 2"/>
                <a:gd name="T13" fmla="*/ 0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5">
                  <a:moveTo>
                    <a:pt x="0" y="0"/>
                  </a:moveTo>
                  <a:lnTo>
                    <a:pt x="0" y="0"/>
                  </a:lnTo>
                  <a:lnTo>
                    <a:pt x="0" y="5"/>
                  </a:lnTo>
                  <a:lnTo>
                    <a:pt x="2" y="3"/>
                  </a:lnTo>
                  <a:lnTo>
                    <a:pt x="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09" name="Freeform 297"/>
            <p:cNvSpPr>
              <a:spLocks/>
            </p:cNvSpPr>
            <p:nvPr/>
          </p:nvSpPr>
          <p:spPr bwMode="auto">
            <a:xfrm>
              <a:off x="4162" y="1188"/>
              <a:ext cx="169" cy="65"/>
            </a:xfrm>
            <a:custGeom>
              <a:avLst/>
              <a:gdLst>
                <a:gd name="T0" fmla="*/ 218 w 131"/>
                <a:gd name="T1" fmla="*/ 43 h 54"/>
                <a:gd name="T2" fmla="*/ 97 w 131"/>
                <a:gd name="T3" fmla="*/ 54 h 54"/>
                <a:gd name="T4" fmla="*/ 95 w 131"/>
                <a:gd name="T5" fmla="*/ 71 h 54"/>
                <a:gd name="T6" fmla="*/ 48 w 131"/>
                <a:gd name="T7" fmla="*/ 78 h 54"/>
                <a:gd name="T8" fmla="*/ 0 w 131"/>
                <a:gd name="T9" fmla="*/ 0 h 54"/>
                <a:gd name="T10" fmla="*/ 27 w 131"/>
                <a:gd name="T11" fmla="*/ 0 h 54"/>
                <a:gd name="T12" fmla="*/ 125 w 131"/>
                <a:gd name="T13" fmla="*/ 0 h 54"/>
                <a:gd name="T14" fmla="*/ 132 w 131"/>
                <a:gd name="T15" fmla="*/ 0 h 54"/>
                <a:gd name="T16" fmla="*/ 212 w 131"/>
                <a:gd name="T17" fmla="*/ 0 h 54"/>
                <a:gd name="T18" fmla="*/ 217 w 131"/>
                <a:gd name="T19" fmla="*/ 34 h 54"/>
                <a:gd name="T20" fmla="*/ 218 w 131"/>
                <a:gd name="T21" fmla="*/ 43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1" h="54">
                  <a:moveTo>
                    <a:pt x="131" y="30"/>
                  </a:moveTo>
                  <a:lnTo>
                    <a:pt x="58" y="37"/>
                  </a:lnTo>
                  <a:lnTo>
                    <a:pt x="57" y="49"/>
                  </a:lnTo>
                  <a:lnTo>
                    <a:pt x="29" y="54"/>
                  </a:lnTo>
                  <a:lnTo>
                    <a:pt x="0" y="0"/>
                  </a:lnTo>
                  <a:lnTo>
                    <a:pt x="16" y="0"/>
                  </a:lnTo>
                  <a:lnTo>
                    <a:pt x="75" y="0"/>
                  </a:lnTo>
                  <a:lnTo>
                    <a:pt x="79" y="0"/>
                  </a:lnTo>
                  <a:lnTo>
                    <a:pt x="127" y="0"/>
                  </a:lnTo>
                  <a:lnTo>
                    <a:pt x="130" y="23"/>
                  </a:lnTo>
                  <a:lnTo>
                    <a:pt x="13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0" name="Freeform 298"/>
            <p:cNvSpPr>
              <a:spLocks/>
            </p:cNvSpPr>
            <p:nvPr/>
          </p:nvSpPr>
          <p:spPr bwMode="auto">
            <a:xfrm>
              <a:off x="4162" y="1188"/>
              <a:ext cx="169" cy="65"/>
            </a:xfrm>
            <a:custGeom>
              <a:avLst/>
              <a:gdLst>
                <a:gd name="T0" fmla="*/ 218 w 131"/>
                <a:gd name="T1" fmla="*/ 43 h 54"/>
                <a:gd name="T2" fmla="*/ 97 w 131"/>
                <a:gd name="T3" fmla="*/ 54 h 54"/>
                <a:gd name="T4" fmla="*/ 95 w 131"/>
                <a:gd name="T5" fmla="*/ 71 h 54"/>
                <a:gd name="T6" fmla="*/ 48 w 131"/>
                <a:gd name="T7" fmla="*/ 78 h 54"/>
                <a:gd name="T8" fmla="*/ 0 w 131"/>
                <a:gd name="T9" fmla="*/ 0 h 54"/>
                <a:gd name="T10" fmla="*/ 27 w 131"/>
                <a:gd name="T11" fmla="*/ 0 h 54"/>
                <a:gd name="T12" fmla="*/ 125 w 131"/>
                <a:gd name="T13" fmla="*/ 0 h 54"/>
                <a:gd name="T14" fmla="*/ 132 w 131"/>
                <a:gd name="T15" fmla="*/ 0 h 54"/>
                <a:gd name="T16" fmla="*/ 212 w 131"/>
                <a:gd name="T17" fmla="*/ 0 h 54"/>
                <a:gd name="T18" fmla="*/ 217 w 131"/>
                <a:gd name="T19" fmla="*/ 34 h 54"/>
                <a:gd name="T20" fmla="*/ 218 w 131"/>
                <a:gd name="T21" fmla="*/ 43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1" h="54">
                  <a:moveTo>
                    <a:pt x="131" y="30"/>
                  </a:moveTo>
                  <a:lnTo>
                    <a:pt x="58" y="37"/>
                  </a:lnTo>
                  <a:lnTo>
                    <a:pt x="57" y="49"/>
                  </a:lnTo>
                  <a:lnTo>
                    <a:pt x="29" y="54"/>
                  </a:lnTo>
                  <a:lnTo>
                    <a:pt x="0" y="0"/>
                  </a:lnTo>
                  <a:lnTo>
                    <a:pt x="16" y="0"/>
                  </a:lnTo>
                  <a:lnTo>
                    <a:pt x="75" y="0"/>
                  </a:lnTo>
                  <a:lnTo>
                    <a:pt x="79" y="0"/>
                  </a:lnTo>
                  <a:lnTo>
                    <a:pt x="127" y="0"/>
                  </a:lnTo>
                  <a:lnTo>
                    <a:pt x="130" y="23"/>
                  </a:lnTo>
                  <a:lnTo>
                    <a:pt x="131" y="3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11" name="Freeform 299"/>
            <p:cNvSpPr>
              <a:spLocks/>
            </p:cNvSpPr>
            <p:nvPr/>
          </p:nvSpPr>
          <p:spPr bwMode="auto">
            <a:xfrm>
              <a:off x="4288" y="1188"/>
              <a:ext cx="26" cy="38"/>
            </a:xfrm>
            <a:custGeom>
              <a:avLst/>
              <a:gdLst>
                <a:gd name="T0" fmla="*/ 36 w 19"/>
                <a:gd name="T1" fmla="*/ 43 h 33"/>
                <a:gd name="T2" fmla="*/ 36 w 19"/>
                <a:gd name="T3" fmla="*/ 30 h 33"/>
                <a:gd name="T4" fmla="*/ 25 w 19"/>
                <a:gd name="T5" fmla="*/ 23 h 33"/>
                <a:gd name="T6" fmla="*/ 25 w 19"/>
                <a:gd name="T7" fmla="*/ 0 h 33"/>
                <a:gd name="T8" fmla="*/ 11 w 19"/>
                <a:gd name="T9" fmla="*/ 0 h 33"/>
                <a:gd name="T10" fmla="*/ 11 w 19"/>
                <a:gd name="T11" fmla="*/ 23 h 33"/>
                <a:gd name="T12" fmla="*/ 0 w 19"/>
                <a:gd name="T13" fmla="*/ 30 h 33"/>
                <a:gd name="T14" fmla="*/ 0 w 19"/>
                <a:gd name="T15" fmla="*/ 44 h 33"/>
                <a:gd name="T16" fmla="*/ 36 w 19"/>
                <a:gd name="T17" fmla="*/ 43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33">
                  <a:moveTo>
                    <a:pt x="19" y="32"/>
                  </a:moveTo>
                  <a:lnTo>
                    <a:pt x="19" y="23"/>
                  </a:lnTo>
                  <a:lnTo>
                    <a:pt x="13" y="17"/>
                  </a:lnTo>
                  <a:lnTo>
                    <a:pt x="13" y="0"/>
                  </a:lnTo>
                  <a:lnTo>
                    <a:pt x="6" y="0"/>
                  </a:lnTo>
                  <a:lnTo>
                    <a:pt x="6" y="17"/>
                  </a:lnTo>
                  <a:lnTo>
                    <a:pt x="0" y="23"/>
                  </a:lnTo>
                  <a:lnTo>
                    <a:pt x="0" y="33"/>
                  </a:lnTo>
                  <a:lnTo>
                    <a:pt x="19" y="32"/>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2" name="Freeform 300"/>
            <p:cNvSpPr>
              <a:spLocks/>
            </p:cNvSpPr>
            <p:nvPr/>
          </p:nvSpPr>
          <p:spPr bwMode="auto">
            <a:xfrm>
              <a:off x="4288" y="1188"/>
              <a:ext cx="26" cy="38"/>
            </a:xfrm>
            <a:custGeom>
              <a:avLst/>
              <a:gdLst>
                <a:gd name="T0" fmla="*/ 36 w 19"/>
                <a:gd name="T1" fmla="*/ 43 h 33"/>
                <a:gd name="T2" fmla="*/ 36 w 19"/>
                <a:gd name="T3" fmla="*/ 30 h 33"/>
                <a:gd name="T4" fmla="*/ 25 w 19"/>
                <a:gd name="T5" fmla="*/ 23 h 33"/>
                <a:gd name="T6" fmla="*/ 25 w 19"/>
                <a:gd name="T7" fmla="*/ 0 h 33"/>
                <a:gd name="T8" fmla="*/ 11 w 19"/>
                <a:gd name="T9" fmla="*/ 0 h 33"/>
                <a:gd name="T10" fmla="*/ 11 w 19"/>
                <a:gd name="T11" fmla="*/ 23 h 33"/>
                <a:gd name="T12" fmla="*/ 0 w 19"/>
                <a:gd name="T13" fmla="*/ 30 h 33"/>
                <a:gd name="T14" fmla="*/ 0 w 19"/>
                <a:gd name="T15" fmla="*/ 44 h 33"/>
                <a:gd name="T16" fmla="*/ 36 w 19"/>
                <a:gd name="T17" fmla="*/ 43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33">
                  <a:moveTo>
                    <a:pt x="19" y="32"/>
                  </a:moveTo>
                  <a:lnTo>
                    <a:pt x="19" y="23"/>
                  </a:lnTo>
                  <a:lnTo>
                    <a:pt x="13" y="17"/>
                  </a:lnTo>
                  <a:lnTo>
                    <a:pt x="13" y="0"/>
                  </a:lnTo>
                  <a:lnTo>
                    <a:pt x="6" y="0"/>
                  </a:lnTo>
                  <a:lnTo>
                    <a:pt x="6" y="17"/>
                  </a:lnTo>
                  <a:lnTo>
                    <a:pt x="0" y="23"/>
                  </a:lnTo>
                  <a:lnTo>
                    <a:pt x="0" y="33"/>
                  </a:lnTo>
                  <a:lnTo>
                    <a:pt x="19" y="3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13" name="Freeform 301"/>
            <p:cNvSpPr>
              <a:spLocks/>
            </p:cNvSpPr>
            <p:nvPr/>
          </p:nvSpPr>
          <p:spPr bwMode="auto">
            <a:xfrm>
              <a:off x="4272" y="1193"/>
              <a:ext cx="26" cy="6"/>
            </a:xfrm>
            <a:custGeom>
              <a:avLst/>
              <a:gdLst>
                <a:gd name="T0" fmla="*/ 0 w 19"/>
                <a:gd name="T1" fmla="*/ 5 h 5"/>
                <a:gd name="T2" fmla="*/ 4 w 19"/>
                <a:gd name="T3" fmla="*/ 7 h 5"/>
                <a:gd name="T4" fmla="*/ 36 w 19"/>
                <a:gd name="T5" fmla="*/ 7 h 5"/>
                <a:gd name="T6" fmla="*/ 36 w 19"/>
                <a:gd name="T7" fmla="*/ 0 h 5"/>
                <a:gd name="T8" fmla="*/ 4 w 19"/>
                <a:gd name="T9" fmla="*/ 0 h 5"/>
                <a:gd name="T10" fmla="*/ 7 w 19"/>
                <a:gd name="T11" fmla="*/ 5 h 5"/>
                <a:gd name="T12" fmla="*/ 0 w 19"/>
                <a:gd name="T13" fmla="*/ 5 h 5"/>
                <a:gd name="T14" fmla="*/ 0 w 19"/>
                <a:gd name="T15" fmla="*/ 7 h 5"/>
                <a:gd name="T16" fmla="*/ 4 w 19"/>
                <a:gd name="T17" fmla="*/ 7 h 5"/>
                <a:gd name="T18" fmla="*/ 0 w 19"/>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5">
                  <a:moveTo>
                    <a:pt x="0" y="3"/>
                  </a:moveTo>
                  <a:lnTo>
                    <a:pt x="2" y="5"/>
                  </a:lnTo>
                  <a:lnTo>
                    <a:pt x="19" y="5"/>
                  </a:lnTo>
                  <a:lnTo>
                    <a:pt x="19" y="0"/>
                  </a:lnTo>
                  <a:lnTo>
                    <a:pt x="2" y="0"/>
                  </a:lnTo>
                  <a:lnTo>
                    <a:pt x="4" y="3"/>
                  </a:lnTo>
                  <a:lnTo>
                    <a:pt x="0" y="3"/>
                  </a:lnTo>
                  <a:lnTo>
                    <a:pt x="0" y="5"/>
                  </a:lnTo>
                  <a:lnTo>
                    <a:pt x="2" y="5"/>
                  </a:lnTo>
                  <a:lnTo>
                    <a:pt x="0" y="3"/>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4" name="Freeform 302"/>
            <p:cNvSpPr>
              <a:spLocks/>
            </p:cNvSpPr>
            <p:nvPr/>
          </p:nvSpPr>
          <p:spPr bwMode="auto">
            <a:xfrm>
              <a:off x="4272" y="1196"/>
              <a:ext cx="7" cy="12"/>
            </a:xfrm>
            <a:custGeom>
              <a:avLst/>
              <a:gdLst>
                <a:gd name="T0" fmla="*/ 6 w 5"/>
                <a:gd name="T1" fmla="*/ 14 h 10"/>
                <a:gd name="T2" fmla="*/ 10 w 5"/>
                <a:gd name="T3" fmla="*/ 12 h 10"/>
                <a:gd name="T4" fmla="*/ 10 w 5"/>
                <a:gd name="T5" fmla="*/ 0 h 10"/>
                <a:gd name="T6" fmla="*/ 0 w 5"/>
                <a:gd name="T7" fmla="*/ 0 h 10"/>
                <a:gd name="T8" fmla="*/ 0 w 5"/>
                <a:gd name="T9" fmla="*/ 12 h 10"/>
                <a:gd name="T10" fmla="*/ 6 w 5"/>
                <a:gd name="T11" fmla="*/ 7 h 10"/>
                <a:gd name="T12" fmla="*/ 6 w 5"/>
                <a:gd name="T13" fmla="*/ 14 h 10"/>
                <a:gd name="T14" fmla="*/ 10 w 5"/>
                <a:gd name="T15" fmla="*/ 14 h 10"/>
                <a:gd name="T16" fmla="*/ 10 w 5"/>
                <a:gd name="T17" fmla="*/ 12 h 10"/>
                <a:gd name="T18" fmla="*/ 6 w 5"/>
                <a:gd name="T19" fmla="*/ 14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0">
                  <a:moveTo>
                    <a:pt x="3" y="10"/>
                  </a:moveTo>
                  <a:lnTo>
                    <a:pt x="5" y="8"/>
                  </a:lnTo>
                  <a:lnTo>
                    <a:pt x="5" y="0"/>
                  </a:lnTo>
                  <a:lnTo>
                    <a:pt x="0" y="0"/>
                  </a:lnTo>
                  <a:lnTo>
                    <a:pt x="0" y="8"/>
                  </a:lnTo>
                  <a:lnTo>
                    <a:pt x="3" y="5"/>
                  </a:lnTo>
                  <a:lnTo>
                    <a:pt x="3" y="10"/>
                  </a:lnTo>
                  <a:lnTo>
                    <a:pt x="5" y="10"/>
                  </a:lnTo>
                  <a:lnTo>
                    <a:pt x="5" y="8"/>
                  </a:lnTo>
                  <a:lnTo>
                    <a:pt x="3" y="1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5" name="Freeform 303"/>
            <p:cNvSpPr>
              <a:spLocks/>
            </p:cNvSpPr>
            <p:nvPr/>
          </p:nvSpPr>
          <p:spPr bwMode="auto">
            <a:xfrm>
              <a:off x="4253" y="1202"/>
              <a:ext cx="22" cy="6"/>
            </a:xfrm>
            <a:custGeom>
              <a:avLst/>
              <a:gdLst>
                <a:gd name="T0" fmla="*/ 0 w 17"/>
                <a:gd name="T1" fmla="*/ 5 h 5"/>
                <a:gd name="T2" fmla="*/ 4 w 17"/>
                <a:gd name="T3" fmla="*/ 7 h 5"/>
                <a:gd name="T4" fmla="*/ 28 w 17"/>
                <a:gd name="T5" fmla="*/ 7 h 5"/>
                <a:gd name="T6" fmla="*/ 28 w 17"/>
                <a:gd name="T7" fmla="*/ 0 h 5"/>
                <a:gd name="T8" fmla="*/ 4 w 17"/>
                <a:gd name="T9" fmla="*/ 0 h 5"/>
                <a:gd name="T10" fmla="*/ 8 w 17"/>
                <a:gd name="T11" fmla="*/ 5 h 5"/>
                <a:gd name="T12" fmla="*/ 0 w 17"/>
                <a:gd name="T13" fmla="*/ 5 h 5"/>
                <a:gd name="T14" fmla="*/ 0 w 17"/>
                <a:gd name="T15" fmla="*/ 7 h 5"/>
                <a:gd name="T16" fmla="*/ 4 w 17"/>
                <a:gd name="T17" fmla="*/ 7 h 5"/>
                <a:gd name="T18" fmla="*/ 0 w 17"/>
                <a:gd name="T19" fmla="*/ 5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5">
                  <a:moveTo>
                    <a:pt x="0" y="3"/>
                  </a:moveTo>
                  <a:lnTo>
                    <a:pt x="2" y="5"/>
                  </a:lnTo>
                  <a:lnTo>
                    <a:pt x="17" y="5"/>
                  </a:lnTo>
                  <a:lnTo>
                    <a:pt x="17" y="0"/>
                  </a:lnTo>
                  <a:lnTo>
                    <a:pt x="2" y="0"/>
                  </a:lnTo>
                  <a:lnTo>
                    <a:pt x="5" y="3"/>
                  </a:lnTo>
                  <a:lnTo>
                    <a:pt x="0" y="3"/>
                  </a:lnTo>
                  <a:lnTo>
                    <a:pt x="0" y="5"/>
                  </a:lnTo>
                  <a:lnTo>
                    <a:pt x="2" y="5"/>
                  </a:lnTo>
                  <a:lnTo>
                    <a:pt x="0" y="3"/>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6" name="Freeform 304"/>
            <p:cNvSpPr>
              <a:spLocks/>
            </p:cNvSpPr>
            <p:nvPr/>
          </p:nvSpPr>
          <p:spPr bwMode="auto">
            <a:xfrm>
              <a:off x="4253" y="1188"/>
              <a:ext cx="6" cy="20"/>
            </a:xfrm>
            <a:custGeom>
              <a:avLst/>
              <a:gdLst>
                <a:gd name="T0" fmla="*/ 2 w 5"/>
                <a:gd name="T1" fmla="*/ 0 h 16"/>
                <a:gd name="T2" fmla="*/ 0 w 5"/>
                <a:gd name="T3" fmla="*/ 0 h 16"/>
                <a:gd name="T4" fmla="*/ 0 w 5"/>
                <a:gd name="T5" fmla="*/ 25 h 16"/>
                <a:gd name="T6" fmla="*/ 7 w 5"/>
                <a:gd name="T7" fmla="*/ 25 h 16"/>
                <a:gd name="T8" fmla="*/ 7 w 5"/>
                <a:gd name="T9" fmla="*/ 0 h 16"/>
                <a:gd name="T10" fmla="*/ 2 w 5"/>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6">
                  <a:moveTo>
                    <a:pt x="2" y="0"/>
                  </a:moveTo>
                  <a:lnTo>
                    <a:pt x="0" y="0"/>
                  </a:lnTo>
                  <a:lnTo>
                    <a:pt x="0" y="16"/>
                  </a:lnTo>
                  <a:lnTo>
                    <a:pt x="5" y="16"/>
                  </a:lnTo>
                  <a:lnTo>
                    <a:pt x="5" y="0"/>
                  </a:lnTo>
                  <a:lnTo>
                    <a:pt x="2"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7" name="Freeform 305"/>
            <p:cNvSpPr>
              <a:spLocks/>
            </p:cNvSpPr>
            <p:nvPr/>
          </p:nvSpPr>
          <p:spPr bwMode="auto">
            <a:xfrm>
              <a:off x="4158" y="1173"/>
              <a:ext cx="95" cy="18"/>
            </a:xfrm>
            <a:custGeom>
              <a:avLst/>
              <a:gdLst>
                <a:gd name="T0" fmla="*/ 122 w 74"/>
                <a:gd name="T1" fmla="*/ 16 h 17"/>
                <a:gd name="T2" fmla="*/ 118 w 74"/>
                <a:gd name="T3" fmla="*/ 0 h 17"/>
                <a:gd name="T4" fmla="*/ 0 w 74"/>
                <a:gd name="T5" fmla="*/ 2 h 17"/>
                <a:gd name="T6" fmla="*/ 0 w 74"/>
                <a:gd name="T7" fmla="*/ 12 h 17"/>
                <a:gd name="T8" fmla="*/ 12 w 74"/>
                <a:gd name="T9" fmla="*/ 19 h 17"/>
                <a:gd name="T10" fmla="*/ 33 w 74"/>
                <a:gd name="T11" fmla="*/ 19 h 17"/>
                <a:gd name="T12" fmla="*/ 122 w 74"/>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7">
                  <a:moveTo>
                    <a:pt x="74" y="14"/>
                  </a:moveTo>
                  <a:lnTo>
                    <a:pt x="72" y="0"/>
                  </a:lnTo>
                  <a:lnTo>
                    <a:pt x="0" y="2"/>
                  </a:lnTo>
                  <a:lnTo>
                    <a:pt x="0" y="10"/>
                  </a:lnTo>
                  <a:lnTo>
                    <a:pt x="7" y="17"/>
                  </a:lnTo>
                  <a:lnTo>
                    <a:pt x="20" y="17"/>
                  </a:lnTo>
                  <a:lnTo>
                    <a:pt x="74"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18" name="Freeform 306"/>
            <p:cNvSpPr>
              <a:spLocks/>
            </p:cNvSpPr>
            <p:nvPr/>
          </p:nvSpPr>
          <p:spPr bwMode="auto">
            <a:xfrm>
              <a:off x="4158" y="1173"/>
              <a:ext cx="95" cy="18"/>
            </a:xfrm>
            <a:custGeom>
              <a:avLst/>
              <a:gdLst>
                <a:gd name="T0" fmla="*/ 122 w 74"/>
                <a:gd name="T1" fmla="*/ 16 h 17"/>
                <a:gd name="T2" fmla="*/ 118 w 74"/>
                <a:gd name="T3" fmla="*/ 0 h 17"/>
                <a:gd name="T4" fmla="*/ 0 w 74"/>
                <a:gd name="T5" fmla="*/ 2 h 17"/>
                <a:gd name="T6" fmla="*/ 0 w 74"/>
                <a:gd name="T7" fmla="*/ 12 h 17"/>
                <a:gd name="T8" fmla="*/ 12 w 74"/>
                <a:gd name="T9" fmla="*/ 19 h 17"/>
                <a:gd name="T10" fmla="*/ 33 w 74"/>
                <a:gd name="T11" fmla="*/ 19 h 17"/>
                <a:gd name="T12" fmla="*/ 122 w 74"/>
                <a:gd name="T13" fmla="*/ 16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17">
                  <a:moveTo>
                    <a:pt x="74" y="14"/>
                  </a:moveTo>
                  <a:lnTo>
                    <a:pt x="72" y="0"/>
                  </a:lnTo>
                  <a:lnTo>
                    <a:pt x="0" y="2"/>
                  </a:lnTo>
                  <a:lnTo>
                    <a:pt x="0" y="10"/>
                  </a:lnTo>
                  <a:lnTo>
                    <a:pt x="7" y="17"/>
                  </a:lnTo>
                  <a:lnTo>
                    <a:pt x="20" y="17"/>
                  </a:lnTo>
                  <a:lnTo>
                    <a:pt x="74" y="14"/>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19" name="Freeform 307"/>
            <p:cNvSpPr>
              <a:spLocks/>
            </p:cNvSpPr>
            <p:nvPr/>
          </p:nvSpPr>
          <p:spPr bwMode="auto">
            <a:xfrm>
              <a:off x="4184" y="1193"/>
              <a:ext cx="65" cy="39"/>
            </a:xfrm>
            <a:custGeom>
              <a:avLst/>
              <a:gdLst>
                <a:gd name="T0" fmla="*/ 85 w 50"/>
                <a:gd name="T1" fmla="*/ 41 h 32"/>
                <a:gd name="T2" fmla="*/ 85 w 50"/>
                <a:gd name="T3" fmla="*/ 22 h 32"/>
                <a:gd name="T4" fmla="*/ 79 w 50"/>
                <a:gd name="T5" fmla="*/ 15 h 32"/>
                <a:gd name="T6" fmla="*/ 79 w 50"/>
                <a:gd name="T7" fmla="*/ 0 h 32"/>
                <a:gd name="T8" fmla="*/ 0 w 50"/>
                <a:gd name="T9" fmla="*/ 1 h 32"/>
                <a:gd name="T10" fmla="*/ 0 w 50"/>
                <a:gd name="T11" fmla="*/ 16 h 32"/>
                <a:gd name="T12" fmla="*/ 9 w 50"/>
                <a:gd name="T13" fmla="*/ 35 h 32"/>
                <a:gd name="T14" fmla="*/ 12 w 50"/>
                <a:gd name="T15" fmla="*/ 48 h 32"/>
                <a:gd name="T16" fmla="*/ 55 w 50"/>
                <a:gd name="T17" fmla="*/ 46 h 32"/>
                <a:gd name="T18" fmla="*/ 85 w 50"/>
                <a:gd name="T19" fmla="*/ 4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32">
                  <a:moveTo>
                    <a:pt x="50" y="28"/>
                  </a:moveTo>
                  <a:lnTo>
                    <a:pt x="50" y="15"/>
                  </a:lnTo>
                  <a:lnTo>
                    <a:pt x="47" y="10"/>
                  </a:lnTo>
                  <a:lnTo>
                    <a:pt x="47" y="0"/>
                  </a:lnTo>
                  <a:lnTo>
                    <a:pt x="0" y="1"/>
                  </a:lnTo>
                  <a:lnTo>
                    <a:pt x="0" y="11"/>
                  </a:lnTo>
                  <a:lnTo>
                    <a:pt x="5" y="24"/>
                  </a:lnTo>
                  <a:lnTo>
                    <a:pt x="7" y="32"/>
                  </a:lnTo>
                  <a:lnTo>
                    <a:pt x="32" y="31"/>
                  </a:lnTo>
                  <a:lnTo>
                    <a:pt x="50" y="28"/>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20" name="Freeform 308"/>
            <p:cNvSpPr>
              <a:spLocks/>
            </p:cNvSpPr>
            <p:nvPr/>
          </p:nvSpPr>
          <p:spPr bwMode="auto">
            <a:xfrm>
              <a:off x="4184" y="1193"/>
              <a:ext cx="65" cy="39"/>
            </a:xfrm>
            <a:custGeom>
              <a:avLst/>
              <a:gdLst>
                <a:gd name="T0" fmla="*/ 85 w 50"/>
                <a:gd name="T1" fmla="*/ 41 h 32"/>
                <a:gd name="T2" fmla="*/ 85 w 50"/>
                <a:gd name="T3" fmla="*/ 22 h 32"/>
                <a:gd name="T4" fmla="*/ 79 w 50"/>
                <a:gd name="T5" fmla="*/ 15 h 32"/>
                <a:gd name="T6" fmla="*/ 79 w 50"/>
                <a:gd name="T7" fmla="*/ 0 h 32"/>
                <a:gd name="T8" fmla="*/ 0 w 50"/>
                <a:gd name="T9" fmla="*/ 1 h 32"/>
                <a:gd name="T10" fmla="*/ 0 w 50"/>
                <a:gd name="T11" fmla="*/ 16 h 32"/>
                <a:gd name="T12" fmla="*/ 9 w 50"/>
                <a:gd name="T13" fmla="*/ 35 h 32"/>
                <a:gd name="T14" fmla="*/ 12 w 50"/>
                <a:gd name="T15" fmla="*/ 48 h 32"/>
                <a:gd name="T16" fmla="*/ 55 w 50"/>
                <a:gd name="T17" fmla="*/ 46 h 32"/>
                <a:gd name="T18" fmla="*/ 85 w 50"/>
                <a:gd name="T19" fmla="*/ 41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32">
                  <a:moveTo>
                    <a:pt x="50" y="28"/>
                  </a:moveTo>
                  <a:lnTo>
                    <a:pt x="50" y="15"/>
                  </a:lnTo>
                  <a:lnTo>
                    <a:pt x="47" y="10"/>
                  </a:lnTo>
                  <a:lnTo>
                    <a:pt x="47" y="0"/>
                  </a:lnTo>
                  <a:lnTo>
                    <a:pt x="0" y="1"/>
                  </a:lnTo>
                  <a:lnTo>
                    <a:pt x="0" y="11"/>
                  </a:lnTo>
                  <a:lnTo>
                    <a:pt x="5" y="24"/>
                  </a:lnTo>
                  <a:lnTo>
                    <a:pt x="7" y="32"/>
                  </a:lnTo>
                  <a:lnTo>
                    <a:pt x="32" y="31"/>
                  </a:lnTo>
                  <a:lnTo>
                    <a:pt x="50" y="2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1" name="Freeform 309"/>
            <p:cNvSpPr>
              <a:spLocks/>
            </p:cNvSpPr>
            <p:nvPr/>
          </p:nvSpPr>
          <p:spPr bwMode="auto">
            <a:xfrm>
              <a:off x="4194" y="1232"/>
              <a:ext cx="39" cy="24"/>
            </a:xfrm>
            <a:custGeom>
              <a:avLst/>
              <a:gdLst>
                <a:gd name="T0" fmla="*/ 51 w 30"/>
                <a:gd name="T1" fmla="*/ 2 h 21"/>
                <a:gd name="T2" fmla="*/ 51 w 30"/>
                <a:gd name="T3" fmla="*/ 16 h 21"/>
                <a:gd name="T4" fmla="*/ 4 w 30"/>
                <a:gd name="T5" fmla="*/ 27 h 21"/>
                <a:gd name="T6" fmla="*/ 0 w 30"/>
                <a:gd name="T7" fmla="*/ 0 h 21"/>
                <a:gd name="T8" fmla="*/ 51 w 30"/>
                <a:gd name="T9" fmla="*/ 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1">
                  <a:moveTo>
                    <a:pt x="30" y="2"/>
                  </a:moveTo>
                  <a:lnTo>
                    <a:pt x="30" y="12"/>
                  </a:lnTo>
                  <a:lnTo>
                    <a:pt x="2" y="21"/>
                  </a:lnTo>
                  <a:lnTo>
                    <a:pt x="0" y="0"/>
                  </a:lnTo>
                  <a:lnTo>
                    <a:pt x="3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22" name="Freeform 310"/>
            <p:cNvSpPr>
              <a:spLocks/>
            </p:cNvSpPr>
            <p:nvPr/>
          </p:nvSpPr>
          <p:spPr bwMode="auto">
            <a:xfrm>
              <a:off x="4194" y="1232"/>
              <a:ext cx="39" cy="24"/>
            </a:xfrm>
            <a:custGeom>
              <a:avLst/>
              <a:gdLst>
                <a:gd name="T0" fmla="*/ 51 w 30"/>
                <a:gd name="T1" fmla="*/ 2 h 21"/>
                <a:gd name="T2" fmla="*/ 51 w 30"/>
                <a:gd name="T3" fmla="*/ 16 h 21"/>
                <a:gd name="T4" fmla="*/ 4 w 30"/>
                <a:gd name="T5" fmla="*/ 27 h 21"/>
                <a:gd name="T6" fmla="*/ 0 w 30"/>
                <a:gd name="T7" fmla="*/ 0 h 21"/>
                <a:gd name="T8" fmla="*/ 51 w 30"/>
                <a:gd name="T9" fmla="*/ 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1">
                  <a:moveTo>
                    <a:pt x="30" y="2"/>
                  </a:moveTo>
                  <a:lnTo>
                    <a:pt x="30" y="12"/>
                  </a:lnTo>
                  <a:lnTo>
                    <a:pt x="2" y="21"/>
                  </a:lnTo>
                  <a:lnTo>
                    <a:pt x="0" y="0"/>
                  </a:lnTo>
                  <a:lnTo>
                    <a:pt x="30" y="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3" name="Freeform 311"/>
            <p:cNvSpPr>
              <a:spLocks/>
            </p:cNvSpPr>
            <p:nvPr/>
          </p:nvSpPr>
          <p:spPr bwMode="auto">
            <a:xfrm>
              <a:off x="3869" y="1241"/>
              <a:ext cx="182" cy="45"/>
            </a:xfrm>
            <a:custGeom>
              <a:avLst/>
              <a:gdLst>
                <a:gd name="T0" fmla="*/ 12 w 139"/>
                <a:gd name="T1" fmla="*/ 52 h 39"/>
                <a:gd name="T2" fmla="*/ 98 w 139"/>
                <a:gd name="T3" fmla="*/ 52 h 39"/>
                <a:gd name="T4" fmla="*/ 98 w 139"/>
                <a:gd name="T5" fmla="*/ 42 h 39"/>
                <a:gd name="T6" fmla="*/ 76 w 139"/>
                <a:gd name="T7" fmla="*/ 42 h 39"/>
                <a:gd name="T8" fmla="*/ 76 w 139"/>
                <a:gd name="T9" fmla="*/ 31 h 39"/>
                <a:gd name="T10" fmla="*/ 238 w 139"/>
                <a:gd name="T11" fmla="*/ 8 h 39"/>
                <a:gd name="T12" fmla="*/ 238 w 139"/>
                <a:gd name="T13" fmla="*/ 0 h 39"/>
                <a:gd name="T14" fmla="*/ 0 w 139"/>
                <a:gd name="T15" fmla="*/ 31 h 39"/>
                <a:gd name="T16" fmla="*/ 12 w 139"/>
                <a:gd name="T17" fmla="*/ 52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39">
                  <a:moveTo>
                    <a:pt x="7" y="39"/>
                  </a:moveTo>
                  <a:lnTo>
                    <a:pt x="57" y="39"/>
                  </a:lnTo>
                  <a:lnTo>
                    <a:pt x="57" y="31"/>
                  </a:lnTo>
                  <a:lnTo>
                    <a:pt x="44" y="31"/>
                  </a:lnTo>
                  <a:lnTo>
                    <a:pt x="44" y="23"/>
                  </a:lnTo>
                  <a:lnTo>
                    <a:pt x="139" y="6"/>
                  </a:lnTo>
                  <a:lnTo>
                    <a:pt x="139" y="0"/>
                  </a:lnTo>
                  <a:lnTo>
                    <a:pt x="0" y="23"/>
                  </a:lnTo>
                  <a:lnTo>
                    <a:pt x="7" y="3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24" name="Freeform 312"/>
            <p:cNvSpPr>
              <a:spLocks/>
            </p:cNvSpPr>
            <p:nvPr/>
          </p:nvSpPr>
          <p:spPr bwMode="auto">
            <a:xfrm>
              <a:off x="3869" y="1241"/>
              <a:ext cx="182" cy="45"/>
            </a:xfrm>
            <a:custGeom>
              <a:avLst/>
              <a:gdLst>
                <a:gd name="T0" fmla="*/ 12 w 139"/>
                <a:gd name="T1" fmla="*/ 52 h 39"/>
                <a:gd name="T2" fmla="*/ 98 w 139"/>
                <a:gd name="T3" fmla="*/ 52 h 39"/>
                <a:gd name="T4" fmla="*/ 98 w 139"/>
                <a:gd name="T5" fmla="*/ 42 h 39"/>
                <a:gd name="T6" fmla="*/ 76 w 139"/>
                <a:gd name="T7" fmla="*/ 42 h 39"/>
                <a:gd name="T8" fmla="*/ 76 w 139"/>
                <a:gd name="T9" fmla="*/ 31 h 39"/>
                <a:gd name="T10" fmla="*/ 238 w 139"/>
                <a:gd name="T11" fmla="*/ 8 h 39"/>
                <a:gd name="T12" fmla="*/ 238 w 139"/>
                <a:gd name="T13" fmla="*/ 0 h 39"/>
                <a:gd name="T14" fmla="*/ 0 w 139"/>
                <a:gd name="T15" fmla="*/ 31 h 39"/>
                <a:gd name="T16" fmla="*/ 12 w 139"/>
                <a:gd name="T17" fmla="*/ 52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39">
                  <a:moveTo>
                    <a:pt x="7" y="39"/>
                  </a:moveTo>
                  <a:lnTo>
                    <a:pt x="57" y="39"/>
                  </a:lnTo>
                  <a:lnTo>
                    <a:pt x="57" y="31"/>
                  </a:lnTo>
                  <a:lnTo>
                    <a:pt x="44" y="31"/>
                  </a:lnTo>
                  <a:lnTo>
                    <a:pt x="44" y="23"/>
                  </a:lnTo>
                  <a:lnTo>
                    <a:pt x="139" y="6"/>
                  </a:lnTo>
                  <a:lnTo>
                    <a:pt x="139" y="0"/>
                  </a:lnTo>
                  <a:lnTo>
                    <a:pt x="0" y="23"/>
                  </a:lnTo>
                  <a:lnTo>
                    <a:pt x="7" y="3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5" name="Freeform 313"/>
            <p:cNvSpPr>
              <a:spLocks/>
            </p:cNvSpPr>
            <p:nvPr/>
          </p:nvSpPr>
          <p:spPr bwMode="auto">
            <a:xfrm>
              <a:off x="3781" y="1256"/>
              <a:ext cx="29" cy="60"/>
            </a:xfrm>
            <a:custGeom>
              <a:avLst/>
              <a:gdLst>
                <a:gd name="T0" fmla="*/ 40 w 21"/>
                <a:gd name="T1" fmla="*/ 0 h 48"/>
                <a:gd name="T2" fmla="*/ 32 w 21"/>
                <a:gd name="T3" fmla="*/ 0 h 48"/>
                <a:gd name="T4" fmla="*/ 29 w 21"/>
                <a:gd name="T5" fmla="*/ 19 h 48"/>
                <a:gd name="T6" fmla="*/ 25 w 21"/>
                <a:gd name="T7" fmla="*/ 23 h 48"/>
                <a:gd name="T8" fmla="*/ 23 w 21"/>
                <a:gd name="T9" fmla="*/ 20 h 48"/>
                <a:gd name="T10" fmla="*/ 17 w 21"/>
                <a:gd name="T11" fmla="*/ 19 h 48"/>
                <a:gd name="T12" fmla="*/ 11 w 21"/>
                <a:gd name="T13" fmla="*/ 19 h 48"/>
                <a:gd name="T14" fmla="*/ 8 w 21"/>
                <a:gd name="T15" fmla="*/ 20 h 48"/>
                <a:gd name="T16" fmla="*/ 6 w 21"/>
                <a:gd name="T17" fmla="*/ 23 h 48"/>
                <a:gd name="T18" fmla="*/ 1 w 21"/>
                <a:gd name="T19" fmla="*/ 26 h 48"/>
                <a:gd name="T20" fmla="*/ 0 w 21"/>
                <a:gd name="T21" fmla="*/ 36 h 48"/>
                <a:gd name="T22" fmla="*/ 0 w 21"/>
                <a:gd name="T23" fmla="*/ 41 h 48"/>
                <a:gd name="T24" fmla="*/ 1 w 21"/>
                <a:gd name="T25" fmla="*/ 48 h 48"/>
                <a:gd name="T26" fmla="*/ 11 w 21"/>
                <a:gd name="T27" fmla="*/ 63 h 48"/>
                <a:gd name="T28" fmla="*/ 15 w 21"/>
                <a:gd name="T29" fmla="*/ 70 h 48"/>
                <a:gd name="T30" fmla="*/ 23 w 21"/>
                <a:gd name="T31" fmla="*/ 75 h 48"/>
                <a:gd name="T32" fmla="*/ 36 w 21"/>
                <a:gd name="T33" fmla="*/ 75 h 48"/>
                <a:gd name="T34" fmla="*/ 32 w 21"/>
                <a:gd name="T35" fmla="*/ 73 h 48"/>
                <a:gd name="T36" fmla="*/ 30 w 21"/>
                <a:gd name="T37" fmla="*/ 66 h 48"/>
                <a:gd name="T38" fmla="*/ 26 w 21"/>
                <a:gd name="T39" fmla="*/ 60 h 48"/>
                <a:gd name="T40" fmla="*/ 21 w 21"/>
                <a:gd name="T41" fmla="*/ 49 h 48"/>
                <a:gd name="T42" fmla="*/ 21 w 21"/>
                <a:gd name="T43" fmla="*/ 41 h 48"/>
                <a:gd name="T44" fmla="*/ 25 w 21"/>
                <a:gd name="T45" fmla="*/ 36 h 48"/>
                <a:gd name="T46" fmla="*/ 30 w 21"/>
                <a:gd name="T47" fmla="*/ 35 h 48"/>
                <a:gd name="T48" fmla="*/ 36 w 21"/>
                <a:gd name="T49" fmla="*/ 36 h 48"/>
                <a:gd name="T50" fmla="*/ 40 w 21"/>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48">
                  <a:moveTo>
                    <a:pt x="21" y="0"/>
                  </a:moveTo>
                  <a:lnTo>
                    <a:pt x="17" y="0"/>
                  </a:lnTo>
                  <a:lnTo>
                    <a:pt x="15" y="12"/>
                  </a:lnTo>
                  <a:lnTo>
                    <a:pt x="13" y="14"/>
                  </a:lnTo>
                  <a:lnTo>
                    <a:pt x="12" y="13"/>
                  </a:lnTo>
                  <a:lnTo>
                    <a:pt x="9" y="12"/>
                  </a:lnTo>
                  <a:lnTo>
                    <a:pt x="6" y="12"/>
                  </a:lnTo>
                  <a:lnTo>
                    <a:pt x="4" y="13"/>
                  </a:lnTo>
                  <a:lnTo>
                    <a:pt x="3" y="14"/>
                  </a:lnTo>
                  <a:lnTo>
                    <a:pt x="1" y="17"/>
                  </a:lnTo>
                  <a:lnTo>
                    <a:pt x="0" y="23"/>
                  </a:lnTo>
                  <a:lnTo>
                    <a:pt x="0" y="26"/>
                  </a:lnTo>
                  <a:lnTo>
                    <a:pt x="1" y="30"/>
                  </a:lnTo>
                  <a:lnTo>
                    <a:pt x="6" y="40"/>
                  </a:lnTo>
                  <a:lnTo>
                    <a:pt x="8" y="45"/>
                  </a:lnTo>
                  <a:lnTo>
                    <a:pt x="12" y="48"/>
                  </a:lnTo>
                  <a:lnTo>
                    <a:pt x="19" y="48"/>
                  </a:lnTo>
                  <a:lnTo>
                    <a:pt x="17" y="46"/>
                  </a:lnTo>
                  <a:lnTo>
                    <a:pt x="16" y="42"/>
                  </a:lnTo>
                  <a:lnTo>
                    <a:pt x="14" y="38"/>
                  </a:lnTo>
                  <a:lnTo>
                    <a:pt x="11" y="31"/>
                  </a:lnTo>
                  <a:lnTo>
                    <a:pt x="11" y="26"/>
                  </a:lnTo>
                  <a:lnTo>
                    <a:pt x="13" y="23"/>
                  </a:lnTo>
                  <a:lnTo>
                    <a:pt x="16" y="22"/>
                  </a:lnTo>
                  <a:lnTo>
                    <a:pt x="19" y="23"/>
                  </a:lnTo>
                  <a:lnTo>
                    <a:pt x="21"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26" name="Freeform 314"/>
            <p:cNvSpPr>
              <a:spLocks/>
            </p:cNvSpPr>
            <p:nvPr/>
          </p:nvSpPr>
          <p:spPr bwMode="auto">
            <a:xfrm>
              <a:off x="3781" y="1256"/>
              <a:ext cx="29" cy="60"/>
            </a:xfrm>
            <a:custGeom>
              <a:avLst/>
              <a:gdLst>
                <a:gd name="T0" fmla="*/ 40 w 21"/>
                <a:gd name="T1" fmla="*/ 0 h 48"/>
                <a:gd name="T2" fmla="*/ 32 w 21"/>
                <a:gd name="T3" fmla="*/ 0 h 48"/>
                <a:gd name="T4" fmla="*/ 29 w 21"/>
                <a:gd name="T5" fmla="*/ 19 h 48"/>
                <a:gd name="T6" fmla="*/ 25 w 21"/>
                <a:gd name="T7" fmla="*/ 23 h 48"/>
                <a:gd name="T8" fmla="*/ 23 w 21"/>
                <a:gd name="T9" fmla="*/ 20 h 48"/>
                <a:gd name="T10" fmla="*/ 17 w 21"/>
                <a:gd name="T11" fmla="*/ 19 h 48"/>
                <a:gd name="T12" fmla="*/ 11 w 21"/>
                <a:gd name="T13" fmla="*/ 19 h 48"/>
                <a:gd name="T14" fmla="*/ 8 w 21"/>
                <a:gd name="T15" fmla="*/ 20 h 48"/>
                <a:gd name="T16" fmla="*/ 6 w 21"/>
                <a:gd name="T17" fmla="*/ 23 h 48"/>
                <a:gd name="T18" fmla="*/ 1 w 21"/>
                <a:gd name="T19" fmla="*/ 26 h 48"/>
                <a:gd name="T20" fmla="*/ 0 w 21"/>
                <a:gd name="T21" fmla="*/ 36 h 48"/>
                <a:gd name="T22" fmla="*/ 0 w 21"/>
                <a:gd name="T23" fmla="*/ 41 h 48"/>
                <a:gd name="T24" fmla="*/ 1 w 21"/>
                <a:gd name="T25" fmla="*/ 48 h 48"/>
                <a:gd name="T26" fmla="*/ 11 w 21"/>
                <a:gd name="T27" fmla="*/ 63 h 48"/>
                <a:gd name="T28" fmla="*/ 15 w 21"/>
                <a:gd name="T29" fmla="*/ 70 h 48"/>
                <a:gd name="T30" fmla="*/ 23 w 21"/>
                <a:gd name="T31" fmla="*/ 75 h 48"/>
                <a:gd name="T32" fmla="*/ 36 w 21"/>
                <a:gd name="T33" fmla="*/ 75 h 48"/>
                <a:gd name="T34" fmla="*/ 32 w 21"/>
                <a:gd name="T35" fmla="*/ 73 h 48"/>
                <a:gd name="T36" fmla="*/ 30 w 21"/>
                <a:gd name="T37" fmla="*/ 66 h 48"/>
                <a:gd name="T38" fmla="*/ 26 w 21"/>
                <a:gd name="T39" fmla="*/ 60 h 48"/>
                <a:gd name="T40" fmla="*/ 21 w 21"/>
                <a:gd name="T41" fmla="*/ 49 h 48"/>
                <a:gd name="T42" fmla="*/ 21 w 21"/>
                <a:gd name="T43" fmla="*/ 41 h 48"/>
                <a:gd name="T44" fmla="*/ 25 w 21"/>
                <a:gd name="T45" fmla="*/ 36 h 48"/>
                <a:gd name="T46" fmla="*/ 30 w 21"/>
                <a:gd name="T47" fmla="*/ 35 h 48"/>
                <a:gd name="T48" fmla="*/ 36 w 21"/>
                <a:gd name="T49" fmla="*/ 36 h 48"/>
                <a:gd name="T50" fmla="*/ 40 w 21"/>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48">
                  <a:moveTo>
                    <a:pt x="21" y="0"/>
                  </a:moveTo>
                  <a:lnTo>
                    <a:pt x="17" y="0"/>
                  </a:lnTo>
                  <a:lnTo>
                    <a:pt x="15" y="12"/>
                  </a:lnTo>
                  <a:lnTo>
                    <a:pt x="13" y="14"/>
                  </a:lnTo>
                  <a:lnTo>
                    <a:pt x="12" y="13"/>
                  </a:lnTo>
                  <a:lnTo>
                    <a:pt x="9" y="12"/>
                  </a:lnTo>
                  <a:lnTo>
                    <a:pt x="6" y="12"/>
                  </a:lnTo>
                  <a:lnTo>
                    <a:pt x="4" y="13"/>
                  </a:lnTo>
                  <a:lnTo>
                    <a:pt x="3" y="14"/>
                  </a:lnTo>
                  <a:lnTo>
                    <a:pt x="1" y="17"/>
                  </a:lnTo>
                  <a:lnTo>
                    <a:pt x="0" y="23"/>
                  </a:lnTo>
                  <a:lnTo>
                    <a:pt x="0" y="26"/>
                  </a:lnTo>
                  <a:lnTo>
                    <a:pt x="1" y="30"/>
                  </a:lnTo>
                  <a:lnTo>
                    <a:pt x="6" y="40"/>
                  </a:lnTo>
                  <a:lnTo>
                    <a:pt x="8" y="45"/>
                  </a:lnTo>
                  <a:lnTo>
                    <a:pt x="12" y="48"/>
                  </a:lnTo>
                  <a:lnTo>
                    <a:pt x="19" y="48"/>
                  </a:lnTo>
                  <a:lnTo>
                    <a:pt x="17" y="46"/>
                  </a:lnTo>
                  <a:lnTo>
                    <a:pt x="16" y="42"/>
                  </a:lnTo>
                  <a:lnTo>
                    <a:pt x="14" y="38"/>
                  </a:lnTo>
                  <a:lnTo>
                    <a:pt x="11" y="31"/>
                  </a:lnTo>
                  <a:lnTo>
                    <a:pt x="11" y="26"/>
                  </a:lnTo>
                  <a:lnTo>
                    <a:pt x="13" y="23"/>
                  </a:lnTo>
                  <a:lnTo>
                    <a:pt x="16" y="22"/>
                  </a:lnTo>
                  <a:lnTo>
                    <a:pt x="19" y="23"/>
                  </a:lnTo>
                  <a:lnTo>
                    <a:pt x="21"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7" name="Freeform 315"/>
            <p:cNvSpPr>
              <a:spLocks/>
            </p:cNvSpPr>
            <p:nvPr/>
          </p:nvSpPr>
          <p:spPr bwMode="auto">
            <a:xfrm>
              <a:off x="3748" y="1256"/>
              <a:ext cx="27" cy="60"/>
            </a:xfrm>
            <a:custGeom>
              <a:avLst/>
              <a:gdLst>
                <a:gd name="T0" fmla="*/ 36 w 20"/>
                <a:gd name="T1" fmla="*/ 0 h 48"/>
                <a:gd name="T2" fmla="*/ 30 w 20"/>
                <a:gd name="T3" fmla="*/ 0 h 48"/>
                <a:gd name="T4" fmla="*/ 26 w 20"/>
                <a:gd name="T5" fmla="*/ 19 h 48"/>
                <a:gd name="T6" fmla="*/ 22 w 20"/>
                <a:gd name="T7" fmla="*/ 23 h 48"/>
                <a:gd name="T8" fmla="*/ 19 w 20"/>
                <a:gd name="T9" fmla="*/ 20 h 48"/>
                <a:gd name="T10" fmla="*/ 15 w 20"/>
                <a:gd name="T11" fmla="*/ 19 h 48"/>
                <a:gd name="T12" fmla="*/ 9 w 20"/>
                <a:gd name="T13" fmla="*/ 19 h 48"/>
                <a:gd name="T14" fmla="*/ 7 w 20"/>
                <a:gd name="T15" fmla="*/ 20 h 48"/>
                <a:gd name="T16" fmla="*/ 4 w 20"/>
                <a:gd name="T17" fmla="*/ 23 h 48"/>
                <a:gd name="T18" fmla="*/ 1 w 20"/>
                <a:gd name="T19" fmla="*/ 26 h 48"/>
                <a:gd name="T20" fmla="*/ 0 w 20"/>
                <a:gd name="T21" fmla="*/ 36 h 48"/>
                <a:gd name="T22" fmla="*/ 0 w 20"/>
                <a:gd name="T23" fmla="*/ 41 h 48"/>
                <a:gd name="T24" fmla="*/ 1 w 20"/>
                <a:gd name="T25" fmla="*/ 48 h 48"/>
                <a:gd name="T26" fmla="*/ 9 w 20"/>
                <a:gd name="T27" fmla="*/ 63 h 48"/>
                <a:gd name="T28" fmla="*/ 15 w 20"/>
                <a:gd name="T29" fmla="*/ 70 h 48"/>
                <a:gd name="T30" fmla="*/ 19 w 20"/>
                <a:gd name="T31" fmla="*/ 75 h 48"/>
                <a:gd name="T32" fmla="*/ 32 w 20"/>
                <a:gd name="T33" fmla="*/ 75 h 48"/>
                <a:gd name="T34" fmla="*/ 30 w 20"/>
                <a:gd name="T35" fmla="*/ 73 h 48"/>
                <a:gd name="T36" fmla="*/ 26 w 20"/>
                <a:gd name="T37" fmla="*/ 66 h 48"/>
                <a:gd name="T38" fmla="*/ 22 w 20"/>
                <a:gd name="T39" fmla="*/ 60 h 48"/>
                <a:gd name="T40" fmla="*/ 19 w 20"/>
                <a:gd name="T41" fmla="*/ 49 h 48"/>
                <a:gd name="T42" fmla="*/ 19 w 20"/>
                <a:gd name="T43" fmla="*/ 41 h 48"/>
                <a:gd name="T44" fmla="*/ 20 w 20"/>
                <a:gd name="T45" fmla="*/ 36 h 48"/>
                <a:gd name="T46" fmla="*/ 26 w 20"/>
                <a:gd name="T47" fmla="*/ 35 h 48"/>
                <a:gd name="T48" fmla="*/ 32 w 20"/>
                <a:gd name="T49" fmla="*/ 36 h 48"/>
                <a:gd name="T50" fmla="*/ 36 w 20"/>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48">
                  <a:moveTo>
                    <a:pt x="20" y="0"/>
                  </a:moveTo>
                  <a:lnTo>
                    <a:pt x="16" y="0"/>
                  </a:lnTo>
                  <a:lnTo>
                    <a:pt x="14" y="12"/>
                  </a:lnTo>
                  <a:lnTo>
                    <a:pt x="12" y="14"/>
                  </a:lnTo>
                  <a:lnTo>
                    <a:pt x="10" y="13"/>
                  </a:lnTo>
                  <a:lnTo>
                    <a:pt x="8" y="12"/>
                  </a:lnTo>
                  <a:lnTo>
                    <a:pt x="5" y="12"/>
                  </a:lnTo>
                  <a:lnTo>
                    <a:pt x="4" y="13"/>
                  </a:lnTo>
                  <a:lnTo>
                    <a:pt x="2" y="14"/>
                  </a:lnTo>
                  <a:lnTo>
                    <a:pt x="1" y="17"/>
                  </a:lnTo>
                  <a:lnTo>
                    <a:pt x="0" y="23"/>
                  </a:lnTo>
                  <a:lnTo>
                    <a:pt x="0" y="26"/>
                  </a:lnTo>
                  <a:lnTo>
                    <a:pt x="1" y="30"/>
                  </a:lnTo>
                  <a:lnTo>
                    <a:pt x="5" y="40"/>
                  </a:lnTo>
                  <a:lnTo>
                    <a:pt x="8" y="45"/>
                  </a:lnTo>
                  <a:lnTo>
                    <a:pt x="10" y="48"/>
                  </a:lnTo>
                  <a:lnTo>
                    <a:pt x="18" y="48"/>
                  </a:lnTo>
                  <a:lnTo>
                    <a:pt x="16" y="46"/>
                  </a:lnTo>
                  <a:lnTo>
                    <a:pt x="14" y="42"/>
                  </a:lnTo>
                  <a:lnTo>
                    <a:pt x="12" y="38"/>
                  </a:lnTo>
                  <a:lnTo>
                    <a:pt x="10" y="31"/>
                  </a:lnTo>
                  <a:lnTo>
                    <a:pt x="10" y="26"/>
                  </a:lnTo>
                  <a:lnTo>
                    <a:pt x="11" y="23"/>
                  </a:lnTo>
                  <a:lnTo>
                    <a:pt x="14" y="22"/>
                  </a:lnTo>
                  <a:lnTo>
                    <a:pt x="18" y="23"/>
                  </a:lnTo>
                  <a:lnTo>
                    <a:pt x="20"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28" name="Freeform 316"/>
            <p:cNvSpPr>
              <a:spLocks/>
            </p:cNvSpPr>
            <p:nvPr/>
          </p:nvSpPr>
          <p:spPr bwMode="auto">
            <a:xfrm>
              <a:off x="3748" y="1256"/>
              <a:ext cx="27" cy="60"/>
            </a:xfrm>
            <a:custGeom>
              <a:avLst/>
              <a:gdLst>
                <a:gd name="T0" fmla="*/ 36 w 20"/>
                <a:gd name="T1" fmla="*/ 0 h 48"/>
                <a:gd name="T2" fmla="*/ 30 w 20"/>
                <a:gd name="T3" fmla="*/ 0 h 48"/>
                <a:gd name="T4" fmla="*/ 26 w 20"/>
                <a:gd name="T5" fmla="*/ 19 h 48"/>
                <a:gd name="T6" fmla="*/ 22 w 20"/>
                <a:gd name="T7" fmla="*/ 23 h 48"/>
                <a:gd name="T8" fmla="*/ 19 w 20"/>
                <a:gd name="T9" fmla="*/ 20 h 48"/>
                <a:gd name="T10" fmla="*/ 15 w 20"/>
                <a:gd name="T11" fmla="*/ 19 h 48"/>
                <a:gd name="T12" fmla="*/ 9 w 20"/>
                <a:gd name="T13" fmla="*/ 19 h 48"/>
                <a:gd name="T14" fmla="*/ 7 w 20"/>
                <a:gd name="T15" fmla="*/ 20 h 48"/>
                <a:gd name="T16" fmla="*/ 4 w 20"/>
                <a:gd name="T17" fmla="*/ 23 h 48"/>
                <a:gd name="T18" fmla="*/ 1 w 20"/>
                <a:gd name="T19" fmla="*/ 26 h 48"/>
                <a:gd name="T20" fmla="*/ 0 w 20"/>
                <a:gd name="T21" fmla="*/ 36 h 48"/>
                <a:gd name="T22" fmla="*/ 0 w 20"/>
                <a:gd name="T23" fmla="*/ 41 h 48"/>
                <a:gd name="T24" fmla="*/ 1 w 20"/>
                <a:gd name="T25" fmla="*/ 48 h 48"/>
                <a:gd name="T26" fmla="*/ 9 w 20"/>
                <a:gd name="T27" fmla="*/ 63 h 48"/>
                <a:gd name="T28" fmla="*/ 15 w 20"/>
                <a:gd name="T29" fmla="*/ 70 h 48"/>
                <a:gd name="T30" fmla="*/ 19 w 20"/>
                <a:gd name="T31" fmla="*/ 75 h 48"/>
                <a:gd name="T32" fmla="*/ 32 w 20"/>
                <a:gd name="T33" fmla="*/ 75 h 48"/>
                <a:gd name="T34" fmla="*/ 30 w 20"/>
                <a:gd name="T35" fmla="*/ 73 h 48"/>
                <a:gd name="T36" fmla="*/ 26 w 20"/>
                <a:gd name="T37" fmla="*/ 66 h 48"/>
                <a:gd name="T38" fmla="*/ 22 w 20"/>
                <a:gd name="T39" fmla="*/ 60 h 48"/>
                <a:gd name="T40" fmla="*/ 19 w 20"/>
                <a:gd name="T41" fmla="*/ 49 h 48"/>
                <a:gd name="T42" fmla="*/ 19 w 20"/>
                <a:gd name="T43" fmla="*/ 41 h 48"/>
                <a:gd name="T44" fmla="*/ 20 w 20"/>
                <a:gd name="T45" fmla="*/ 36 h 48"/>
                <a:gd name="T46" fmla="*/ 26 w 20"/>
                <a:gd name="T47" fmla="*/ 35 h 48"/>
                <a:gd name="T48" fmla="*/ 32 w 20"/>
                <a:gd name="T49" fmla="*/ 36 h 48"/>
                <a:gd name="T50" fmla="*/ 36 w 20"/>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 h="48">
                  <a:moveTo>
                    <a:pt x="20" y="0"/>
                  </a:moveTo>
                  <a:lnTo>
                    <a:pt x="16" y="0"/>
                  </a:lnTo>
                  <a:lnTo>
                    <a:pt x="14" y="12"/>
                  </a:lnTo>
                  <a:lnTo>
                    <a:pt x="12" y="14"/>
                  </a:lnTo>
                  <a:lnTo>
                    <a:pt x="10" y="13"/>
                  </a:lnTo>
                  <a:lnTo>
                    <a:pt x="8" y="12"/>
                  </a:lnTo>
                  <a:lnTo>
                    <a:pt x="5" y="12"/>
                  </a:lnTo>
                  <a:lnTo>
                    <a:pt x="4" y="13"/>
                  </a:lnTo>
                  <a:lnTo>
                    <a:pt x="2" y="14"/>
                  </a:lnTo>
                  <a:lnTo>
                    <a:pt x="1" y="17"/>
                  </a:lnTo>
                  <a:lnTo>
                    <a:pt x="0" y="23"/>
                  </a:lnTo>
                  <a:lnTo>
                    <a:pt x="0" y="26"/>
                  </a:lnTo>
                  <a:lnTo>
                    <a:pt x="1" y="30"/>
                  </a:lnTo>
                  <a:lnTo>
                    <a:pt x="5" y="40"/>
                  </a:lnTo>
                  <a:lnTo>
                    <a:pt x="8" y="45"/>
                  </a:lnTo>
                  <a:lnTo>
                    <a:pt x="10" y="48"/>
                  </a:lnTo>
                  <a:lnTo>
                    <a:pt x="18" y="48"/>
                  </a:lnTo>
                  <a:lnTo>
                    <a:pt x="16" y="46"/>
                  </a:lnTo>
                  <a:lnTo>
                    <a:pt x="14" y="42"/>
                  </a:lnTo>
                  <a:lnTo>
                    <a:pt x="12" y="38"/>
                  </a:lnTo>
                  <a:lnTo>
                    <a:pt x="10" y="31"/>
                  </a:lnTo>
                  <a:lnTo>
                    <a:pt x="10" y="26"/>
                  </a:lnTo>
                  <a:lnTo>
                    <a:pt x="11" y="23"/>
                  </a:lnTo>
                  <a:lnTo>
                    <a:pt x="14" y="22"/>
                  </a:lnTo>
                  <a:lnTo>
                    <a:pt x="18" y="23"/>
                  </a:lnTo>
                  <a:lnTo>
                    <a:pt x="2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29" name="Freeform 317"/>
            <p:cNvSpPr>
              <a:spLocks/>
            </p:cNvSpPr>
            <p:nvPr/>
          </p:nvSpPr>
          <p:spPr bwMode="auto">
            <a:xfrm>
              <a:off x="3716" y="1256"/>
              <a:ext cx="26" cy="60"/>
            </a:xfrm>
            <a:custGeom>
              <a:avLst/>
              <a:gdLst>
                <a:gd name="T0" fmla="*/ 36 w 19"/>
                <a:gd name="T1" fmla="*/ 0 h 48"/>
                <a:gd name="T2" fmla="*/ 29 w 19"/>
                <a:gd name="T3" fmla="*/ 0 h 48"/>
                <a:gd name="T4" fmla="*/ 25 w 19"/>
                <a:gd name="T5" fmla="*/ 19 h 48"/>
                <a:gd name="T6" fmla="*/ 22 w 19"/>
                <a:gd name="T7" fmla="*/ 23 h 48"/>
                <a:gd name="T8" fmla="*/ 19 w 19"/>
                <a:gd name="T9" fmla="*/ 20 h 48"/>
                <a:gd name="T10" fmla="*/ 15 w 19"/>
                <a:gd name="T11" fmla="*/ 19 h 48"/>
                <a:gd name="T12" fmla="*/ 10 w 19"/>
                <a:gd name="T13" fmla="*/ 19 h 48"/>
                <a:gd name="T14" fmla="*/ 5 w 19"/>
                <a:gd name="T15" fmla="*/ 20 h 48"/>
                <a:gd name="T16" fmla="*/ 4 w 19"/>
                <a:gd name="T17" fmla="*/ 23 h 48"/>
                <a:gd name="T18" fmla="*/ 0 w 19"/>
                <a:gd name="T19" fmla="*/ 26 h 48"/>
                <a:gd name="T20" fmla="*/ 0 w 19"/>
                <a:gd name="T21" fmla="*/ 36 h 48"/>
                <a:gd name="T22" fmla="*/ 0 w 19"/>
                <a:gd name="T23" fmla="*/ 41 h 48"/>
                <a:gd name="T24" fmla="*/ 0 w 19"/>
                <a:gd name="T25" fmla="*/ 48 h 48"/>
                <a:gd name="T26" fmla="*/ 10 w 19"/>
                <a:gd name="T27" fmla="*/ 63 h 48"/>
                <a:gd name="T28" fmla="*/ 14 w 19"/>
                <a:gd name="T29" fmla="*/ 70 h 48"/>
                <a:gd name="T30" fmla="*/ 19 w 19"/>
                <a:gd name="T31" fmla="*/ 75 h 48"/>
                <a:gd name="T32" fmla="*/ 31 w 19"/>
                <a:gd name="T33" fmla="*/ 75 h 48"/>
                <a:gd name="T34" fmla="*/ 30 w 19"/>
                <a:gd name="T35" fmla="*/ 73 h 48"/>
                <a:gd name="T36" fmla="*/ 26 w 19"/>
                <a:gd name="T37" fmla="*/ 66 h 48"/>
                <a:gd name="T38" fmla="*/ 22 w 19"/>
                <a:gd name="T39" fmla="*/ 60 h 48"/>
                <a:gd name="T40" fmla="*/ 16 w 19"/>
                <a:gd name="T41" fmla="*/ 49 h 48"/>
                <a:gd name="T42" fmla="*/ 16 w 19"/>
                <a:gd name="T43" fmla="*/ 41 h 48"/>
                <a:gd name="T44" fmla="*/ 21 w 19"/>
                <a:gd name="T45" fmla="*/ 36 h 48"/>
                <a:gd name="T46" fmla="*/ 26 w 19"/>
                <a:gd name="T47" fmla="*/ 35 h 48"/>
                <a:gd name="T48" fmla="*/ 31 w 19"/>
                <a:gd name="T49" fmla="*/ 36 h 48"/>
                <a:gd name="T50" fmla="*/ 36 w 19"/>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48">
                  <a:moveTo>
                    <a:pt x="19" y="0"/>
                  </a:moveTo>
                  <a:lnTo>
                    <a:pt x="15" y="0"/>
                  </a:lnTo>
                  <a:lnTo>
                    <a:pt x="13" y="12"/>
                  </a:lnTo>
                  <a:lnTo>
                    <a:pt x="12" y="14"/>
                  </a:lnTo>
                  <a:lnTo>
                    <a:pt x="10" y="13"/>
                  </a:lnTo>
                  <a:lnTo>
                    <a:pt x="8" y="12"/>
                  </a:lnTo>
                  <a:lnTo>
                    <a:pt x="5" y="12"/>
                  </a:lnTo>
                  <a:lnTo>
                    <a:pt x="3" y="13"/>
                  </a:lnTo>
                  <a:lnTo>
                    <a:pt x="2" y="14"/>
                  </a:lnTo>
                  <a:lnTo>
                    <a:pt x="0" y="17"/>
                  </a:lnTo>
                  <a:lnTo>
                    <a:pt x="0" y="23"/>
                  </a:lnTo>
                  <a:lnTo>
                    <a:pt x="0" y="26"/>
                  </a:lnTo>
                  <a:lnTo>
                    <a:pt x="0" y="30"/>
                  </a:lnTo>
                  <a:lnTo>
                    <a:pt x="5" y="40"/>
                  </a:lnTo>
                  <a:lnTo>
                    <a:pt x="7" y="45"/>
                  </a:lnTo>
                  <a:lnTo>
                    <a:pt x="10" y="48"/>
                  </a:lnTo>
                  <a:lnTo>
                    <a:pt x="17" y="48"/>
                  </a:lnTo>
                  <a:lnTo>
                    <a:pt x="16" y="46"/>
                  </a:lnTo>
                  <a:lnTo>
                    <a:pt x="14" y="42"/>
                  </a:lnTo>
                  <a:lnTo>
                    <a:pt x="12" y="38"/>
                  </a:lnTo>
                  <a:lnTo>
                    <a:pt x="9" y="31"/>
                  </a:lnTo>
                  <a:lnTo>
                    <a:pt x="9" y="26"/>
                  </a:lnTo>
                  <a:lnTo>
                    <a:pt x="11" y="23"/>
                  </a:lnTo>
                  <a:lnTo>
                    <a:pt x="14" y="22"/>
                  </a:lnTo>
                  <a:lnTo>
                    <a:pt x="17" y="23"/>
                  </a:lnTo>
                  <a:lnTo>
                    <a:pt x="19" y="0"/>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30" name="Freeform 318"/>
            <p:cNvSpPr>
              <a:spLocks/>
            </p:cNvSpPr>
            <p:nvPr/>
          </p:nvSpPr>
          <p:spPr bwMode="auto">
            <a:xfrm>
              <a:off x="3716" y="1256"/>
              <a:ext cx="26" cy="60"/>
            </a:xfrm>
            <a:custGeom>
              <a:avLst/>
              <a:gdLst>
                <a:gd name="T0" fmla="*/ 36 w 19"/>
                <a:gd name="T1" fmla="*/ 0 h 48"/>
                <a:gd name="T2" fmla="*/ 29 w 19"/>
                <a:gd name="T3" fmla="*/ 0 h 48"/>
                <a:gd name="T4" fmla="*/ 25 w 19"/>
                <a:gd name="T5" fmla="*/ 19 h 48"/>
                <a:gd name="T6" fmla="*/ 22 w 19"/>
                <a:gd name="T7" fmla="*/ 23 h 48"/>
                <a:gd name="T8" fmla="*/ 19 w 19"/>
                <a:gd name="T9" fmla="*/ 20 h 48"/>
                <a:gd name="T10" fmla="*/ 15 w 19"/>
                <a:gd name="T11" fmla="*/ 19 h 48"/>
                <a:gd name="T12" fmla="*/ 10 w 19"/>
                <a:gd name="T13" fmla="*/ 19 h 48"/>
                <a:gd name="T14" fmla="*/ 5 w 19"/>
                <a:gd name="T15" fmla="*/ 20 h 48"/>
                <a:gd name="T16" fmla="*/ 4 w 19"/>
                <a:gd name="T17" fmla="*/ 23 h 48"/>
                <a:gd name="T18" fmla="*/ 0 w 19"/>
                <a:gd name="T19" fmla="*/ 26 h 48"/>
                <a:gd name="T20" fmla="*/ 0 w 19"/>
                <a:gd name="T21" fmla="*/ 36 h 48"/>
                <a:gd name="T22" fmla="*/ 0 w 19"/>
                <a:gd name="T23" fmla="*/ 41 h 48"/>
                <a:gd name="T24" fmla="*/ 0 w 19"/>
                <a:gd name="T25" fmla="*/ 48 h 48"/>
                <a:gd name="T26" fmla="*/ 10 w 19"/>
                <a:gd name="T27" fmla="*/ 63 h 48"/>
                <a:gd name="T28" fmla="*/ 14 w 19"/>
                <a:gd name="T29" fmla="*/ 70 h 48"/>
                <a:gd name="T30" fmla="*/ 19 w 19"/>
                <a:gd name="T31" fmla="*/ 75 h 48"/>
                <a:gd name="T32" fmla="*/ 31 w 19"/>
                <a:gd name="T33" fmla="*/ 75 h 48"/>
                <a:gd name="T34" fmla="*/ 30 w 19"/>
                <a:gd name="T35" fmla="*/ 73 h 48"/>
                <a:gd name="T36" fmla="*/ 26 w 19"/>
                <a:gd name="T37" fmla="*/ 66 h 48"/>
                <a:gd name="T38" fmla="*/ 22 w 19"/>
                <a:gd name="T39" fmla="*/ 60 h 48"/>
                <a:gd name="T40" fmla="*/ 16 w 19"/>
                <a:gd name="T41" fmla="*/ 49 h 48"/>
                <a:gd name="T42" fmla="*/ 16 w 19"/>
                <a:gd name="T43" fmla="*/ 41 h 48"/>
                <a:gd name="T44" fmla="*/ 21 w 19"/>
                <a:gd name="T45" fmla="*/ 36 h 48"/>
                <a:gd name="T46" fmla="*/ 26 w 19"/>
                <a:gd name="T47" fmla="*/ 35 h 48"/>
                <a:gd name="T48" fmla="*/ 31 w 19"/>
                <a:gd name="T49" fmla="*/ 36 h 48"/>
                <a:gd name="T50" fmla="*/ 36 w 19"/>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48">
                  <a:moveTo>
                    <a:pt x="19" y="0"/>
                  </a:moveTo>
                  <a:lnTo>
                    <a:pt x="15" y="0"/>
                  </a:lnTo>
                  <a:lnTo>
                    <a:pt x="13" y="12"/>
                  </a:lnTo>
                  <a:lnTo>
                    <a:pt x="12" y="14"/>
                  </a:lnTo>
                  <a:lnTo>
                    <a:pt x="10" y="13"/>
                  </a:lnTo>
                  <a:lnTo>
                    <a:pt x="8" y="12"/>
                  </a:lnTo>
                  <a:lnTo>
                    <a:pt x="5" y="12"/>
                  </a:lnTo>
                  <a:lnTo>
                    <a:pt x="3" y="13"/>
                  </a:lnTo>
                  <a:lnTo>
                    <a:pt x="2" y="14"/>
                  </a:lnTo>
                  <a:lnTo>
                    <a:pt x="0" y="17"/>
                  </a:lnTo>
                  <a:lnTo>
                    <a:pt x="0" y="23"/>
                  </a:lnTo>
                  <a:lnTo>
                    <a:pt x="0" y="26"/>
                  </a:lnTo>
                  <a:lnTo>
                    <a:pt x="0" y="30"/>
                  </a:lnTo>
                  <a:lnTo>
                    <a:pt x="5" y="40"/>
                  </a:lnTo>
                  <a:lnTo>
                    <a:pt x="7" y="45"/>
                  </a:lnTo>
                  <a:lnTo>
                    <a:pt x="10" y="48"/>
                  </a:lnTo>
                  <a:lnTo>
                    <a:pt x="17" y="48"/>
                  </a:lnTo>
                  <a:lnTo>
                    <a:pt x="16" y="46"/>
                  </a:lnTo>
                  <a:lnTo>
                    <a:pt x="14" y="42"/>
                  </a:lnTo>
                  <a:lnTo>
                    <a:pt x="12" y="38"/>
                  </a:lnTo>
                  <a:lnTo>
                    <a:pt x="9" y="31"/>
                  </a:lnTo>
                  <a:lnTo>
                    <a:pt x="9" y="26"/>
                  </a:lnTo>
                  <a:lnTo>
                    <a:pt x="11" y="23"/>
                  </a:lnTo>
                  <a:lnTo>
                    <a:pt x="14" y="22"/>
                  </a:lnTo>
                  <a:lnTo>
                    <a:pt x="17" y="23"/>
                  </a:lnTo>
                  <a:lnTo>
                    <a:pt x="19"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31" name="Freeform 319"/>
            <p:cNvSpPr>
              <a:spLocks/>
            </p:cNvSpPr>
            <p:nvPr/>
          </p:nvSpPr>
          <p:spPr bwMode="auto">
            <a:xfrm>
              <a:off x="3732" y="1238"/>
              <a:ext cx="13" cy="12"/>
            </a:xfrm>
            <a:custGeom>
              <a:avLst/>
              <a:gdLst>
                <a:gd name="T0" fmla="*/ 0 w 11"/>
                <a:gd name="T1" fmla="*/ 8 h 11"/>
                <a:gd name="T2" fmla="*/ 0 w 11"/>
                <a:gd name="T3" fmla="*/ 4 h 11"/>
                <a:gd name="T4" fmla="*/ 1 w 11"/>
                <a:gd name="T5" fmla="*/ 3 h 11"/>
                <a:gd name="T6" fmla="*/ 2 w 11"/>
                <a:gd name="T7" fmla="*/ 2 h 11"/>
                <a:gd name="T8" fmla="*/ 2 w 11"/>
                <a:gd name="T9" fmla="*/ 1 h 11"/>
                <a:gd name="T10" fmla="*/ 5 w 11"/>
                <a:gd name="T11" fmla="*/ 1 h 11"/>
                <a:gd name="T12" fmla="*/ 6 w 11"/>
                <a:gd name="T13" fmla="*/ 1 h 11"/>
                <a:gd name="T14" fmla="*/ 7 w 11"/>
                <a:gd name="T15" fmla="*/ 0 h 11"/>
                <a:gd name="T16" fmla="*/ 9 w 11"/>
                <a:gd name="T17" fmla="*/ 0 h 11"/>
                <a:gd name="T18" fmla="*/ 11 w 11"/>
                <a:gd name="T19" fmla="*/ 1 h 11"/>
                <a:gd name="T20" fmla="*/ 13 w 11"/>
                <a:gd name="T21" fmla="*/ 1 h 11"/>
                <a:gd name="T22" fmla="*/ 14 w 11"/>
                <a:gd name="T23" fmla="*/ 2 h 11"/>
                <a:gd name="T24" fmla="*/ 14 w 11"/>
                <a:gd name="T25" fmla="*/ 3 h 11"/>
                <a:gd name="T26" fmla="*/ 15 w 11"/>
                <a:gd name="T27" fmla="*/ 3 h 11"/>
                <a:gd name="T28" fmla="*/ 15 w 11"/>
                <a:gd name="T29" fmla="*/ 8 h 11"/>
                <a:gd name="T30" fmla="*/ 15 w 11"/>
                <a:gd name="T31" fmla="*/ 9 h 11"/>
                <a:gd name="T32" fmla="*/ 15 w 11"/>
                <a:gd name="T33" fmla="*/ 10 h 11"/>
                <a:gd name="T34" fmla="*/ 15 w 11"/>
                <a:gd name="T35" fmla="*/ 10 h 11"/>
                <a:gd name="T36" fmla="*/ 14 w 11"/>
                <a:gd name="T37" fmla="*/ 11 h 11"/>
                <a:gd name="T38" fmla="*/ 13 w 11"/>
                <a:gd name="T39" fmla="*/ 12 h 11"/>
                <a:gd name="T40" fmla="*/ 11 w 11"/>
                <a:gd name="T41" fmla="*/ 12 h 11"/>
                <a:gd name="T42" fmla="*/ 9 w 11"/>
                <a:gd name="T43" fmla="*/ 13 h 11"/>
                <a:gd name="T44" fmla="*/ 8 w 11"/>
                <a:gd name="T45" fmla="*/ 13 h 11"/>
                <a:gd name="T46" fmla="*/ 6 w 11"/>
                <a:gd name="T47" fmla="*/ 13 h 11"/>
                <a:gd name="T48" fmla="*/ 5 w 11"/>
                <a:gd name="T49" fmla="*/ 12 h 11"/>
                <a:gd name="T50" fmla="*/ 2 w 11"/>
                <a:gd name="T51" fmla="*/ 12 h 11"/>
                <a:gd name="T52" fmla="*/ 2 w 11"/>
                <a:gd name="T53" fmla="*/ 11 h 11"/>
                <a:gd name="T54" fmla="*/ 1 w 11"/>
                <a:gd name="T55" fmla="*/ 10 h 11"/>
                <a:gd name="T56" fmla="*/ 0 w 11"/>
                <a:gd name="T57" fmla="*/ 9 h 11"/>
                <a:gd name="T58" fmla="*/ 0 w 11"/>
                <a:gd name="T59" fmla="*/ 8 h 11"/>
                <a:gd name="T60" fmla="*/ 0 w 11"/>
                <a:gd name="T61" fmla="*/ 8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 h="11">
                  <a:moveTo>
                    <a:pt x="0" y="6"/>
                  </a:moveTo>
                  <a:lnTo>
                    <a:pt x="0" y="4"/>
                  </a:lnTo>
                  <a:lnTo>
                    <a:pt x="1" y="3"/>
                  </a:lnTo>
                  <a:lnTo>
                    <a:pt x="2" y="2"/>
                  </a:lnTo>
                  <a:lnTo>
                    <a:pt x="2" y="1"/>
                  </a:lnTo>
                  <a:lnTo>
                    <a:pt x="3" y="1"/>
                  </a:lnTo>
                  <a:lnTo>
                    <a:pt x="4" y="1"/>
                  </a:lnTo>
                  <a:lnTo>
                    <a:pt x="5" y="0"/>
                  </a:lnTo>
                  <a:lnTo>
                    <a:pt x="7" y="0"/>
                  </a:lnTo>
                  <a:lnTo>
                    <a:pt x="8" y="1"/>
                  </a:lnTo>
                  <a:lnTo>
                    <a:pt x="9" y="1"/>
                  </a:lnTo>
                  <a:lnTo>
                    <a:pt x="10" y="2"/>
                  </a:lnTo>
                  <a:lnTo>
                    <a:pt x="10" y="3"/>
                  </a:lnTo>
                  <a:lnTo>
                    <a:pt x="11" y="3"/>
                  </a:lnTo>
                  <a:lnTo>
                    <a:pt x="11" y="6"/>
                  </a:lnTo>
                  <a:lnTo>
                    <a:pt x="11" y="7"/>
                  </a:lnTo>
                  <a:lnTo>
                    <a:pt x="11" y="8"/>
                  </a:lnTo>
                  <a:lnTo>
                    <a:pt x="10" y="9"/>
                  </a:lnTo>
                  <a:lnTo>
                    <a:pt x="9" y="10"/>
                  </a:lnTo>
                  <a:lnTo>
                    <a:pt x="8" y="10"/>
                  </a:lnTo>
                  <a:lnTo>
                    <a:pt x="7" y="11"/>
                  </a:lnTo>
                  <a:lnTo>
                    <a:pt x="6" y="11"/>
                  </a:lnTo>
                  <a:lnTo>
                    <a:pt x="4" y="11"/>
                  </a:lnTo>
                  <a:lnTo>
                    <a:pt x="3" y="10"/>
                  </a:lnTo>
                  <a:lnTo>
                    <a:pt x="2" y="10"/>
                  </a:lnTo>
                  <a:lnTo>
                    <a:pt x="2" y="9"/>
                  </a:lnTo>
                  <a:lnTo>
                    <a:pt x="1" y="8"/>
                  </a:lnTo>
                  <a:lnTo>
                    <a:pt x="0" y="7"/>
                  </a:lnTo>
                  <a:lnTo>
                    <a:pt x="0" y="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32" name="Freeform 320"/>
            <p:cNvSpPr>
              <a:spLocks/>
            </p:cNvSpPr>
            <p:nvPr/>
          </p:nvSpPr>
          <p:spPr bwMode="auto">
            <a:xfrm>
              <a:off x="3732" y="1238"/>
              <a:ext cx="13" cy="12"/>
            </a:xfrm>
            <a:custGeom>
              <a:avLst/>
              <a:gdLst>
                <a:gd name="T0" fmla="*/ 0 w 11"/>
                <a:gd name="T1" fmla="*/ 8 h 11"/>
                <a:gd name="T2" fmla="*/ 0 w 11"/>
                <a:gd name="T3" fmla="*/ 4 h 11"/>
                <a:gd name="T4" fmla="*/ 1 w 11"/>
                <a:gd name="T5" fmla="*/ 3 h 11"/>
                <a:gd name="T6" fmla="*/ 2 w 11"/>
                <a:gd name="T7" fmla="*/ 2 h 11"/>
                <a:gd name="T8" fmla="*/ 2 w 11"/>
                <a:gd name="T9" fmla="*/ 1 h 11"/>
                <a:gd name="T10" fmla="*/ 5 w 11"/>
                <a:gd name="T11" fmla="*/ 1 h 11"/>
                <a:gd name="T12" fmla="*/ 6 w 11"/>
                <a:gd name="T13" fmla="*/ 1 h 11"/>
                <a:gd name="T14" fmla="*/ 7 w 11"/>
                <a:gd name="T15" fmla="*/ 0 h 11"/>
                <a:gd name="T16" fmla="*/ 9 w 11"/>
                <a:gd name="T17" fmla="*/ 0 h 11"/>
                <a:gd name="T18" fmla="*/ 11 w 11"/>
                <a:gd name="T19" fmla="*/ 1 h 11"/>
                <a:gd name="T20" fmla="*/ 13 w 11"/>
                <a:gd name="T21" fmla="*/ 1 h 11"/>
                <a:gd name="T22" fmla="*/ 14 w 11"/>
                <a:gd name="T23" fmla="*/ 2 h 11"/>
                <a:gd name="T24" fmla="*/ 14 w 11"/>
                <a:gd name="T25" fmla="*/ 3 h 11"/>
                <a:gd name="T26" fmla="*/ 15 w 11"/>
                <a:gd name="T27" fmla="*/ 3 h 11"/>
                <a:gd name="T28" fmla="*/ 15 w 11"/>
                <a:gd name="T29" fmla="*/ 8 h 11"/>
                <a:gd name="T30" fmla="*/ 15 w 11"/>
                <a:gd name="T31" fmla="*/ 9 h 11"/>
                <a:gd name="T32" fmla="*/ 15 w 11"/>
                <a:gd name="T33" fmla="*/ 10 h 11"/>
                <a:gd name="T34" fmla="*/ 15 w 11"/>
                <a:gd name="T35" fmla="*/ 10 h 11"/>
                <a:gd name="T36" fmla="*/ 14 w 11"/>
                <a:gd name="T37" fmla="*/ 11 h 11"/>
                <a:gd name="T38" fmla="*/ 13 w 11"/>
                <a:gd name="T39" fmla="*/ 12 h 11"/>
                <a:gd name="T40" fmla="*/ 11 w 11"/>
                <a:gd name="T41" fmla="*/ 12 h 11"/>
                <a:gd name="T42" fmla="*/ 9 w 11"/>
                <a:gd name="T43" fmla="*/ 13 h 11"/>
                <a:gd name="T44" fmla="*/ 8 w 11"/>
                <a:gd name="T45" fmla="*/ 13 h 11"/>
                <a:gd name="T46" fmla="*/ 6 w 11"/>
                <a:gd name="T47" fmla="*/ 13 h 11"/>
                <a:gd name="T48" fmla="*/ 5 w 11"/>
                <a:gd name="T49" fmla="*/ 12 h 11"/>
                <a:gd name="T50" fmla="*/ 2 w 11"/>
                <a:gd name="T51" fmla="*/ 12 h 11"/>
                <a:gd name="T52" fmla="*/ 2 w 11"/>
                <a:gd name="T53" fmla="*/ 11 h 11"/>
                <a:gd name="T54" fmla="*/ 1 w 11"/>
                <a:gd name="T55" fmla="*/ 10 h 11"/>
                <a:gd name="T56" fmla="*/ 0 w 11"/>
                <a:gd name="T57" fmla="*/ 9 h 11"/>
                <a:gd name="T58" fmla="*/ 0 w 11"/>
                <a:gd name="T59" fmla="*/ 8 h 11"/>
                <a:gd name="T60" fmla="*/ 0 w 11"/>
                <a:gd name="T61" fmla="*/ 8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 h="11">
                  <a:moveTo>
                    <a:pt x="0" y="6"/>
                  </a:moveTo>
                  <a:lnTo>
                    <a:pt x="0" y="4"/>
                  </a:lnTo>
                  <a:lnTo>
                    <a:pt x="1" y="3"/>
                  </a:lnTo>
                  <a:lnTo>
                    <a:pt x="2" y="2"/>
                  </a:lnTo>
                  <a:lnTo>
                    <a:pt x="2" y="1"/>
                  </a:lnTo>
                  <a:lnTo>
                    <a:pt x="3" y="1"/>
                  </a:lnTo>
                  <a:lnTo>
                    <a:pt x="4" y="1"/>
                  </a:lnTo>
                  <a:lnTo>
                    <a:pt x="5" y="0"/>
                  </a:lnTo>
                  <a:lnTo>
                    <a:pt x="7" y="0"/>
                  </a:lnTo>
                  <a:lnTo>
                    <a:pt x="8" y="1"/>
                  </a:lnTo>
                  <a:lnTo>
                    <a:pt x="9" y="1"/>
                  </a:lnTo>
                  <a:lnTo>
                    <a:pt x="10" y="2"/>
                  </a:lnTo>
                  <a:lnTo>
                    <a:pt x="10" y="3"/>
                  </a:lnTo>
                  <a:lnTo>
                    <a:pt x="11" y="3"/>
                  </a:lnTo>
                  <a:lnTo>
                    <a:pt x="11" y="6"/>
                  </a:lnTo>
                  <a:lnTo>
                    <a:pt x="11" y="7"/>
                  </a:lnTo>
                  <a:lnTo>
                    <a:pt x="11" y="8"/>
                  </a:lnTo>
                  <a:lnTo>
                    <a:pt x="10" y="9"/>
                  </a:lnTo>
                  <a:lnTo>
                    <a:pt x="9" y="10"/>
                  </a:lnTo>
                  <a:lnTo>
                    <a:pt x="8" y="10"/>
                  </a:lnTo>
                  <a:lnTo>
                    <a:pt x="7" y="11"/>
                  </a:lnTo>
                  <a:lnTo>
                    <a:pt x="6" y="11"/>
                  </a:lnTo>
                  <a:lnTo>
                    <a:pt x="4" y="11"/>
                  </a:lnTo>
                  <a:lnTo>
                    <a:pt x="3" y="10"/>
                  </a:lnTo>
                  <a:lnTo>
                    <a:pt x="2" y="10"/>
                  </a:lnTo>
                  <a:lnTo>
                    <a:pt x="2" y="9"/>
                  </a:lnTo>
                  <a:lnTo>
                    <a:pt x="1" y="8"/>
                  </a:lnTo>
                  <a:lnTo>
                    <a:pt x="0" y="7"/>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33" name="Freeform 321"/>
            <p:cNvSpPr>
              <a:spLocks/>
            </p:cNvSpPr>
            <p:nvPr/>
          </p:nvSpPr>
          <p:spPr bwMode="auto">
            <a:xfrm>
              <a:off x="3768" y="1238"/>
              <a:ext cx="13" cy="12"/>
            </a:xfrm>
            <a:custGeom>
              <a:avLst/>
              <a:gdLst>
                <a:gd name="T0" fmla="*/ 0 w 10"/>
                <a:gd name="T1" fmla="*/ 8 h 11"/>
                <a:gd name="T2" fmla="*/ 0 w 10"/>
                <a:gd name="T3" fmla="*/ 4 h 11"/>
                <a:gd name="T4" fmla="*/ 0 w 10"/>
                <a:gd name="T5" fmla="*/ 3 h 11"/>
                <a:gd name="T6" fmla="*/ 1 w 10"/>
                <a:gd name="T7" fmla="*/ 2 h 11"/>
                <a:gd name="T8" fmla="*/ 4 w 10"/>
                <a:gd name="T9" fmla="*/ 1 h 11"/>
                <a:gd name="T10" fmla="*/ 4 w 10"/>
                <a:gd name="T11" fmla="*/ 1 h 11"/>
                <a:gd name="T12" fmla="*/ 7 w 10"/>
                <a:gd name="T13" fmla="*/ 1 h 11"/>
                <a:gd name="T14" fmla="*/ 9 w 10"/>
                <a:gd name="T15" fmla="*/ 0 h 11"/>
                <a:gd name="T16" fmla="*/ 10 w 10"/>
                <a:gd name="T17" fmla="*/ 0 h 11"/>
                <a:gd name="T18" fmla="*/ 12 w 10"/>
                <a:gd name="T19" fmla="*/ 1 h 11"/>
                <a:gd name="T20" fmla="*/ 13 w 10"/>
                <a:gd name="T21" fmla="*/ 1 h 11"/>
                <a:gd name="T22" fmla="*/ 16 w 10"/>
                <a:gd name="T23" fmla="*/ 2 h 11"/>
                <a:gd name="T24" fmla="*/ 17 w 10"/>
                <a:gd name="T25" fmla="*/ 3 h 11"/>
                <a:gd name="T26" fmla="*/ 17 w 10"/>
                <a:gd name="T27" fmla="*/ 3 h 11"/>
                <a:gd name="T28" fmla="*/ 17 w 10"/>
                <a:gd name="T29" fmla="*/ 8 h 11"/>
                <a:gd name="T30" fmla="*/ 17 w 10"/>
                <a:gd name="T31" fmla="*/ 9 h 11"/>
                <a:gd name="T32" fmla="*/ 17 w 10"/>
                <a:gd name="T33" fmla="*/ 10 h 11"/>
                <a:gd name="T34" fmla="*/ 17 w 10"/>
                <a:gd name="T35" fmla="*/ 10 h 11"/>
                <a:gd name="T36" fmla="*/ 16 w 10"/>
                <a:gd name="T37" fmla="*/ 11 h 11"/>
                <a:gd name="T38" fmla="*/ 13 w 10"/>
                <a:gd name="T39" fmla="*/ 12 h 11"/>
                <a:gd name="T40" fmla="*/ 12 w 10"/>
                <a:gd name="T41" fmla="*/ 12 h 11"/>
                <a:gd name="T42" fmla="*/ 10 w 10"/>
                <a:gd name="T43" fmla="*/ 13 h 11"/>
                <a:gd name="T44" fmla="*/ 9 w 10"/>
                <a:gd name="T45" fmla="*/ 13 h 11"/>
                <a:gd name="T46" fmla="*/ 7 w 10"/>
                <a:gd name="T47" fmla="*/ 13 h 11"/>
                <a:gd name="T48" fmla="*/ 5 w 10"/>
                <a:gd name="T49" fmla="*/ 12 h 11"/>
                <a:gd name="T50" fmla="*/ 4 w 10"/>
                <a:gd name="T51" fmla="*/ 12 h 11"/>
                <a:gd name="T52" fmla="*/ 1 w 10"/>
                <a:gd name="T53" fmla="*/ 11 h 11"/>
                <a:gd name="T54" fmla="*/ 0 w 10"/>
                <a:gd name="T55" fmla="*/ 10 h 11"/>
                <a:gd name="T56" fmla="*/ 0 w 10"/>
                <a:gd name="T57" fmla="*/ 9 h 11"/>
                <a:gd name="T58" fmla="*/ 0 w 10"/>
                <a:gd name="T59" fmla="*/ 8 h 11"/>
                <a:gd name="T60" fmla="*/ 0 w 10"/>
                <a:gd name="T61" fmla="*/ 8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 h="11">
                  <a:moveTo>
                    <a:pt x="0" y="6"/>
                  </a:moveTo>
                  <a:lnTo>
                    <a:pt x="0" y="4"/>
                  </a:lnTo>
                  <a:lnTo>
                    <a:pt x="0" y="3"/>
                  </a:lnTo>
                  <a:lnTo>
                    <a:pt x="1" y="2"/>
                  </a:lnTo>
                  <a:lnTo>
                    <a:pt x="2" y="1"/>
                  </a:lnTo>
                  <a:lnTo>
                    <a:pt x="4" y="1"/>
                  </a:lnTo>
                  <a:lnTo>
                    <a:pt x="5" y="0"/>
                  </a:lnTo>
                  <a:lnTo>
                    <a:pt x="6" y="0"/>
                  </a:lnTo>
                  <a:lnTo>
                    <a:pt x="7" y="1"/>
                  </a:lnTo>
                  <a:lnTo>
                    <a:pt x="8" y="1"/>
                  </a:lnTo>
                  <a:lnTo>
                    <a:pt x="9" y="2"/>
                  </a:lnTo>
                  <a:lnTo>
                    <a:pt x="10" y="3"/>
                  </a:lnTo>
                  <a:lnTo>
                    <a:pt x="10" y="6"/>
                  </a:lnTo>
                  <a:lnTo>
                    <a:pt x="10" y="7"/>
                  </a:lnTo>
                  <a:lnTo>
                    <a:pt x="10" y="8"/>
                  </a:lnTo>
                  <a:lnTo>
                    <a:pt x="9" y="9"/>
                  </a:lnTo>
                  <a:lnTo>
                    <a:pt x="8" y="10"/>
                  </a:lnTo>
                  <a:lnTo>
                    <a:pt x="7" y="10"/>
                  </a:lnTo>
                  <a:lnTo>
                    <a:pt x="6" y="11"/>
                  </a:lnTo>
                  <a:lnTo>
                    <a:pt x="5" y="11"/>
                  </a:lnTo>
                  <a:lnTo>
                    <a:pt x="4" y="11"/>
                  </a:lnTo>
                  <a:lnTo>
                    <a:pt x="3" y="10"/>
                  </a:lnTo>
                  <a:lnTo>
                    <a:pt x="2" y="10"/>
                  </a:lnTo>
                  <a:lnTo>
                    <a:pt x="1" y="9"/>
                  </a:lnTo>
                  <a:lnTo>
                    <a:pt x="0" y="8"/>
                  </a:lnTo>
                  <a:lnTo>
                    <a:pt x="0" y="7"/>
                  </a:lnTo>
                  <a:lnTo>
                    <a:pt x="0" y="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34" name="Freeform 322"/>
            <p:cNvSpPr>
              <a:spLocks/>
            </p:cNvSpPr>
            <p:nvPr/>
          </p:nvSpPr>
          <p:spPr bwMode="auto">
            <a:xfrm>
              <a:off x="3768" y="1238"/>
              <a:ext cx="13" cy="12"/>
            </a:xfrm>
            <a:custGeom>
              <a:avLst/>
              <a:gdLst>
                <a:gd name="T0" fmla="*/ 0 w 10"/>
                <a:gd name="T1" fmla="*/ 8 h 11"/>
                <a:gd name="T2" fmla="*/ 0 w 10"/>
                <a:gd name="T3" fmla="*/ 4 h 11"/>
                <a:gd name="T4" fmla="*/ 0 w 10"/>
                <a:gd name="T5" fmla="*/ 3 h 11"/>
                <a:gd name="T6" fmla="*/ 1 w 10"/>
                <a:gd name="T7" fmla="*/ 2 h 11"/>
                <a:gd name="T8" fmla="*/ 4 w 10"/>
                <a:gd name="T9" fmla="*/ 1 h 11"/>
                <a:gd name="T10" fmla="*/ 4 w 10"/>
                <a:gd name="T11" fmla="*/ 1 h 11"/>
                <a:gd name="T12" fmla="*/ 7 w 10"/>
                <a:gd name="T13" fmla="*/ 1 h 11"/>
                <a:gd name="T14" fmla="*/ 9 w 10"/>
                <a:gd name="T15" fmla="*/ 0 h 11"/>
                <a:gd name="T16" fmla="*/ 10 w 10"/>
                <a:gd name="T17" fmla="*/ 0 h 11"/>
                <a:gd name="T18" fmla="*/ 12 w 10"/>
                <a:gd name="T19" fmla="*/ 1 h 11"/>
                <a:gd name="T20" fmla="*/ 13 w 10"/>
                <a:gd name="T21" fmla="*/ 1 h 11"/>
                <a:gd name="T22" fmla="*/ 16 w 10"/>
                <a:gd name="T23" fmla="*/ 2 h 11"/>
                <a:gd name="T24" fmla="*/ 17 w 10"/>
                <a:gd name="T25" fmla="*/ 3 h 11"/>
                <a:gd name="T26" fmla="*/ 17 w 10"/>
                <a:gd name="T27" fmla="*/ 3 h 11"/>
                <a:gd name="T28" fmla="*/ 17 w 10"/>
                <a:gd name="T29" fmla="*/ 8 h 11"/>
                <a:gd name="T30" fmla="*/ 17 w 10"/>
                <a:gd name="T31" fmla="*/ 9 h 11"/>
                <a:gd name="T32" fmla="*/ 17 w 10"/>
                <a:gd name="T33" fmla="*/ 10 h 11"/>
                <a:gd name="T34" fmla="*/ 17 w 10"/>
                <a:gd name="T35" fmla="*/ 10 h 11"/>
                <a:gd name="T36" fmla="*/ 16 w 10"/>
                <a:gd name="T37" fmla="*/ 11 h 11"/>
                <a:gd name="T38" fmla="*/ 13 w 10"/>
                <a:gd name="T39" fmla="*/ 12 h 11"/>
                <a:gd name="T40" fmla="*/ 12 w 10"/>
                <a:gd name="T41" fmla="*/ 12 h 11"/>
                <a:gd name="T42" fmla="*/ 10 w 10"/>
                <a:gd name="T43" fmla="*/ 13 h 11"/>
                <a:gd name="T44" fmla="*/ 9 w 10"/>
                <a:gd name="T45" fmla="*/ 13 h 11"/>
                <a:gd name="T46" fmla="*/ 7 w 10"/>
                <a:gd name="T47" fmla="*/ 13 h 11"/>
                <a:gd name="T48" fmla="*/ 5 w 10"/>
                <a:gd name="T49" fmla="*/ 12 h 11"/>
                <a:gd name="T50" fmla="*/ 4 w 10"/>
                <a:gd name="T51" fmla="*/ 12 h 11"/>
                <a:gd name="T52" fmla="*/ 1 w 10"/>
                <a:gd name="T53" fmla="*/ 11 h 11"/>
                <a:gd name="T54" fmla="*/ 0 w 10"/>
                <a:gd name="T55" fmla="*/ 10 h 11"/>
                <a:gd name="T56" fmla="*/ 0 w 10"/>
                <a:gd name="T57" fmla="*/ 9 h 11"/>
                <a:gd name="T58" fmla="*/ 0 w 10"/>
                <a:gd name="T59" fmla="*/ 8 h 11"/>
                <a:gd name="T60" fmla="*/ 0 w 10"/>
                <a:gd name="T61" fmla="*/ 8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 h="11">
                  <a:moveTo>
                    <a:pt x="0" y="6"/>
                  </a:moveTo>
                  <a:lnTo>
                    <a:pt x="0" y="4"/>
                  </a:lnTo>
                  <a:lnTo>
                    <a:pt x="0" y="3"/>
                  </a:lnTo>
                  <a:lnTo>
                    <a:pt x="1" y="2"/>
                  </a:lnTo>
                  <a:lnTo>
                    <a:pt x="2" y="1"/>
                  </a:lnTo>
                  <a:lnTo>
                    <a:pt x="4" y="1"/>
                  </a:lnTo>
                  <a:lnTo>
                    <a:pt x="5" y="0"/>
                  </a:lnTo>
                  <a:lnTo>
                    <a:pt x="6" y="0"/>
                  </a:lnTo>
                  <a:lnTo>
                    <a:pt x="7" y="1"/>
                  </a:lnTo>
                  <a:lnTo>
                    <a:pt x="8" y="1"/>
                  </a:lnTo>
                  <a:lnTo>
                    <a:pt x="9" y="2"/>
                  </a:lnTo>
                  <a:lnTo>
                    <a:pt x="10" y="3"/>
                  </a:lnTo>
                  <a:lnTo>
                    <a:pt x="10" y="6"/>
                  </a:lnTo>
                  <a:lnTo>
                    <a:pt x="10" y="7"/>
                  </a:lnTo>
                  <a:lnTo>
                    <a:pt x="10" y="8"/>
                  </a:lnTo>
                  <a:lnTo>
                    <a:pt x="9" y="9"/>
                  </a:lnTo>
                  <a:lnTo>
                    <a:pt x="8" y="10"/>
                  </a:lnTo>
                  <a:lnTo>
                    <a:pt x="7" y="10"/>
                  </a:lnTo>
                  <a:lnTo>
                    <a:pt x="6" y="11"/>
                  </a:lnTo>
                  <a:lnTo>
                    <a:pt x="5" y="11"/>
                  </a:lnTo>
                  <a:lnTo>
                    <a:pt x="4" y="11"/>
                  </a:lnTo>
                  <a:lnTo>
                    <a:pt x="3" y="10"/>
                  </a:lnTo>
                  <a:lnTo>
                    <a:pt x="2" y="10"/>
                  </a:lnTo>
                  <a:lnTo>
                    <a:pt x="1" y="9"/>
                  </a:lnTo>
                  <a:lnTo>
                    <a:pt x="0" y="8"/>
                  </a:lnTo>
                  <a:lnTo>
                    <a:pt x="0" y="7"/>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35" name="Freeform 323"/>
            <p:cNvSpPr>
              <a:spLocks/>
            </p:cNvSpPr>
            <p:nvPr/>
          </p:nvSpPr>
          <p:spPr bwMode="auto">
            <a:xfrm>
              <a:off x="3804" y="1238"/>
              <a:ext cx="13" cy="12"/>
            </a:xfrm>
            <a:custGeom>
              <a:avLst/>
              <a:gdLst>
                <a:gd name="T0" fmla="*/ 0 w 11"/>
                <a:gd name="T1" fmla="*/ 8 h 11"/>
                <a:gd name="T2" fmla="*/ 0 w 11"/>
                <a:gd name="T3" fmla="*/ 4 h 11"/>
                <a:gd name="T4" fmla="*/ 0 w 11"/>
                <a:gd name="T5" fmla="*/ 3 h 11"/>
                <a:gd name="T6" fmla="*/ 1 w 11"/>
                <a:gd name="T7" fmla="*/ 2 h 11"/>
                <a:gd name="T8" fmla="*/ 2 w 11"/>
                <a:gd name="T9" fmla="*/ 1 h 11"/>
                <a:gd name="T10" fmla="*/ 5 w 11"/>
                <a:gd name="T11" fmla="*/ 1 h 11"/>
                <a:gd name="T12" fmla="*/ 6 w 11"/>
                <a:gd name="T13" fmla="*/ 1 h 11"/>
                <a:gd name="T14" fmla="*/ 7 w 11"/>
                <a:gd name="T15" fmla="*/ 0 h 11"/>
                <a:gd name="T16" fmla="*/ 8 w 11"/>
                <a:gd name="T17" fmla="*/ 0 h 11"/>
                <a:gd name="T18" fmla="*/ 9 w 11"/>
                <a:gd name="T19" fmla="*/ 1 h 11"/>
                <a:gd name="T20" fmla="*/ 11 w 11"/>
                <a:gd name="T21" fmla="*/ 1 h 11"/>
                <a:gd name="T22" fmla="*/ 13 w 11"/>
                <a:gd name="T23" fmla="*/ 2 h 11"/>
                <a:gd name="T24" fmla="*/ 14 w 11"/>
                <a:gd name="T25" fmla="*/ 3 h 11"/>
                <a:gd name="T26" fmla="*/ 14 w 11"/>
                <a:gd name="T27" fmla="*/ 3 h 11"/>
                <a:gd name="T28" fmla="*/ 15 w 11"/>
                <a:gd name="T29" fmla="*/ 8 h 11"/>
                <a:gd name="T30" fmla="*/ 15 w 11"/>
                <a:gd name="T31" fmla="*/ 9 h 11"/>
                <a:gd name="T32" fmla="*/ 14 w 11"/>
                <a:gd name="T33" fmla="*/ 10 h 11"/>
                <a:gd name="T34" fmla="*/ 14 w 11"/>
                <a:gd name="T35" fmla="*/ 10 h 11"/>
                <a:gd name="T36" fmla="*/ 13 w 11"/>
                <a:gd name="T37" fmla="*/ 11 h 11"/>
                <a:gd name="T38" fmla="*/ 11 w 11"/>
                <a:gd name="T39" fmla="*/ 12 h 11"/>
                <a:gd name="T40" fmla="*/ 9 w 11"/>
                <a:gd name="T41" fmla="*/ 12 h 11"/>
                <a:gd name="T42" fmla="*/ 8 w 11"/>
                <a:gd name="T43" fmla="*/ 13 h 11"/>
                <a:gd name="T44" fmla="*/ 7 w 11"/>
                <a:gd name="T45" fmla="*/ 13 h 11"/>
                <a:gd name="T46" fmla="*/ 6 w 11"/>
                <a:gd name="T47" fmla="*/ 13 h 11"/>
                <a:gd name="T48" fmla="*/ 5 w 11"/>
                <a:gd name="T49" fmla="*/ 12 h 11"/>
                <a:gd name="T50" fmla="*/ 2 w 11"/>
                <a:gd name="T51" fmla="*/ 12 h 11"/>
                <a:gd name="T52" fmla="*/ 1 w 11"/>
                <a:gd name="T53" fmla="*/ 11 h 11"/>
                <a:gd name="T54" fmla="*/ 0 w 11"/>
                <a:gd name="T55" fmla="*/ 10 h 11"/>
                <a:gd name="T56" fmla="*/ 0 w 11"/>
                <a:gd name="T57" fmla="*/ 9 h 11"/>
                <a:gd name="T58" fmla="*/ 0 w 11"/>
                <a:gd name="T59" fmla="*/ 8 h 11"/>
                <a:gd name="T60" fmla="*/ 0 w 11"/>
                <a:gd name="T61" fmla="*/ 8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 h="11">
                  <a:moveTo>
                    <a:pt x="0" y="6"/>
                  </a:moveTo>
                  <a:lnTo>
                    <a:pt x="0" y="4"/>
                  </a:lnTo>
                  <a:lnTo>
                    <a:pt x="0" y="3"/>
                  </a:lnTo>
                  <a:lnTo>
                    <a:pt x="1" y="2"/>
                  </a:lnTo>
                  <a:lnTo>
                    <a:pt x="2" y="1"/>
                  </a:lnTo>
                  <a:lnTo>
                    <a:pt x="3" y="1"/>
                  </a:lnTo>
                  <a:lnTo>
                    <a:pt x="4" y="1"/>
                  </a:lnTo>
                  <a:lnTo>
                    <a:pt x="5" y="0"/>
                  </a:lnTo>
                  <a:lnTo>
                    <a:pt x="6" y="0"/>
                  </a:lnTo>
                  <a:lnTo>
                    <a:pt x="7" y="1"/>
                  </a:lnTo>
                  <a:lnTo>
                    <a:pt x="8" y="1"/>
                  </a:lnTo>
                  <a:lnTo>
                    <a:pt x="9" y="2"/>
                  </a:lnTo>
                  <a:lnTo>
                    <a:pt x="10" y="3"/>
                  </a:lnTo>
                  <a:lnTo>
                    <a:pt x="11" y="6"/>
                  </a:lnTo>
                  <a:lnTo>
                    <a:pt x="11" y="7"/>
                  </a:lnTo>
                  <a:lnTo>
                    <a:pt x="10" y="8"/>
                  </a:lnTo>
                  <a:lnTo>
                    <a:pt x="9" y="9"/>
                  </a:lnTo>
                  <a:lnTo>
                    <a:pt x="8" y="10"/>
                  </a:lnTo>
                  <a:lnTo>
                    <a:pt x="7" y="10"/>
                  </a:lnTo>
                  <a:lnTo>
                    <a:pt x="6" y="11"/>
                  </a:lnTo>
                  <a:lnTo>
                    <a:pt x="5" y="11"/>
                  </a:lnTo>
                  <a:lnTo>
                    <a:pt x="4" y="11"/>
                  </a:lnTo>
                  <a:lnTo>
                    <a:pt x="3" y="10"/>
                  </a:lnTo>
                  <a:lnTo>
                    <a:pt x="2" y="10"/>
                  </a:lnTo>
                  <a:lnTo>
                    <a:pt x="1" y="9"/>
                  </a:lnTo>
                  <a:lnTo>
                    <a:pt x="0" y="8"/>
                  </a:lnTo>
                  <a:lnTo>
                    <a:pt x="0" y="7"/>
                  </a:lnTo>
                  <a:lnTo>
                    <a:pt x="0" y="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36" name="Freeform 324"/>
            <p:cNvSpPr>
              <a:spLocks/>
            </p:cNvSpPr>
            <p:nvPr/>
          </p:nvSpPr>
          <p:spPr bwMode="auto">
            <a:xfrm>
              <a:off x="3804" y="1238"/>
              <a:ext cx="13" cy="12"/>
            </a:xfrm>
            <a:custGeom>
              <a:avLst/>
              <a:gdLst>
                <a:gd name="T0" fmla="*/ 0 w 11"/>
                <a:gd name="T1" fmla="*/ 8 h 11"/>
                <a:gd name="T2" fmla="*/ 0 w 11"/>
                <a:gd name="T3" fmla="*/ 4 h 11"/>
                <a:gd name="T4" fmla="*/ 0 w 11"/>
                <a:gd name="T5" fmla="*/ 3 h 11"/>
                <a:gd name="T6" fmla="*/ 1 w 11"/>
                <a:gd name="T7" fmla="*/ 2 h 11"/>
                <a:gd name="T8" fmla="*/ 2 w 11"/>
                <a:gd name="T9" fmla="*/ 1 h 11"/>
                <a:gd name="T10" fmla="*/ 5 w 11"/>
                <a:gd name="T11" fmla="*/ 1 h 11"/>
                <a:gd name="T12" fmla="*/ 6 w 11"/>
                <a:gd name="T13" fmla="*/ 1 h 11"/>
                <a:gd name="T14" fmla="*/ 7 w 11"/>
                <a:gd name="T15" fmla="*/ 0 h 11"/>
                <a:gd name="T16" fmla="*/ 8 w 11"/>
                <a:gd name="T17" fmla="*/ 0 h 11"/>
                <a:gd name="T18" fmla="*/ 9 w 11"/>
                <a:gd name="T19" fmla="*/ 1 h 11"/>
                <a:gd name="T20" fmla="*/ 11 w 11"/>
                <a:gd name="T21" fmla="*/ 1 h 11"/>
                <a:gd name="T22" fmla="*/ 13 w 11"/>
                <a:gd name="T23" fmla="*/ 2 h 11"/>
                <a:gd name="T24" fmla="*/ 14 w 11"/>
                <a:gd name="T25" fmla="*/ 3 h 11"/>
                <a:gd name="T26" fmla="*/ 14 w 11"/>
                <a:gd name="T27" fmla="*/ 3 h 11"/>
                <a:gd name="T28" fmla="*/ 15 w 11"/>
                <a:gd name="T29" fmla="*/ 8 h 11"/>
                <a:gd name="T30" fmla="*/ 15 w 11"/>
                <a:gd name="T31" fmla="*/ 9 h 11"/>
                <a:gd name="T32" fmla="*/ 14 w 11"/>
                <a:gd name="T33" fmla="*/ 10 h 11"/>
                <a:gd name="T34" fmla="*/ 14 w 11"/>
                <a:gd name="T35" fmla="*/ 10 h 11"/>
                <a:gd name="T36" fmla="*/ 13 w 11"/>
                <a:gd name="T37" fmla="*/ 11 h 11"/>
                <a:gd name="T38" fmla="*/ 11 w 11"/>
                <a:gd name="T39" fmla="*/ 12 h 11"/>
                <a:gd name="T40" fmla="*/ 9 w 11"/>
                <a:gd name="T41" fmla="*/ 12 h 11"/>
                <a:gd name="T42" fmla="*/ 8 w 11"/>
                <a:gd name="T43" fmla="*/ 13 h 11"/>
                <a:gd name="T44" fmla="*/ 7 w 11"/>
                <a:gd name="T45" fmla="*/ 13 h 11"/>
                <a:gd name="T46" fmla="*/ 6 w 11"/>
                <a:gd name="T47" fmla="*/ 13 h 11"/>
                <a:gd name="T48" fmla="*/ 5 w 11"/>
                <a:gd name="T49" fmla="*/ 12 h 11"/>
                <a:gd name="T50" fmla="*/ 2 w 11"/>
                <a:gd name="T51" fmla="*/ 12 h 11"/>
                <a:gd name="T52" fmla="*/ 1 w 11"/>
                <a:gd name="T53" fmla="*/ 11 h 11"/>
                <a:gd name="T54" fmla="*/ 0 w 11"/>
                <a:gd name="T55" fmla="*/ 10 h 11"/>
                <a:gd name="T56" fmla="*/ 0 w 11"/>
                <a:gd name="T57" fmla="*/ 9 h 11"/>
                <a:gd name="T58" fmla="*/ 0 w 11"/>
                <a:gd name="T59" fmla="*/ 8 h 11"/>
                <a:gd name="T60" fmla="*/ 0 w 11"/>
                <a:gd name="T61" fmla="*/ 8 h 1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 h="11">
                  <a:moveTo>
                    <a:pt x="0" y="6"/>
                  </a:moveTo>
                  <a:lnTo>
                    <a:pt x="0" y="4"/>
                  </a:lnTo>
                  <a:lnTo>
                    <a:pt x="0" y="3"/>
                  </a:lnTo>
                  <a:lnTo>
                    <a:pt x="1" y="2"/>
                  </a:lnTo>
                  <a:lnTo>
                    <a:pt x="2" y="1"/>
                  </a:lnTo>
                  <a:lnTo>
                    <a:pt x="3" y="1"/>
                  </a:lnTo>
                  <a:lnTo>
                    <a:pt x="4" y="1"/>
                  </a:lnTo>
                  <a:lnTo>
                    <a:pt x="5" y="0"/>
                  </a:lnTo>
                  <a:lnTo>
                    <a:pt x="6" y="0"/>
                  </a:lnTo>
                  <a:lnTo>
                    <a:pt x="7" y="1"/>
                  </a:lnTo>
                  <a:lnTo>
                    <a:pt x="8" y="1"/>
                  </a:lnTo>
                  <a:lnTo>
                    <a:pt x="9" y="2"/>
                  </a:lnTo>
                  <a:lnTo>
                    <a:pt x="10" y="3"/>
                  </a:lnTo>
                  <a:lnTo>
                    <a:pt x="11" y="6"/>
                  </a:lnTo>
                  <a:lnTo>
                    <a:pt x="11" y="7"/>
                  </a:lnTo>
                  <a:lnTo>
                    <a:pt x="10" y="8"/>
                  </a:lnTo>
                  <a:lnTo>
                    <a:pt x="9" y="9"/>
                  </a:lnTo>
                  <a:lnTo>
                    <a:pt x="8" y="10"/>
                  </a:lnTo>
                  <a:lnTo>
                    <a:pt x="7" y="10"/>
                  </a:lnTo>
                  <a:lnTo>
                    <a:pt x="6" y="11"/>
                  </a:lnTo>
                  <a:lnTo>
                    <a:pt x="5" y="11"/>
                  </a:lnTo>
                  <a:lnTo>
                    <a:pt x="4" y="11"/>
                  </a:lnTo>
                  <a:lnTo>
                    <a:pt x="3" y="10"/>
                  </a:lnTo>
                  <a:lnTo>
                    <a:pt x="2" y="10"/>
                  </a:lnTo>
                  <a:lnTo>
                    <a:pt x="1" y="9"/>
                  </a:lnTo>
                  <a:lnTo>
                    <a:pt x="0" y="8"/>
                  </a:lnTo>
                  <a:lnTo>
                    <a:pt x="0" y="7"/>
                  </a:lnTo>
                  <a:lnTo>
                    <a:pt x="0"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37" name="Freeform 325"/>
            <p:cNvSpPr>
              <a:spLocks/>
            </p:cNvSpPr>
            <p:nvPr/>
          </p:nvSpPr>
          <p:spPr bwMode="auto">
            <a:xfrm>
              <a:off x="3817" y="1253"/>
              <a:ext cx="62" cy="63"/>
            </a:xfrm>
            <a:custGeom>
              <a:avLst/>
              <a:gdLst>
                <a:gd name="T0" fmla="*/ 0 w 47"/>
                <a:gd name="T1" fmla="*/ 38 h 53"/>
                <a:gd name="T2" fmla="*/ 0 w 47"/>
                <a:gd name="T3" fmla="*/ 32 h 53"/>
                <a:gd name="T4" fmla="*/ 0 w 47"/>
                <a:gd name="T5" fmla="*/ 30 h 53"/>
                <a:gd name="T6" fmla="*/ 1 w 47"/>
                <a:gd name="T7" fmla="*/ 27 h 53"/>
                <a:gd name="T8" fmla="*/ 4 w 47"/>
                <a:gd name="T9" fmla="*/ 23 h 53"/>
                <a:gd name="T10" fmla="*/ 5 w 47"/>
                <a:gd name="T11" fmla="*/ 18 h 53"/>
                <a:gd name="T12" fmla="*/ 7 w 47"/>
                <a:gd name="T13" fmla="*/ 15 h 53"/>
                <a:gd name="T14" fmla="*/ 11 w 47"/>
                <a:gd name="T15" fmla="*/ 13 h 53"/>
                <a:gd name="T16" fmla="*/ 15 w 47"/>
                <a:gd name="T17" fmla="*/ 10 h 53"/>
                <a:gd name="T18" fmla="*/ 16 w 47"/>
                <a:gd name="T19" fmla="*/ 8 h 53"/>
                <a:gd name="T20" fmla="*/ 20 w 47"/>
                <a:gd name="T21" fmla="*/ 7 h 53"/>
                <a:gd name="T22" fmla="*/ 24 w 47"/>
                <a:gd name="T23" fmla="*/ 2 h 53"/>
                <a:gd name="T24" fmla="*/ 28 w 47"/>
                <a:gd name="T25" fmla="*/ 1 h 53"/>
                <a:gd name="T26" fmla="*/ 32 w 47"/>
                <a:gd name="T27" fmla="*/ 1 h 53"/>
                <a:gd name="T28" fmla="*/ 37 w 47"/>
                <a:gd name="T29" fmla="*/ 0 h 53"/>
                <a:gd name="T30" fmla="*/ 40 w 47"/>
                <a:gd name="T31" fmla="*/ 0 h 53"/>
                <a:gd name="T32" fmla="*/ 45 w 47"/>
                <a:gd name="T33" fmla="*/ 0 h 53"/>
                <a:gd name="T34" fmla="*/ 49 w 47"/>
                <a:gd name="T35" fmla="*/ 1 h 53"/>
                <a:gd name="T36" fmla="*/ 53 w 47"/>
                <a:gd name="T37" fmla="*/ 1 h 53"/>
                <a:gd name="T38" fmla="*/ 58 w 47"/>
                <a:gd name="T39" fmla="*/ 2 h 53"/>
                <a:gd name="T40" fmla="*/ 61 w 47"/>
                <a:gd name="T41" fmla="*/ 6 h 53"/>
                <a:gd name="T42" fmla="*/ 65 w 47"/>
                <a:gd name="T43" fmla="*/ 7 h 53"/>
                <a:gd name="T44" fmla="*/ 67 w 47"/>
                <a:gd name="T45" fmla="*/ 10 h 53"/>
                <a:gd name="T46" fmla="*/ 71 w 47"/>
                <a:gd name="T47" fmla="*/ 12 h 53"/>
                <a:gd name="T48" fmla="*/ 73 w 47"/>
                <a:gd name="T49" fmla="*/ 14 h 53"/>
                <a:gd name="T50" fmla="*/ 77 w 47"/>
                <a:gd name="T51" fmla="*/ 17 h 53"/>
                <a:gd name="T52" fmla="*/ 78 w 47"/>
                <a:gd name="T53" fmla="*/ 21 h 53"/>
                <a:gd name="T54" fmla="*/ 80 w 47"/>
                <a:gd name="T55" fmla="*/ 25 h 53"/>
                <a:gd name="T56" fmla="*/ 80 w 47"/>
                <a:gd name="T57" fmla="*/ 29 h 53"/>
                <a:gd name="T58" fmla="*/ 82 w 47"/>
                <a:gd name="T59" fmla="*/ 31 h 53"/>
                <a:gd name="T60" fmla="*/ 82 w 47"/>
                <a:gd name="T61" fmla="*/ 37 h 53"/>
                <a:gd name="T62" fmla="*/ 82 w 47"/>
                <a:gd name="T63" fmla="*/ 39 h 53"/>
                <a:gd name="T64" fmla="*/ 82 w 47"/>
                <a:gd name="T65" fmla="*/ 44 h 53"/>
                <a:gd name="T66" fmla="*/ 80 w 47"/>
                <a:gd name="T67" fmla="*/ 46 h 53"/>
                <a:gd name="T68" fmla="*/ 80 w 47"/>
                <a:gd name="T69" fmla="*/ 50 h 53"/>
                <a:gd name="T70" fmla="*/ 78 w 47"/>
                <a:gd name="T71" fmla="*/ 55 h 53"/>
                <a:gd name="T72" fmla="*/ 77 w 47"/>
                <a:gd name="T73" fmla="*/ 58 h 53"/>
                <a:gd name="T74" fmla="*/ 73 w 47"/>
                <a:gd name="T75" fmla="*/ 61 h 53"/>
                <a:gd name="T76" fmla="*/ 71 w 47"/>
                <a:gd name="T77" fmla="*/ 63 h 53"/>
                <a:gd name="T78" fmla="*/ 67 w 47"/>
                <a:gd name="T79" fmla="*/ 65 h 53"/>
                <a:gd name="T80" fmla="*/ 65 w 47"/>
                <a:gd name="T81" fmla="*/ 69 h 53"/>
                <a:gd name="T82" fmla="*/ 61 w 47"/>
                <a:gd name="T83" fmla="*/ 70 h 53"/>
                <a:gd name="T84" fmla="*/ 55 w 47"/>
                <a:gd name="T85" fmla="*/ 73 h 53"/>
                <a:gd name="T86" fmla="*/ 53 w 47"/>
                <a:gd name="T87" fmla="*/ 74 h 53"/>
                <a:gd name="T88" fmla="*/ 49 w 47"/>
                <a:gd name="T89" fmla="*/ 74 h 53"/>
                <a:gd name="T90" fmla="*/ 44 w 47"/>
                <a:gd name="T91" fmla="*/ 75 h 53"/>
                <a:gd name="T92" fmla="*/ 40 w 47"/>
                <a:gd name="T93" fmla="*/ 75 h 53"/>
                <a:gd name="T94" fmla="*/ 34 w 47"/>
                <a:gd name="T95" fmla="*/ 75 h 53"/>
                <a:gd name="T96" fmla="*/ 32 w 47"/>
                <a:gd name="T97" fmla="*/ 74 h 53"/>
                <a:gd name="T98" fmla="*/ 28 w 47"/>
                <a:gd name="T99" fmla="*/ 73 h 53"/>
                <a:gd name="T100" fmla="*/ 22 w 47"/>
                <a:gd name="T101" fmla="*/ 70 h 53"/>
                <a:gd name="T102" fmla="*/ 20 w 47"/>
                <a:gd name="T103" fmla="*/ 69 h 53"/>
                <a:gd name="T104" fmla="*/ 16 w 47"/>
                <a:gd name="T105" fmla="*/ 68 h 53"/>
                <a:gd name="T106" fmla="*/ 15 w 47"/>
                <a:gd name="T107" fmla="*/ 63 h 53"/>
                <a:gd name="T108" fmla="*/ 11 w 47"/>
                <a:gd name="T109" fmla="*/ 62 h 53"/>
                <a:gd name="T110" fmla="*/ 7 w 47"/>
                <a:gd name="T111" fmla="*/ 59 h 53"/>
                <a:gd name="T112" fmla="*/ 5 w 47"/>
                <a:gd name="T113" fmla="*/ 55 h 53"/>
                <a:gd name="T114" fmla="*/ 4 w 47"/>
                <a:gd name="T115" fmla="*/ 52 h 53"/>
                <a:gd name="T116" fmla="*/ 1 w 47"/>
                <a:gd name="T117" fmla="*/ 48 h 53"/>
                <a:gd name="T118" fmla="*/ 0 w 47"/>
                <a:gd name="T119" fmla="*/ 45 h 53"/>
                <a:gd name="T120" fmla="*/ 0 w 47"/>
                <a:gd name="T121" fmla="*/ 40 h 53"/>
                <a:gd name="T122" fmla="*/ 0 w 47"/>
                <a:gd name="T123" fmla="*/ 38 h 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53">
                  <a:moveTo>
                    <a:pt x="0" y="27"/>
                  </a:moveTo>
                  <a:lnTo>
                    <a:pt x="0" y="23"/>
                  </a:lnTo>
                  <a:lnTo>
                    <a:pt x="0" y="21"/>
                  </a:lnTo>
                  <a:lnTo>
                    <a:pt x="1" y="19"/>
                  </a:lnTo>
                  <a:lnTo>
                    <a:pt x="2" y="16"/>
                  </a:lnTo>
                  <a:lnTo>
                    <a:pt x="3" y="13"/>
                  </a:lnTo>
                  <a:lnTo>
                    <a:pt x="4" y="11"/>
                  </a:lnTo>
                  <a:lnTo>
                    <a:pt x="6" y="9"/>
                  </a:lnTo>
                  <a:lnTo>
                    <a:pt x="8" y="7"/>
                  </a:lnTo>
                  <a:lnTo>
                    <a:pt x="9" y="6"/>
                  </a:lnTo>
                  <a:lnTo>
                    <a:pt x="11" y="5"/>
                  </a:lnTo>
                  <a:lnTo>
                    <a:pt x="14" y="2"/>
                  </a:lnTo>
                  <a:lnTo>
                    <a:pt x="16" y="1"/>
                  </a:lnTo>
                  <a:lnTo>
                    <a:pt x="18" y="1"/>
                  </a:lnTo>
                  <a:lnTo>
                    <a:pt x="21" y="0"/>
                  </a:lnTo>
                  <a:lnTo>
                    <a:pt x="23" y="0"/>
                  </a:lnTo>
                  <a:lnTo>
                    <a:pt x="26" y="0"/>
                  </a:lnTo>
                  <a:lnTo>
                    <a:pt x="28" y="1"/>
                  </a:lnTo>
                  <a:lnTo>
                    <a:pt x="30" y="1"/>
                  </a:lnTo>
                  <a:lnTo>
                    <a:pt x="33" y="2"/>
                  </a:lnTo>
                  <a:lnTo>
                    <a:pt x="35" y="4"/>
                  </a:lnTo>
                  <a:lnTo>
                    <a:pt x="37" y="5"/>
                  </a:lnTo>
                  <a:lnTo>
                    <a:pt x="39" y="7"/>
                  </a:lnTo>
                  <a:lnTo>
                    <a:pt x="41" y="8"/>
                  </a:lnTo>
                  <a:lnTo>
                    <a:pt x="42" y="10"/>
                  </a:lnTo>
                  <a:lnTo>
                    <a:pt x="44" y="12"/>
                  </a:lnTo>
                  <a:lnTo>
                    <a:pt x="45" y="15"/>
                  </a:lnTo>
                  <a:lnTo>
                    <a:pt x="46" y="18"/>
                  </a:lnTo>
                  <a:lnTo>
                    <a:pt x="46" y="20"/>
                  </a:lnTo>
                  <a:lnTo>
                    <a:pt x="47" y="22"/>
                  </a:lnTo>
                  <a:lnTo>
                    <a:pt x="47" y="26"/>
                  </a:lnTo>
                  <a:lnTo>
                    <a:pt x="47" y="28"/>
                  </a:lnTo>
                  <a:lnTo>
                    <a:pt x="47" y="31"/>
                  </a:lnTo>
                  <a:lnTo>
                    <a:pt x="46" y="33"/>
                  </a:lnTo>
                  <a:lnTo>
                    <a:pt x="46" y="35"/>
                  </a:lnTo>
                  <a:lnTo>
                    <a:pt x="45" y="39"/>
                  </a:lnTo>
                  <a:lnTo>
                    <a:pt x="44" y="41"/>
                  </a:lnTo>
                  <a:lnTo>
                    <a:pt x="42" y="43"/>
                  </a:lnTo>
                  <a:lnTo>
                    <a:pt x="41" y="45"/>
                  </a:lnTo>
                  <a:lnTo>
                    <a:pt x="39" y="46"/>
                  </a:lnTo>
                  <a:lnTo>
                    <a:pt x="37" y="49"/>
                  </a:lnTo>
                  <a:lnTo>
                    <a:pt x="35" y="50"/>
                  </a:lnTo>
                  <a:lnTo>
                    <a:pt x="32" y="51"/>
                  </a:lnTo>
                  <a:lnTo>
                    <a:pt x="30" y="52"/>
                  </a:lnTo>
                  <a:lnTo>
                    <a:pt x="28" y="52"/>
                  </a:lnTo>
                  <a:lnTo>
                    <a:pt x="25" y="53"/>
                  </a:lnTo>
                  <a:lnTo>
                    <a:pt x="23" y="53"/>
                  </a:lnTo>
                  <a:lnTo>
                    <a:pt x="20" y="53"/>
                  </a:lnTo>
                  <a:lnTo>
                    <a:pt x="18" y="52"/>
                  </a:lnTo>
                  <a:lnTo>
                    <a:pt x="16" y="51"/>
                  </a:lnTo>
                  <a:lnTo>
                    <a:pt x="13" y="50"/>
                  </a:lnTo>
                  <a:lnTo>
                    <a:pt x="11" y="49"/>
                  </a:lnTo>
                  <a:lnTo>
                    <a:pt x="9" y="48"/>
                  </a:lnTo>
                  <a:lnTo>
                    <a:pt x="8" y="45"/>
                  </a:lnTo>
                  <a:lnTo>
                    <a:pt x="6" y="44"/>
                  </a:lnTo>
                  <a:lnTo>
                    <a:pt x="4" y="42"/>
                  </a:lnTo>
                  <a:lnTo>
                    <a:pt x="3" y="39"/>
                  </a:lnTo>
                  <a:lnTo>
                    <a:pt x="2" y="37"/>
                  </a:lnTo>
                  <a:lnTo>
                    <a:pt x="1" y="34"/>
                  </a:lnTo>
                  <a:lnTo>
                    <a:pt x="0" y="32"/>
                  </a:lnTo>
                  <a:lnTo>
                    <a:pt x="0" y="29"/>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38" name="Freeform 326"/>
            <p:cNvSpPr>
              <a:spLocks/>
            </p:cNvSpPr>
            <p:nvPr/>
          </p:nvSpPr>
          <p:spPr bwMode="auto">
            <a:xfrm>
              <a:off x="3817" y="1253"/>
              <a:ext cx="62" cy="63"/>
            </a:xfrm>
            <a:custGeom>
              <a:avLst/>
              <a:gdLst>
                <a:gd name="T0" fmla="*/ 0 w 47"/>
                <a:gd name="T1" fmla="*/ 38 h 53"/>
                <a:gd name="T2" fmla="*/ 0 w 47"/>
                <a:gd name="T3" fmla="*/ 32 h 53"/>
                <a:gd name="T4" fmla="*/ 0 w 47"/>
                <a:gd name="T5" fmla="*/ 30 h 53"/>
                <a:gd name="T6" fmla="*/ 1 w 47"/>
                <a:gd name="T7" fmla="*/ 27 h 53"/>
                <a:gd name="T8" fmla="*/ 4 w 47"/>
                <a:gd name="T9" fmla="*/ 23 h 53"/>
                <a:gd name="T10" fmla="*/ 5 w 47"/>
                <a:gd name="T11" fmla="*/ 18 h 53"/>
                <a:gd name="T12" fmla="*/ 7 w 47"/>
                <a:gd name="T13" fmla="*/ 15 h 53"/>
                <a:gd name="T14" fmla="*/ 11 w 47"/>
                <a:gd name="T15" fmla="*/ 13 h 53"/>
                <a:gd name="T16" fmla="*/ 15 w 47"/>
                <a:gd name="T17" fmla="*/ 10 h 53"/>
                <a:gd name="T18" fmla="*/ 16 w 47"/>
                <a:gd name="T19" fmla="*/ 8 h 53"/>
                <a:gd name="T20" fmla="*/ 20 w 47"/>
                <a:gd name="T21" fmla="*/ 7 h 53"/>
                <a:gd name="T22" fmla="*/ 24 w 47"/>
                <a:gd name="T23" fmla="*/ 2 h 53"/>
                <a:gd name="T24" fmla="*/ 28 w 47"/>
                <a:gd name="T25" fmla="*/ 1 h 53"/>
                <a:gd name="T26" fmla="*/ 32 w 47"/>
                <a:gd name="T27" fmla="*/ 1 h 53"/>
                <a:gd name="T28" fmla="*/ 37 w 47"/>
                <a:gd name="T29" fmla="*/ 0 h 53"/>
                <a:gd name="T30" fmla="*/ 40 w 47"/>
                <a:gd name="T31" fmla="*/ 0 h 53"/>
                <a:gd name="T32" fmla="*/ 45 w 47"/>
                <a:gd name="T33" fmla="*/ 0 h 53"/>
                <a:gd name="T34" fmla="*/ 49 w 47"/>
                <a:gd name="T35" fmla="*/ 1 h 53"/>
                <a:gd name="T36" fmla="*/ 53 w 47"/>
                <a:gd name="T37" fmla="*/ 1 h 53"/>
                <a:gd name="T38" fmla="*/ 58 w 47"/>
                <a:gd name="T39" fmla="*/ 2 h 53"/>
                <a:gd name="T40" fmla="*/ 61 w 47"/>
                <a:gd name="T41" fmla="*/ 6 h 53"/>
                <a:gd name="T42" fmla="*/ 65 w 47"/>
                <a:gd name="T43" fmla="*/ 7 h 53"/>
                <a:gd name="T44" fmla="*/ 67 w 47"/>
                <a:gd name="T45" fmla="*/ 10 h 53"/>
                <a:gd name="T46" fmla="*/ 71 w 47"/>
                <a:gd name="T47" fmla="*/ 12 h 53"/>
                <a:gd name="T48" fmla="*/ 73 w 47"/>
                <a:gd name="T49" fmla="*/ 14 h 53"/>
                <a:gd name="T50" fmla="*/ 77 w 47"/>
                <a:gd name="T51" fmla="*/ 17 h 53"/>
                <a:gd name="T52" fmla="*/ 78 w 47"/>
                <a:gd name="T53" fmla="*/ 21 h 53"/>
                <a:gd name="T54" fmla="*/ 80 w 47"/>
                <a:gd name="T55" fmla="*/ 25 h 53"/>
                <a:gd name="T56" fmla="*/ 80 w 47"/>
                <a:gd name="T57" fmla="*/ 29 h 53"/>
                <a:gd name="T58" fmla="*/ 82 w 47"/>
                <a:gd name="T59" fmla="*/ 31 h 53"/>
                <a:gd name="T60" fmla="*/ 82 w 47"/>
                <a:gd name="T61" fmla="*/ 37 h 53"/>
                <a:gd name="T62" fmla="*/ 82 w 47"/>
                <a:gd name="T63" fmla="*/ 39 h 53"/>
                <a:gd name="T64" fmla="*/ 82 w 47"/>
                <a:gd name="T65" fmla="*/ 44 h 53"/>
                <a:gd name="T66" fmla="*/ 80 w 47"/>
                <a:gd name="T67" fmla="*/ 46 h 53"/>
                <a:gd name="T68" fmla="*/ 80 w 47"/>
                <a:gd name="T69" fmla="*/ 50 h 53"/>
                <a:gd name="T70" fmla="*/ 78 w 47"/>
                <a:gd name="T71" fmla="*/ 55 h 53"/>
                <a:gd name="T72" fmla="*/ 77 w 47"/>
                <a:gd name="T73" fmla="*/ 58 h 53"/>
                <a:gd name="T74" fmla="*/ 73 w 47"/>
                <a:gd name="T75" fmla="*/ 61 h 53"/>
                <a:gd name="T76" fmla="*/ 71 w 47"/>
                <a:gd name="T77" fmla="*/ 63 h 53"/>
                <a:gd name="T78" fmla="*/ 67 w 47"/>
                <a:gd name="T79" fmla="*/ 65 h 53"/>
                <a:gd name="T80" fmla="*/ 65 w 47"/>
                <a:gd name="T81" fmla="*/ 69 h 53"/>
                <a:gd name="T82" fmla="*/ 61 w 47"/>
                <a:gd name="T83" fmla="*/ 70 h 53"/>
                <a:gd name="T84" fmla="*/ 55 w 47"/>
                <a:gd name="T85" fmla="*/ 73 h 53"/>
                <a:gd name="T86" fmla="*/ 53 w 47"/>
                <a:gd name="T87" fmla="*/ 74 h 53"/>
                <a:gd name="T88" fmla="*/ 49 w 47"/>
                <a:gd name="T89" fmla="*/ 74 h 53"/>
                <a:gd name="T90" fmla="*/ 44 w 47"/>
                <a:gd name="T91" fmla="*/ 75 h 53"/>
                <a:gd name="T92" fmla="*/ 40 w 47"/>
                <a:gd name="T93" fmla="*/ 75 h 53"/>
                <a:gd name="T94" fmla="*/ 34 w 47"/>
                <a:gd name="T95" fmla="*/ 75 h 53"/>
                <a:gd name="T96" fmla="*/ 32 w 47"/>
                <a:gd name="T97" fmla="*/ 74 h 53"/>
                <a:gd name="T98" fmla="*/ 28 w 47"/>
                <a:gd name="T99" fmla="*/ 73 h 53"/>
                <a:gd name="T100" fmla="*/ 22 w 47"/>
                <a:gd name="T101" fmla="*/ 70 h 53"/>
                <a:gd name="T102" fmla="*/ 20 w 47"/>
                <a:gd name="T103" fmla="*/ 69 h 53"/>
                <a:gd name="T104" fmla="*/ 16 w 47"/>
                <a:gd name="T105" fmla="*/ 68 h 53"/>
                <a:gd name="T106" fmla="*/ 15 w 47"/>
                <a:gd name="T107" fmla="*/ 63 h 53"/>
                <a:gd name="T108" fmla="*/ 11 w 47"/>
                <a:gd name="T109" fmla="*/ 62 h 53"/>
                <a:gd name="T110" fmla="*/ 7 w 47"/>
                <a:gd name="T111" fmla="*/ 59 h 53"/>
                <a:gd name="T112" fmla="*/ 5 w 47"/>
                <a:gd name="T113" fmla="*/ 55 h 53"/>
                <a:gd name="T114" fmla="*/ 4 w 47"/>
                <a:gd name="T115" fmla="*/ 52 h 53"/>
                <a:gd name="T116" fmla="*/ 1 w 47"/>
                <a:gd name="T117" fmla="*/ 48 h 53"/>
                <a:gd name="T118" fmla="*/ 0 w 47"/>
                <a:gd name="T119" fmla="*/ 45 h 53"/>
                <a:gd name="T120" fmla="*/ 0 w 47"/>
                <a:gd name="T121" fmla="*/ 40 h 53"/>
                <a:gd name="T122" fmla="*/ 0 w 47"/>
                <a:gd name="T123" fmla="*/ 38 h 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53">
                  <a:moveTo>
                    <a:pt x="0" y="27"/>
                  </a:moveTo>
                  <a:lnTo>
                    <a:pt x="0" y="23"/>
                  </a:lnTo>
                  <a:lnTo>
                    <a:pt x="0" y="21"/>
                  </a:lnTo>
                  <a:lnTo>
                    <a:pt x="1" y="19"/>
                  </a:lnTo>
                  <a:lnTo>
                    <a:pt x="2" y="16"/>
                  </a:lnTo>
                  <a:lnTo>
                    <a:pt x="3" y="13"/>
                  </a:lnTo>
                  <a:lnTo>
                    <a:pt x="4" y="11"/>
                  </a:lnTo>
                  <a:lnTo>
                    <a:pt x="6" y="9"/>
                  </a:lnTo>
                  <a:lnTo>
                    <a:pt x="8" y="7"/>
                  </a:lnTo>
                  <a:lnTo>
                    <a:pt x="9" y="6"/>
                  </a:lnTo>
                  <a:lnTo>
                    <a:pt x="11" y="5"/>
                  </a:lnTo>
                  <a:lnTo>
                    <a:pt x="14" y="2"/>
                  </a:lnTo>
                  <a:lnTo>
                    <a:pt x="16" y="1"/>
                  </a:lnTo>
                  <a:lnTo>
                    <a:pt x="18" y="1"/>
                  </a:lnTo>
                  <a:lnTo>
                    <a:pt x="21" y="0"/>
                  </a:lnTo>
                  <a:lnTo>
                    <a:pt x="23" y="0"/>
                  </a:lnTo>
                  <a:lnTo>
                    <a:pt x="26" y="0"/>
                  </a:lnTo>
                  <a:lnTo>
                    <a:pt x="28" y="1"/>
                  </a:lnTo>
                  <a:lnTo>
                    <a:pt x="30" y="1"/>
                  </a:lnTo>
                  <a:lnTo>
                    <a:pt x="33" y="2"/>
                  </a:lnTo>
                  <a:lnTo>
                    <a:pt x="35" y="4"/>
                  </a:lnTo>
                  <a:lnTo>
                    <a:pt x="37" y="5"/>
                  </a:lnTo>
                  <a:lnTo>
                    <a:pt x="39" y="7"/>
                  </a:lnTo>
                  <a:lnTo>
                    <a:pt x="41" y="8"/>
                  </a:lnTo>
                  <a:lnTo>
                    <a:pt x="42" y="10"/>
                  </a:lnTo>
                  <a:lnTo>
                    <a:pt x="44" y="12"/>
                  </a:lnTo>
                  <a:lnTo>
                    <a:pt x="45" y="15"/>
                  </a:lnTo>
                  <a:lnTo>
                    <a:pt x="46" y="18"/>
                  </a:lnTo>
                  <a:lnTo>
                    <a:pt x="46" y="20"/>
                  </a:lnTo>
                  <a:lnTo>
                    <a:pt x="47" y="22"/>
                  </a:lnTo>
                  <a:lnTo>
                    <a:pt x="47" y="26"/>
                  </a:lnTo>
                  <a:lnTo>
                    <a:pt x="47" y="28"/>
                  </a:lnTo>
                  <a:lnTo>
                    <a:pt x="47" y="31"/>
                  </a:lnTo>
                  <a:lnTo>
                    <a:pt x="46" y="33"/>
                  </a:lnTo>
                  <a:lnTo>
                    <a:pt x="46" y="35"/>
                  </a:lnTo>
                  <a:lnTo>
                    <a:pt x="45" y="39"/>
                  </a:lnTo>
                  <a:lnTo>
                    <a:pt x="44" y="41"/>
                  </a:lnTo>
                  <a:lnTo>
                    <a:pt x="42" y="43"/>
                  </a:lnTo>
                  <a:lnTo>
                    <a:pt x="41" y="45"/>
                  </a:lnTo>
                  <a:lnTo>
                    <a:pt x="39" y="46"/>
                  </a:lnTo>
                  <a:lnTo>
                    <a:pt x="37" y="49"/>
                  </a:lnTo>
                  <a:lnTo>
                    <a:pt x="35" y="50"/>
                  </a:lnTo>
                  <a:lnTo>
                    <a:pt x="32" y="51"/>
                  </a:lnTo>
                  <a:lnTo>
                    <a:pt x="30" y="52"/>
                  </a:lnTo>
                  <a:lnTo>
                    <a:pt x="28" y="52"/>
                  </a:lnTo>
                  <a:lnTo>
                    <a:pt x="25" y="53"/>
                  </a:lnTo>
                  <a:lnTo>
                    <a:pt x="23" y="53"/>
                  </a:lnTo>
                  <a:lnTo>
                    <a:pt x="20" y="53"/>
                  </a:lnTo>
                  <a:lnTo>
                    <a:pt x="18" y="52"/>
                  </a:lnTo>
                  <a:lnTo>
                    <a:pt x="16" y="51"/>
                  </a:lnTo>
                  <a:lnTo>
                    <a:pt x="13" y="50"/>
                  </a:lnTo>
                  <a:lnTo>
                    <a:pt x="11" y="49"/>
                  </a:lnTo>
                  <a:lnTo>
                    <a:pt x="9" y="48"/>
                  </a:lnTo>
                  <a:lnTo>
                    <a:pt x="8" y="45"/>
                  </a:lnTo>
                  <a:lnTo>
                    <a:pt x="6" y="44"/>
                  </a:lnTo>
                  <a:lnTo>
                    <a:pt x="4" y="42"/>
                  </a:lnTo>
                  <a:lnTo>
                    <a:pt x="3" y="39"/>
                  </a:lnTo>
                  <a:lnTo>
                    <a:pt x="2" y="37"/>
                  </a:lnTo>
                  <a:lnTo>
                    <a:pt x="1" y="34"/>
                  </a:lnTo>
                  <a:lnTo>
                    <a:pt x="0" y="32"/>
                  </a:lnTo>
                  <a:lnTo>
                    <a:pt x="0" y="29"/>
                  </a:lnTo>
                  <a:lnTo>
                    <a:pt x="0" y="2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39" name="Freeform 327"/>
            <p:cNvSpPr>
              <a:spLocks/>
            </p:cNvSpPr>
            <p:nvPr/>
          </p:nvSpPr>
          <p:spPr bwMode="auto">
            <a:xfrm>
              <a:off x="3836" y="1271"/>
              <a:ext cx="23" cy="27"/>
            </a:xfrm>
            <a:custGeom>
              <a:avLst/>
              <a:gdLst>
                <a:gd name="T0" fmla="*/ 0 w 19"/>
                <a:gd name="T1" fmla="*/ 18 h 21"/>
                <a:gd name="T2" fmla="*/ 0 w 19"/>
                <a:gd name="T3" fmla="*/ 13 h 21"/>
                <a:gd name="T4" fmla="*/ 1 w 19"/>
                <a:gd name="T5" fmla="*/ 12 h 21"/>
                <a:gd name="T6" fmla="*/ 1 w 19"/>
                <a:gd name="T7" fmla="*/ 8 h 21"/>
                <a:gd name="T8" fmla="*/ 2 w 19"/>
                <a:gd name="T9" fmla="*/ 6 h 21"/>
                <a:gd name="T10" fmla="*/ 5 w 19"/>
                <a:gd name="T11" fmla="*/ 5 h 21"/>
                <a:gd name="T12" fmla="*/ 6 w 19"/>
                <a:gd name="T13" fmla="*/ 4 h 21"/>
                <a:gd name="T14" fmla="*/ 8 w 19"/>
                <a:gd name="T15" fmla="*/ 1 h 21"/>
                <a:gd name="T16" fmla="*/ 10 w 19"/>
                <a:gd name="T17" fmla="*/ 1 h 21"/>
                <a:gd name="T18" fmla="*/ 13 w 19"/>
                <a:gd name="T19" fmla="*/ 1 h 21"/>
                <a:gd name="T20" fmla="*/ 15 w 19"/>
                <a:gd name="T21" fmla="*/ 0 h 21"/>
                <a:gd name="T22" fmla="*/ 18 w 19"/>
                <a:gd name="T23" fmla="*/ 1 h 21"/>
                <a:gd name="T24" fmla="*/ 19 w 19"/>
                <a:gd name="T25" fmla="*/ 1 h 21"/>
                <a:gd name="T26" fmla="*/ 22 w 19"/>
                <a:gd name="T27" fmla="*/ 4 h 21"/>
                <a:gd name="T28" fmla="*/ 23 w 19"/>
                <a:gd name="T29" fmla="*/ 5 h 21"/>
                <a:gd name="T30" fmla="*/ 25 w 19"/>
                <a:gd name="T31" fmla="*/ 6 h 21"/>
                <a:gd name="T32" fmla="*/ 27 w 19"/>
                <a:gd name="T33" fmla="*/ 8 h 21"/>
                <a:gd name="T34" fmla="*/ 27 w 19"/>
                <a:gd name="T35" fmla="*/ 12 h 21"/>
                <a:gd name="T36" fmla="*/ 28 w 19"/>
                <a:gd name="T37" fmla="*/ 13 h 21"/>
                <a:gd name="T38" fmla="*/ 28 w 19"/>
                <a:gd name="T39" fmla="*/ 18 h 21"/>
                <a:gd name="T40" fmla="*/ 28 w 19"/>
                <a:gd name="T41" fmla="*/ 19 h 21"/>
                <a:gd name="T42" fmla="*/ 28 w 19"/>
                <a:gd name="T43" fmla="*/ 23 h 21"/>
                <a:gd name="T44" fmla="*/ 27 w 19"/>
                <a:gd name="T45" fmla="*/ 24 h 21"/>
                <a:gd name="T46" fmla="*/ 25 w 19"/>
                <a:gd name="T47" fmla="*/ 28 h 21"/>
                <a:gd name="T48" fmla="*/ 23 w 19"/>
                <a:gd name="T49" fmla="*/ 30 h 21"/>
                <a:gd name="T50" fmla="*/ 22 w 19"/>
                <a:gd name="T51" fmla="*/ 31 h 21"/>
                <a:gd name="T52" fmla="*/ 21 w 19"/>
                <a:gd name="T53" fmla="*/ 31 h 21"/>
                <a:gd name="T54" fmla="*/ 18 w 19"/>
                <a:gd name="T55" fmla="*/ 35 h 21"/>
                <a:gd name="T56" fmla="*/ 16 w 19"/>
                <a:gd name="T57" fmla="*/ 35 h 21"/>
                <a:gd name="T58" fmla="*/ 13 w 19"/>
                <a:gd name="T59" fmla="*/ 35 h 21"/>
                <a:gd name="T60" fmla="*/ 12 w 19"/>
                <a:gd name="T61" fmla="*/ 35 h 21"/>
                <a:gd name="T62" fmla="*/ 8 w 19"/>
                <a:gd name="T63" fmla="*/ 35 h 21"/>
                <a:gd name="T64" fmla="*/ 7 w 19"/>
                <a:gd name="T65" fmla="*/ 31 h 21"/>
                <a:gd name="T66" fmla="*/ 6 w 19"/>
                <a:gd name="T67" fmla="*/ 30 h 21"/>
                <a:gd name="T68" fmla="*/ 5 w 19"/>
                <a:gd name="T69" fmla="*/ 28 h 21"/>
                <a:gd name="T70" fmla="*/ 2 w 19"/>
                <a:gd name="T71" fmla="*/ 27 h 21"/>
                <a:gd name="T72" fmla="*/ 1 w 19"/>
                <a:gd name="T73" fmla="*/ 23 h 21"/>
                <a:gd name="T74" fmla="*/ 0 w 19"/>
                <a:gd name="T75" fmla="*/ 22 h 21"/>
                <a:gd name="T76" fmla="*/ 0 w 19"/>
                <a:gd name="T77" fmla="*/ 18 h 21"/>
                <a:gd name="T78" fmla="*/ 0 w 19"/>
                <a:gd name="T79" fmla="*/ 18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 h="21">
                  <a:moveTo>
                    <a:pt x="0" y="11"/>
                  </a:moveTo>
                  <a:lnTo>
                    <a:pt x="0" y="8"/>
                  </a:lnTo>
                  <a:lnTo>
                    <a:pt x="1" y="7"/>
                  </a:lnTo>
                  <a:lnTo>
                    <a:pt x="1" y="5"/>
                  </a:lnTo>
                  <a:lnTo>
                    <a:pt x="2" y="4"/>
                  </a:lnTo>
                  <a:lnTo>
                    <a:pt x="3" y="3"/>
                  </a:lnTo>
                  <a:lnTo>
                    <a:pt x="4" y="2"/>
                  </a:lnTo>
                  <a:lnTo>
                    <a:pt x="6" y="1"/>
                  </a:lnTo>
                  <a:lnTo>
                    <a:pt x="7" y="1"/>
                  </a:lnTo>
                  <a:lnTo>
                    <a:pt x="9" y="1"/>
                  </a:lnTo>
                  <a:lnTo>
                    <a:pt x="10" y="0"/>
                  </a:lnTo>
                  <a:lnTo>
                    <a:pt x="12" y="1"/>
                  </a:lnTo>
                  <a:lnTo>
                    <a:pt x="13" y="1"/>
                  </a:lnTo>
                  <a:lnTo>
                    <a:pt x="15" y="2"/>
                  </a:lnTo>
                  <a:lnTo>
                    <a:pt x="16" y="3"/>
                  </a:lnTo>
                  <a:lnTo>
                    <a:pt x="17" y="4"/>
                  </a:lnTo>
                  <a:lnTo>
                    <a:pt x="18" y="5"/>
                  </a:lnTo>
                  <a:lnTo>
                    <a:pt x="18" y="7"/>
                  </a:lnTo>
                  <a:lnTo>
                    <a:pt x="19" y="8"/>
                  </a:lnTo>
                  <a:lnTo>
                    <a:pt x="19" y="11"/>
                  </a:lnTo>
                  <a:lnTo>
                    <a:pt x="19" y="12"/>
                  </a:lnTo>
                  <a:lnTo>
                    <a:pt x="19" y="14"/>
                  </a:lnTo>
                  <a:lnTo>
                    <a:pt x="18" y="15"/>
                  </a:lnTo>
                  <a:lnTo>
                    <a:pt x="17" y="17"/>
                  </a:lnTo>
                  <a:lnTo>
                    <a:pt x="16" y="18"/>
                  </a:lnTo>
                  <a:lnTo>
                    <a:pt x="15" y="19"/>
                  </a:lnTo>
                  <a:lnTo>
                    <a:pt x="14" y="19"/>
                  </a:lnTo>
                  <a:lnTo>
                    <a:pt x="12" y="21"/>
                  </a:lnTo>
                  <a:lnTo>
                    <a:pt x="11" y="21"/>
                  </a:lnTo>
                  <a:lnTo>
                    <a:pt x="9" y="21"/>
                  </a:lnTo>
                  <a:lnTo>
                    <a:pt x="8" y="21"/>
                  </a:lnTo>
                  <a:lnTo>
                    <a:pt x="6" y="21"/>
                  </a:lnTo>
                  <a:lnTo>
                    <a:pt x="5" y="19"/>
                  </a:lnTo>
                  <a:lnTo>
                    <a:pt x="4" y="18"/>
                  </a:lnTo>
                  <a:lnTo>
                    <a:pt x="3" y="17"/>
                  </a:lnTo>
                  <a:lnTo>
                    <a:pt x="2" y="16"/>
                  </a:lnTo>
                  <a:lnTo>
                    <a:pt x="1" y="14"/>
                  </a:lnTo>
                  <a:lnTo>
                    <a:pt x="0" y="13"/>
                  </a:lnTo>
                  <a:lnTo>
                    <a:pt x="0" y="11"/>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40" name="Freeform 328"/>
            <p:cNvSpPr>
              <a:spLocks/>
            </p:cNvSpPr>
            <p:nvPr/>
          </p:nvSpPr>
          <p:spPr bwMode="auto">
            <a:xfrm>
              <a:off x="3836" y="1271"/>
              <a:ext cx="23" cy="27"/>
            </a:xfrm>
            <a:custGeom>
              <a:avLst/>
              <a:gdLst>
                <a:gd name="T0" fmla="*/ 0 w 19"/>
                <a:gd name="T1" fmla="*/ 18 h 21"/>
                <a:gd name="T2" fmla="*/ 0 w 19"/>
                <a:gd name="T3" fmla="*/ 13 h 21"/>
                <a:gd name="T4" fmla="*/ 1 w 19"/>
                <a:gd name="T5" fmla="*/ 12 h 21"/>
                <a:gd name="T6" fmla="*/ 1 w 19"/>
                <a:gd name="T7" fmla="*/ 8 h 21"/>
                <a:gd name="T8" fmla="*/ 2 w 19"/>
                <a:gd name="T9" fmla="*/ 6 h 21"/>
                <a:gd name="T10" fmla="*/ 5 w 19"/>
                <a:gd name="T11" fmla="*/ 5 h 21"/>
                <a:gd name="T12" fmla="*/ 6 w 19"/>
                <a:gd name="T13" fmla="*/ 4 h 21"/>
                <a:gd name="T14" fmla="*/ 8 w 19"/>
                <a:gd name="T15" fmla="*/ 1 h 21"/>
                <a:gd name="T16" fmla="*/ 10 w 19"/>
                <a:gd name="T17" fmla="*/ 1 h 21"/>
                <a:gd name="T18" fmla="*/ 13 w 19"/>
                <a:gd name="T19" fmla="*/ 1 h 21"/>
                <a:gd name="T20" fmla="*/ 15 w 19"/>
                <a:gd name="T21" fmla="*/ 0 h 21"/>
                <a:gd name="T22" fmla="*/ 18 w 19"/>
                <a:gd name="T23" fmla="*/ 1 h 21"/>
                <a:gd name="T24" fmla="*/ 19 w 19"/>
                <a:gd name="T25" fmla="*/ 1 h 21"/>
                <a:gd name="T26" fmla="*/ 22 w 19"/>
                <a:gd name="T27" fmla="*/ 4 h 21"/>
                <a:gd name="T28" fmla="*/ 23 w 19"/>
                <a:gd name="T29" fmla="*/ 5 h 21"/>
                <a:gd name="T30" fmla="*/ 25 w 19"/>
                <a:gd name="T31" fmla="*/ 6 h 21"/>
                <a:gd name="T32" fmla="*/ 27 w 19"/>
                <a:gd name="T33" fmla="*/ 8 h 21"/>
                <a:gd name="T34" fmla="*/ 27 w 19"/>
                <a:gd name="T35" fmla="*/ 12 h 21"/>
                <a:gd name="T36" fmla="*/ 28 w 19"/>
                <a:gd name="T37" fmla="*/ 13 h 21"/>
                <a:gd name="T38" fmla="*/ 28 w 19"/>
                <a:gd name="T39" fmla="*/ 18 h 21"/>
                <a:gd name="T40" fmla="*/ 28 w 19"/>
                <a:gd name="T41" fmla="*/ 19 h 21"/>
                <a:gd name="T42" fmla="*/ 28 w 19"/>
                <a:gd name="T43" fmla="*/ 23 h 21"/>
                <a:gd name="T44" fmla="*/ 27 w 19"/>
                <a:gd name="T45" fmla="*/ 24 h 21"/>
                <a:gd name="T46" fmla="*/ 25 w 19"/>
                <a:gd name="T47" fmla="*/ 28 h 21"/>
                <a:gd name="T48" fmla="*/ 23 w 19"/>
                <a:gd name="T49" fmla="*/ 30 h 21"/>
                <a:gd name="T50" fmla="*/ 22 w 19"/>
                <a:gd name="T51" fmla="*/ 31 h 21"/>
                <a:gd name="T52" fmla="*/ 21 w 19"/>
                <a:gd name="T53" fmla="*/ 31 h 21"/>
                <a:gd name="T54" fmla="*/ 18 w 19"/>
                <a:gd name="T55" fmla="*/ 35 h 21"/>
                <a:gd name="T56" fmla="*/ 16 w 19"/>
                <a:gd name="T57" fmla="*/ 35 h 21"/>
                <a:gd name="T58" fmla="*/ 13 w 19"/>
                <a:gd name="T59" fmla="*/ 35 h 21"/>
                <a:gd name="T60" fmla="*/ 12 w 19"/>
                <a:gd name="T61" fmla="*/ 35 h 21"/>
                <a:gd name="T62" fmla="*/ 8 w 19"/>
                <a:gd name="T63" fmla="*/ 35 h 21"/>
                <a:gd name="T64" fmla="*/ 7 w 19"/>
                <a:gd name="T65" fmla="*/ 31 h 21"/>
                <a:gd name="T66" fmla="*/ 6 w 19"/>
                <a:gd name="T67" fmla="*/ 30 h 21"/>
                <a:gd name="T68" fmla="*/ 5 w 19"/>
                <a:gd name="T69" fmla="*/ 28 h 21"/>
                <a:gd name="T70" fmla="*/ 2 w 19"/>
                <a:gd name="T71" fmla="*/ 27 h 21"/>
                <a:gd name="T72" fmla="*/ 1 w 19"/>
                <a:gd name="T73" fmla="*/ 23 h 21"/>
                <a:gd name="T74" fmla="*/ 0 w 19"/>
                <a:gd name="T75" fmla="*/ 22 h 21"/>
                <a:gd name="T76" fmla="*/ 0 w 19"/>
                <a:gd name="T77" fmla="*/ 18 h 21"/>
                <a:gd name="T78" fmla="*/ 0 w 19"/>
                <a:gd name="T79" fmla="*/ 18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 h="21">
                  <a:moveTo>
                    <a:pt x="0" y="11"/>
                  </a:moveTo>
                  <a:lnTo>
                    <a:pt x="0" y="8"/>
                  </a:lnTo>
                  <a:lnTo>
                    <a:pt x="1" y="7"/>
                  </a:lnTo>
                  <a:lnTo>
                    <a:pt x="1" y="5"/>
                  </a:lnTo>
                  <a:lnTo>
                    <a:pt x="2" y="4"/>
                  </a:lnTo>
                  <a:lnTo>
                    <a:pt x="3" y="3"/>
                  </a:lnTo>
                  <a:lnTo>
                    <a:pt x="4" y="2"/>
                  </a:lnTo>
                  <a:lnTo>
                    <a:pt x="6" y="1"/>
                  </a:lnTo>
                  <a:lnTo>
                    <a:pt x="7" y="1"/>
                  </a:lnTo>
                  <a:lnTo>
                    <a:pt x="9" y="1"/>
                  </a:lnTo>
                  <a:lnTo>
                    <a:pt x="10" y="0"/>
                  </a:lnTo>
                  <a:lnTo>
                    <a:pt x="12" y="1"/>
                  </a:lnTo>
                  <a:lnTo>
                    <a:pt x="13" y="1"/>
                  </a:lnTo>
                  <a:lnTo>
                    <a:pt x="15" y="2"/>
                  </a:lnTo>
                  <a:lnTo>
                    <a:pt x="16" y="3"/>
                  </a:lnTo>
                  <a:lnTo>
                    <a:pt x="17" y="4"/>
                  </a:lnTo>
                  <a:lnTo>
                    <a:pt x="18" y="5"/>
                  </a:lnTo>
                  <a:lnTo>
                    <a:pt x="18" y="7"/>
                  </a:lnTo>
                  <a:lnTo>
                    <a:pt x="19" y="8"/>
                  </a:lnTo>
                  <a:lnTo>
                    <a:pt x="19" y="11"/>
                  </a:lnTo>
                  <a:lnTo>
                    <a:pt x="19" y="12"/>
                  </a:lnTo>
                  <a:lnTo>
                    <a:pt x="19" y="14"/>
                  </a:lnTo>
                  <a:lnTo>
                    <a:pt x="18" y="15"/>
                  </a:lnTo>
                  <a:lnTo>
                    <a:pt x="17" y="17"/>
                  </a:lnTo>
                  <a:lnTo>
                    <a:pt x="16" y="18"/>
                  </a:lnTo>
                  <a:lnTo>
                    <a:pt x="15" y="19"/>
                  </a:lnTo>
                  <a:lnTo>
                    <a:pt x="14" y="19"/>
                  </a:lnTo>
                  <a:lnTo>
                    <a:pt x="12" y="21"/>
                  </a:lnTo>
                  <a:lnTo>
                    <a:pt x="11" y="21"/>
                  </a:lnTo>
                  <a:lnTo>
                    <a:pt x="9" y="21"/>
                  </a:lnTo>
                  <a:lnTo>
                    <a:pt x="8" y="21"/>
                  </a:lnTo>
                  <a:lnTo>
                    <a:pt x="6" y="21"/>
                  </a:lnTo>
                  <a:lnTo>
                    <a:pt x="5" y="19"/>
                  </a:lnTo>
                  <a:lnTo>
                    <a:pt x="4" y="18"/>
                  </a:lnTo>
                  <a:lnTo>
                    <a:pt x="3" y="17"/>
                  </a:lnTo>
                  <a:lnTo>
                    <a:pt x="2" y="16"/>
                  </a:lnTo>
                  <a:lnTo>
                    <a:pt x="1" y="14"/>
                  </a:lnTo>
                  <a:lnTo>
                    <a:pt x="0" y="13"/>
                  </a:lnTo>
                  <a:lnTo>
                    <a:pt x="0" y="1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1" name="Freeform 329"/>
            <p:cNvSpPr>
              <a:spLocks/>
            </p:cNvSpPr>
            <p:nvPr/>
          </p:nvSpPr>
          <p:spPr bwMode="auto">
            <a:xfrm>
              <a:off x="4057" y="1161"/>
              <a:ext cx="56" cy="21"/>
            </a:xfrm>
            <a:custGeom>
              <a:avLst/>
              <a:gdLst>
                <a:gd name="T0" fmla="*/ 0 w 41"/>
                <a:gd name="T1" fmla="*/ 16 h 16"/>
                <a:gd name="T2" fmla="*/ 0 w 41"/>
                <a:gd name="T3" fmla="*/ 11 h 16"/>
                <a:gd name="T4" fmla="*/ 0 w 41"/>
                <a:gd name="T5" fmla="*/ 7 h 16"/>
                <a:gd name="T6" fmla="*/ 4 w 41"/>
                <a:gd name="T7" fmla="*/ 0 h 16"/>
                <a:gd name="T8" fmla="*/ 37 w 41"/>
                <a:gd name="T9" fmla="*/ 0 h 16"/>
                <a:gd name="T10" fmla="*/ 41 w 41"/>
                <a:gd name="T11" fmla="*/ 5 h 16"/>
                <a:gd name="T12" fmla="*/ 55 w 41"/>
                <a:gd name="T13" fmla="*/ 9 h 16"/>
                <a:gd name="T14" fmla="*/ 70 w 41"/>
                <a:gd name="T15" fmla="*/ 12 h 16"/>
                <a:gd name="T16" fmla="*/ 75 w 41"/>
                <a:gd name="T17" fmla="*/ 16 h 16"/>
                <a:gd name="T18" fmla="*/ 76 w 41"/>
                <a:gd name="T19" fmla="*/ 18 h 16"/>
                <a:gd name="T20" fmla="*/ 66 w 41"/>
                <a:gd name="T21" fmla="*/ 24 h 16"/>
                <a:gd name="T22" fmla="*/ 52 w 41"/>
                <a:gd name="T23" fmla="*/ 28 h 16"/>
                <a:gd name="T24" fmla="*/ 4 w 41"/>
                <a:gd name="T25" fmla="*/ 18 h 16"/>
                <a:gd name="T26" fmla="*/ 0 w 4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16">
                  <a:moveTo>
                    <a:pt x="0" y="9"/>
                  </a:moveTo>
                  <a:lnTo>
                    <a:pt x="0" y="6"/>
                  </a:lnTo>
                  <a:lnTo>
                    <a:pt x="0" y="4"/>
                  </a:lnTo>
                  <a:lnTo>
                    <a:pt x="2" y="0"/>
                  </a:lnTo>
                  <a:lnTo>
                    <a:pt x="20" y="0"/>
                  </a:lnTo>
                  <a:lnTo>
                    <a:pt x="22" y="3"/>
                  </a:lnTo>
                  <a:lnTo>
                    <a:pt x="29" y="5"/>
                  </a:lnTo>
                  <a:lnTo>
                    <a:pt x="37" y="7"/>
                  </a:lnTo>
                  <a:lnTo>
                    <a:pt x="40" y="9"/>
                  </a:lnTo>
                  <a:lnTo>
                    <a:pt x="41" y="11"/>
                  </a:lnTo>
                  <a:lnTo>
                    <a:pt x="35" y="14"/>
                  </a:lnTo>
                  <a:lnTo>
                    <a:pt x="28" y="16"/>
                  </a:lnTo>
                  <a:lnTo>
                    <a:pt x="2" y="11"/>
                  </a:lnTo>
                  <a:lnTo>
                    <a:pt x="0"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42" name="Freeform 330"/>
            <p:cNvSpPr>
              <a:spLocks/>
            </p:cNvSpPr>
            <p:nvPr/>
          </p:nvSpPr>
          <p:spPr bwMode="auto">
            <a:xfrm>
              <a:off x="4057" y="1161"/>
              <a:ext cx="56" cy="21"/>
            </a:xfrm>
            <a:custGeom>
              <a:avLst/>
              <a:gdLst>
                <a:gd name="T0" fmla="*/ 0 w 41"/>
                <a:gd name="T1" fmla="*/ 16 h 16"/>
                <a:gd name="T2" fmla="*/ 0 w 41"/>
                <a:gd name="T3" fmla="*/ 11 h 16"/>
                <a:gd name="T4" fmla="*/ 0 w 41"/>
                <a:gd name="T5" fmla="*/ 7 h 16"/>
                <a:gd name="T6" fmla="*/ 4 w 41"/>
                <a:gd name="T7" fmla="*/ 0 h 16"/>
                <a:gd name="T8" fmla="*/ 37 w 41"/>
                <a:gd name="T9" fmla="*/ 0 h 16"/>
                <a:gd name="T10" fmla="*/ 41 w 41"/>
                <a:gd name="T11" fmla="*/ 5 h 16"/>
                <a:gd name="T12" fmla="*/ 55 w 41"/>
                <a:gd name="T13" fmla="*/ 9 h 16"/>
                <a:gd name="T14" fmla="*/ 70 w 41"/>
                <a:gd name="T15" fmla="*/ 12 h 16"/>
                <a:gd name="T16" fmla="*/ 75 w 41"/>
                <a:gd name="T17" fmla="*/ 16 h 16"/>
                <a:gd name="T18" fmla="*/ 76 w 41"/>
                <a:gd name="T19" fmla="*/ 18 h 16"/>
                <a:gd name="T20" fmla="*/ 66 w 41"/>
                <a:gd name="T21" fmla="*/ 24 h 16"/>
                <a:gd name="T22" fmla="*/ 52 w 41"/>
                <a:gd name="T23" fmla="*/ 28 h 16"/>
                <a:gd name="T24" fmla="*/ 4 w 41"/>
                <a:gd name="T25" fmla="*/ 18 h 16"/>
                <a:gd name="T26" fmla="*/ 0 w 41"/>
                <a:gd name="T27" fmla="*/ 1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16">
                  <a:moveTo>
                    <a:pt x="0" y="9"/>
                  </a:moveTo>
                  <a:lnTo>
                    <a:pt x="0" y="6"/>
                  </a:lnTo>
                  <a:lnTo>
                    <a:pt x="0" y="4"/>
                  </a:lnTo>
                  <a:lnTo>
                    <a:pt x="2" y="0"/>
                  </a:lnTo>
                  <a:lnTo>
                    <a:pt x="20" y="0"/>
                  </a:lnTo>
                  <a:lnTo>
                    <a:pt x="22" y="3"/>
                  </a:lnTo>
                  <a:lnTo>
                    <a:pt x="29" y="5"/>
                  </a:lnTo>
                  <a:lnTo>
                    <a:pt x="37" y="7"/>
                  </a:lnTo>
                  <a:lnTo>
                    <a:pt x="40" y="9"/>
                  </a:lnTo>
                  <a:lnTo>
                    <a:pt x="41" y="11"/>
                  </a:lnTo>
                  <a:lnTo>
                    <a:pt x="35" y="14"/>
                  </a:lnTo>
                  <a:lnTo>
                    <a:pt x="28" y="16"/>
                  </a:lnTo>
                  <a:lnTo>
                    <a:pt x="2" y="11"/>
                  </a:lnTo>
                  <a:lnTo>
                    <a:pt x="0" y="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3" name="Freeform 331"/>
            <p:cNvSpPr>
              <a:spLocks/>
            </p:cNvSpPr>
            <p:nvPr/>
          </p:nvSpPr>
          <p:spPr bwMode="auto">
            <a:xfrm>
              <a:off x="4057" y="1119"/>
              <a:ext cx="66" cy="42"/>
            </a:xfrm>
            <a:custGeom>
              <a:avLst/>
              <a:gdLst>
                <a:gd name="T0" fmla="*/ 39 w 48"/>
                <a:gd name="T1" fmla="*/ 49 h 36"/>
                <a:gd name="T2" fmla="*/ 40 w 48"/>
                <a:gd name="T3" fmla="*/ 42 h 36"/>
                <a:gd name="T4" fmla="*/ 45 w 48"/>
                <a:gd name="T5" fmla="*/ 42 h 36"/>
                <a:gd name="T6" fmla="*/ 47 w 48"/>
                <a:gd name="T7" fmla="*/ 42 h 36"/>
                <a:gd name="T8" fmla="*/ 84 w 48"/>
                <a:gd name="T9" fmla="*/ 37 h 36"/>
                <a:gd name="T10" fmla="*/ 91 w 48"/>
                <a:gd name="T11" fmla="*/ 34 h 36"/>
                <a:gd name="T12" fmla="*/ 89 w 48"/>
                <a:gd name="T13" fmla="*/ 27 h 36"/>
                <a:gd name="T14" fmla="*/ 47 w 48"/>
                <a:gd name="T15" fmla="*/ 33 h 36"/>
                <a:gd name="T16" fmla="*/ 40 w 48"/>
                <a:gd name="T17" fmla="*/ 22 h 36"/>
                <a:gd name="T18" fmla="*/ 36 w 48"/>
                <a:gd name="T19" fmla="*/ 9 h 36"/>
                <a:gd name="T20" fmla="*/ 32 w 48"/>
                <a:gd name="T21" fmla="*/ 7 h 36"/>
                <a:gd name="T22" fmla="*/ 29 w 48"/>
                <a:gd name="T23" fmla="*/ 2 h 36"/>
                <a:gd name="T24" fmla="*/ 23 w 48"/>
                <a:gd name="T25" fmla="*/ 1 h 36"/>
                <a:gd name="T26" fmla="*/ 17 w 48"/>
                <a:gd name="T27" fmla="*/ 0 h 36"/>
                <a:gd name="T28" fmla="*/ 11 w 48"/>
                <a:gd name="T29" fmla="*/ 2 h 36"/>
                <a:gd name="T30" fmla="*/ 6 w 48"/>
                <a:gd name="T31" fmla="*/ 7 h 36"/>
                <a:gd name="T32" fmla="*/ 1 w 48"/>
                <a:gd name="T33" fmla="*/ 15 h 36"/>
                <a:gd name="T34" fmla="*/ 1 w 48"/>
                <a:gd name="T35" fmla="*/ 23 h 36"/>
                <a:gd name="T36" fmla="*/ 0 w 48"/>
                <a:gd name="T37" fmla="*/ 30 h 36"/>
                <a:gd name="T38" fmla="*/ 1 w 48"/>
                <a:gd name="T39" fmla="*/ 41 h 36"/>
                <a:gd name="T40" fmla="*/ 4 w 48"/>
                <a:gd name="T41" fmla="*/ 49 h 36"/>
                <a:gd name="T42" fmla="*/ 39 w 48"/>
                <a:gd name="T43" fmla="*/ 49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36">
                  <a:moveTo>
                    <a:pt x="20" y="36"/>
                  </a:moveTo>
                  <a:lnTo>
                    <a:pt x="21" y="31"/>
                  </a:lnTo>
                  <a:lnTo>
                    <a:pt x="24" y="31"/>
                  </a:lnTo>
                  <a:lnTo>
                    <a:pt x="25" y="31"/>
                  </a:lnTo>
                  <a:lnTo>
                    <a:pt x="44" y="27"/>
                  </a:lnTo>
                  <a:lnTo>
                    <a:pt x="48" y="25"/>
                  </a:lnTo>
                  <a:lnTo>
                    <a:pt x="47" y="20"/>
                  </a:lnTo>
                  <a:lnTo>
                    <a:pt x="25" y="24"/>
                  </a:lnTo>
                  <a:lnTo>
                    <a:pt x="21" y="16"/>
                  </a:lnTo>
                  <a:lnTo>
                    <a:pt x="19" y="7"/>
                  </a:lnTo>
                  <a:lnTo>
                    <a:pt x="17" y="5"/>
                  </a:lnTo>
                  <a:lnTo>
                    <a:pt x="15" y="2"/>
                  </a:lnTo>
                  <a:lnTo>
                    <a:pt x="12" y="1"/>
                  </a:lnTo>
                  <a:lnTo>
                    <a:pt x="9" y="0"/>
                  </a:lnTo>
                  <a:lnTo>
                    <a:pt x="6" y="2"/>
                  </a:lnTo>
                  <a:lnTo>
                    <a:pt x="3" y="5"/>
                  </a:lnTo>
                  <a:lnTo>
                    <a:pt x="1" y="11"/>
                  </a:lnTo>
                  <a:lnTo>
                    <a:pt x="1" y="17"/>
                  </a:lnTo>
                  <a:lnTo>
                    <a:pt x="0" y="22"/>
                  </a:lnTo>
                  <a:lnTo>
                    <a:pt x="1" y="30"/>
                  </a:lnTo>
                  <a:lnTo>
                    <a:pt x="2" y="36"/>
                  </a:lnTo>
                  <a:lnTo>
                    <a:pt x="20" y="36"/>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44" name="Freeform 332"/>
            <p:cNvSpPr>
              <a:spLocks/>
            </p:cNvSpPr>
            <p:nvPr/>
          </p:nvSpPr>
          <p:spPr bwMode="auto">
            <a:xfrm>
              <a:off x="4057" y="1119"/>
              <a:ext cx="66" cy="42"/>
            </a:xfrm>
            <a:custGeom>
              <a:avLst/>
              <a:gdLst>
                <a:gd name="T0" fmla="*/ 39 w 48"/>
                <a:gd name="T1" fmla="*/ 49 h 36"/>
                <a:gd name="T2" fmla="*/ 40 w 48"/>
                <a:gd name="T3" fmla="*/ 42 h 36"/>
                <a:gd name="T4" fmla="*/ 45 w 48"/>
                <a:gd name="T5" fmla="*/ 42 h 36"/>
                <a:gd name="T6" fmla="*/ 47 w 48"/>
                <a:gd name="T7" fmla="*/ 42 h 36"/>
                <a:gd name="T8" fmla="*/ 84 w 48"/>
                <a:gd name="T9" fmla="*/ 37 h 36"/>
                <a:gd name="T10" fmla="*/ 91 w 48"/>
                <a:gd name="T11" fmla="*/ 34 h 36"/>
                <a:gd name="T12" fmla="*/ 89 w 48"/>
                <a:gd name="T13" fmla="*/ 27 h 36"/>
                <a:gd name="T14" fmla="*/ 47 w 48"/>
                <a:gd name="T15" fmla="*/ 33 h 36"/>
                <a:gd name="T16" fmla="*/ 40 w 48"/>
                <a:gd name="T17" fmla="*/ 22 h 36"/>
                <a:gd name="T18" fmla="*/ 36 w 48"/>
                <a:gd name="T19" fmla="*/ 9 h 36"/>
                <a:gd name="T20" fmla="*/ 32 w 48"/>
                <a:gd name="T21" fmla="*/ 7 h 36"/>
                <a:gd name="T22" fmla="*/ 29 w 48"/>
                <a:gd name="T23" fmla="*/ 2 h 36"/>
                <a:gd name="T24" fmla="*/ 23 w 48"/>
                <a:gd name="T25" fmla="*/ 1 h 36"/>
                <a:gd name="T26" fmla="*/ 17 w 48"/>
                <a:gd name="T27" fmla="*/ 0 h 36"/>
                <a:gd name="T28" fmla="*/ 11 w 48"/>
                <a:gd name="T29" fmla="*/ 2 h 36"/>
                <a:gd name="T30" fmla="*/ 6 w 48"/>
                <a:gd name="T31" fmla="*/ 7 h 36"/>
                <a:gd name="T32" fmla="*/ 1 w 48"/>
                <a:gd name="T33" fmla="*/ 15 h 36"/>
                <a:gd name="T34" fmla="*/ 1 w 48"/>
                <a:gd name="T35" fmla="*/ 23 h 36"/>
                <a:gd name="T36" fmla="*/ 0 w 48"/>
                <a:gd name="T37" fmla="*/ 30 h 36"/>
                <a:gd name="T38" fmla="*/ 1 w 48"/>
                <a:gd name="T39" fmla="*/ 41 h 36"/>
                <a:gd name="T40" fmla="*/ 4 w 48"/>
                <a:gd name="T41" fmla="*/ 49 h 36"/>
                <a:gd name="T42" fmla="*/ 39 w 48"/>
                <a:gd name="T43" fmla="*/ 49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8" h="36">
                  <a:moveTo>
                    <a:pt x="20" y="36"/>
                  </a:moveTo>
                  <a:lnTo>
                    <a:pt x="21" y="31"/>
                  </a:lnTo>
                  <a:lnTo>
                    <a:pt x="24" y="31"/>
                  </a:lnTo>
                  <a:lnTo>
                    <a:pt x="25" y="31"/>
                  </a:lnTo>
                  <a:lnTo>
                    <a:pt x="44" y="27"/>
                  </a:lnTo>
                  <a:lnTo>
                    <a:pt x="48" y="25"/>
                  </a:lnTo>
                  <a:lnTo>
                    <a:pt x="47" y="20"/>
                  </a:lnTo>
                  <a:lnTo>
                    <a:pt x="25" y="24"/>
                  </a:lnTo>
                  <a:lnTo>
                    <a:pt x="21" y="16"/>
                  </a:lnTo>
                  <a:lnTo>
                    <a:pt x="19" y="7"/>
                  </a:lnTo>
                  <a:lnTo>
                    <a:pt x="17" y="5"/>
                  </a:lnTo>
                  <a:lnTo>
                    <a:pt x="15" y="2"/>
                  </a:lnTo>
                  <a:lnTo>
                    <a:pt x="12" y="1"/>
                  </a:lnTo>
                  <a:lnTo>
                    <a:pt x="9" y="0"/>
                  </a:lnTo>
                  <a:lnTo>
                    <a:pt x="6" y="2"/>
                  </a:lnTo>
                  <a:lnTo>
                    <a:pt x="3" y="5"/>
                  </a:lnTo>
                  <a:lnTo>
                    <a:pt x="1" y="11"/>
                  </a:lnTo>
                  <a:lnTo>
                    <a:pt x="1" y="17"/>
                  </a:lnTo>
                  <a:lnTo>
                    <a:pt x="0" y="22"/>
                  </a:lnTo>
                  <a:lnTo>
                    <a:pt x="1" y="30"/>
                  </a:lnTo>
                  <a:lnTo>
                    <a:pt x="2" y="36"/>
                  </a:lnTo>
                  <a:lnTo>
                    <a:pt x="20" y="3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5" name="Freeform 333"/>
            <p:cNvSpPr>
              <a:spLocks/>
            </p:cNvSpPr>
            <p:nvPr/>
          </p:nvSpPr>
          <p:spPr bwMode="auto">
            <a:xfrm>
              <a:off x="4123" y="1131"/>
              <a:ext cx="65" cy="24"/>
            </a:xfrm>
            <a:custGeom>
              <a:avLst/>
              <a:gdLst>
                <a:gd name="T0" fmla="*/ 86 w 49"/>
                <a:gd name="T1" fmla="*/ 25 h 22"/>
                <a:gd name="T2" fmla="*/ 4 w 49"/>
                <a:gd name="T3" fmla="*/ 12 h 22"/>
                <a:gd name="T4" fmla="*/ 7 w 49"/>
                <a:gd name="T5" fmla="*/ 2 h 22"/>
                <a:gd name="T6" fmla="*/ 5 w 49"/>
                <a:gd name="T7" fmla="*/ 1 h 22"/>
                <a:gd name="T8" fmla="*/ 5 w 49"/>
                <a:gd name="T9" fmla="*/ 0 h 22"/>
                <a:gd name="T10" fmla="*/ 4 w 49"/>
                <a:gd name="T11" fmla="*/ 0 h 22"/>
                <a:gd name="T12" fmla="*/ 4 w 49"/>
                <a:gd name="T13" fmla="*/ 1 h 22"/>
                <a:gd name="T14" fmla="*/ 0 w 49"/>
                <a:gd name="T15" fmla="*/ 24 h 22"/>
                <a:gd name="T16" fmla="*/ 0 w 49"/>
                <a:gd name="T17" fmla="*/ 25 h 22"/>
                <a:gd name="T18" fmla="*/ 0 w 49"/>
                <a:gd name="T19" fmla="*/ 26 h 22"/>
                <a:gd name="T20" fmla="*/ 1 w 49"/>
                <a:gd name="T21" fmla="*/ 25 h 22"/>
                <a:gd name="T22" fmla="*/ 1 w 49"/>
                <a:gd name="T23" fmla="*/ 25 h 22"/>
                <a:gd name="T24" fmla="*/ 4 w 49"/>
                <a:gd name="T25" fmla="*/ 15 h 22"/>
                <a:gd name="T26" fmla="*/ 69 w 49"/>
                <a:gd name="T27" fmla="*/ 25 h 22"/>
                <a:gd name="T28" fmla="*/ 86 w 49"/>
                <a:gd name="T29" fmla="*/ 25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22">
                  <a:moveTo>
                    <a:pt x="49" y="21"/>
                  </a:moveTo>
                  <a:lnTo>
                    <a:pt x="2" y="10"/>
                  </a:lnTo>
                  <a:lnTo>
                    <a:pt x="4" y="2"/>
                  </a:lnTo>
                  <a:lnTo>
                    <a:pt x="3" y="1"/>
                  </a:lnTo>
                  <a:lnTo>
                    <a:pt x="3" y="0"/>
                  </a:lnTo>
                  <a:lnTo>
                    <a:pt x="2" y="0"/>
                  </a:lnTo>
                  <a:lnTo>
                    <a:pt x="2" y="1"/>
                  </a:lnTo>
                  <a:lnTo>
                    <a:pt x="0" y="20"/>
                  </a:lnTo>
                  <a:lnTo>
                    <a:pt x="0" y="21"/>
                  </a:lnTo>
                  <a:lnTo>
                    <a:pt x="0" y="22"/>
                  </a:lnTo>
                  <a:lnTo>
                    <a:pt x="1" y="21"/>
                  </a:lnTo>
                  <a:lnTo>
                    <a:pt x="2" y="13"/>
                  </a:lnTo>
                  <a:lnTo>
                    <a:pt x="39" y="21"/>
                  </a:lnTo>
                  <a:lnTo>
                    <a:pt x="49"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46" name="Freeform 334"/>
            <p:cNvSpPr>
              <a:spLocks/>
            </p:cNvSpPr>
            <p:nvPr/>
          </p:nvSpPr>
          <p:spPr bwMode="auto">
            <a:xfrm>
              <a:off x="4123" y="1131"/>
              <a:ext cx="65" cy="24"/>
            </a:xfrm>
            <a:custGeom>
              <a:avLst/>
              <a:gdLst>
                <a:gd name="T0" fmla="*/ 86 w 49"/>
                <a:gd name="T1" fmla="*/ 25 h 22"/>
                <a:gd name="T2" fmla="*/ 4 w 49"/>
                <a:gd name="T3" fmla="*/ 12 h 22"/>
                <a:gd name="T4" fmla="*/ 7 w 49"/>
                <a:gd name="T5" fmla="*/ 2 h 22"/>
                <a:gd name="T6" fmla="*/ 5 w 49"/>
                <a:gd name="T7" fmla="*/ 1 h 22"/>
                <a:gd name="T8" fmla="*/ 5 w 49"/>
                <a:gd name="T9" fmla="*/ 0 h 22"/>
                <a:gd name="T10" fmla="*/ 4 w 49"/>
                <a:gd name="T11" fmla="*/ 0 h 22"/>
                <a:gd name="T12" fmla="*/ 4 w 49"/>
                <a:gd name="T13" fmla="*/ 1 h 22"/>
                <a:gd name="T14" fmla="*/ 0 w 49"/>
                <a:gd name="T15" fmla="*/ 24 h 22"/>
                <a:gd name="T16" fmla="*/ 0 w 49"/>
                <a:gd name="T17" fmla="*/ 25 h 22"/>
                <a:gd name="T18" fmla="*/ 0 w 49"/>
                <a:gd name="T19" fmla="*/ 26 h 22"/>
                <a:gd name="T20" fmla="*/ 1 w 49"/>
                <a:gd name="T21" fmla="*/ 25 h 22"/>
                <a:gd name="T22" fmla="*/ 1 w 49"/>
                <a:gd name="T23" fmla="*/ 25 h 22"/>
                <a:gd name="T24" fmla="*/ 4 w 49"/>
                <a:gd name="T25" fmla="*/ 15 h 22"/>
                <a:gd name="T26" fmla="*/ 69 w 49"/>
                <a:gd name="T27" fmla="*/ 25 h 22"/>
                <a:gd name="T28" fmla="*/ 86 w 49"/>
                <a:gd name="T29" fmla="*/ 25 h 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9" h="22">
                  <a:moveTo>
                    <a:pt x="49" y="21"/>
                  </a:moveTo>
                  <a:lnTo>
                    <a:pt x="2" y="10"/>
                  </a:lnTo>
                  <a:lnTo>
                    <a:pt x="4" y="2"/>
                  </a:lnTo>
                  <a:lnTo>
                    <a:pt x="3" y="1"/>
                  </a:lnTo>
                  <a:lnTo>
                    <a:pt x="3" y="0"/>
                  </a:lnTo>
                  <a:lnTo>
                    <a:pt x="2" y="0"/>
                  </a:lnTo>
                  <a:lnTo>
                    <a:pt x="2" y="1"/>
                  </a:lnTo>
                  <a:lnTo>
                    <a:pt x="0" y="20"/>
                  </a:lnTo>
                  <a:lnTo>
                    <a:pt x="0" y="21"/>
                  </a:lnTo>
                  <a:lnTo>
                    <a:pt x="0" y="22"/>
                  </a:lnTo>
                  <a:lnTo>
                    <a:pt x="1" y="21"/>
                  </a:lnTo>
                  <a:lnTo>
                    <a:pt x="2" y="13"/>
                  </a:lnTo>
                  <a:lnTo>
                    <a:pt x="39" y="21"/>
                  </a:lnTo>
                  <a:lnTo>
                    <a:pt x="49" y="2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7" name="Freeform 335"/>
            <p:cNvSpPr>
              <a:spLocks/>
            </p:cNvSpPr>
            <p:nvPr/>
          </p:nvSpPr>
          <p:spPr bwMode="auto">
            <a:xfrm>
              <a:off x="4067" y="1101"/>
              <a:ext cx="20" cy="18"/>
            </a:xfrm>
            <a:custGeom>
              <a:avLst/>
              <a:gdLst>
                <a:gd name="T0" fmla="*/ 15 w 15"/>
                <a:gd name="T1" fmla="*/ 19 h 17"/>
                <a:gd name="T2" fmla="*/ 17 w 15"/>
                <a:gd name="T3" fmla="*/ 19 h 17"/>
                <a:gd name="T4" fmla="*/ 21 w 15"/>
                <a:gd name="T5" fmla="*/ 17 h 17"/>
                <a:gd name="T6" fmla="*/ 21 w 15"/>
                <a:gd name="T7" fmla="*/ 15 h 17"/>
                <a:gd name="T8" fmla="*/ 23 w 15"/>
                <a:gd name="T9" fmla="*/ 13 h 17"/>
                <a:gd name="T10" fmla="*/ 27 w 15"/>
                <a:gd name="T11" fmla="*/ 13 h 17"/>
                <a:gd name="T12" fmla="*/ 27 w 15"/>
                <a:gd name="T13" fmla="*/ 12 h 17"/>
                <a:gd name="T14" fmla="*/ 27 w 15"/>
                <a:gd name="T15" fmla="*/ 8 h 17"/>
                <a:gd name="T16" fmla="*/ 25 w 15"/>
                <a:gd name="T17" fmla="*/ 6 h 17"/>
                <a:gd name="T18" fmla="*/ 25 w 15"/>
                <a:gd name="T19" fmla="*/ 4 h 17"/>
                <a:gd name="T20" fmla="*/ 25 w 15"/>
                <a:gd name="T21" fmla="*/ 1 h 17"/>
                <a:gd name="T22" fmla="*/ 4 w 15"/>
                <a:gd name="T23" fmla="*/ 0 h 17"/>
                <a:gd name="T24" fmla="*/ 0 w 15"/>
                <a:gd name="T25" fmla="*/ 4 h 17"/>
                <a:gd name="T26" fmla="*/ 0 w 15"/>
                <a:gd name="T27" fmla="*/ 8 h 17"/>
                <a:gd name="T28" fmla="*/ 0 w 15"/>
                <a:gd name="T29" fmla="*/ 14 h 17"/>
                <a:gd name="T30" fmla="*/ 1 w 15"/>
                <a:gd name="T31" fmla="*/ 17 h 17"/>
                <a:gd name="T32" fmla="*/ 4 w 15"/>
                <a:gd name="T33" fmla="*/ 18 h 17"/>
                <a:gd name="T34" fmla="*/ 9 w 15"/>
                <a:gd name="T35" fmla="*/ 19 h 17"/>
                <a:gd name="T36" fmla="*/ 15 w 15"/>
                <a:gd name="T37" fmla="*/ 19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17">
                  <a:moveTo>
                    <a:pt x="8" y="17"/>
                  </a:moveTo>
                  <a:lnTo>
                    <a:pt x="10" y="17"/>
                  </a:lnTo>
                  <a:lnTo>
                    <a:pt x="12" y="15"/>
                  </a:lnTo>
                  <a:lnTo>
                    <a:pt x="12" y="13"/>
                  </a:lnTo>
                  <a:lnTo>
                    <a:pt x="13" y="11"/>
                  </a:lnTo>
                  <a:lnTo>
                    <a:pt x="15" y="11"/>
                  </a:lnTo>
                  <a:lnTo>
                    <a:pt x="15" y="10"/>
                  </a:lnTo>
                  <a:lnTo>
                    <a:pt x="15" y="8"/>
                  </a:lnTo>
                  <a:lnTo>
                    <a:pt x="14" y="6"/>
                  </a:lnTo>
                  <a:lnTo>
                    <a:pt x="14" y="4"/>
                  </a:lnTo>
                  <a:lnTo>
                    <a:pt x="14" y="1"/>
                  </a:lnTo>
                  <a:lnTo>
                    <a:pt x="2" y="0"/>
                  </a:lnTo>
                  <a:lnTo>
                    <a:pt x="0" y="4"/>
                  </a:lnTo>
                  <a:lnTo>
                    <a:pt x="0" y="8"/>
                  </a:lnTo>
                  <a:lnTo>
                    <a:pt x="0" y="12"/>
                  </a:lnTo>
                  <a:lnTo>
                    <a:pt x="1" y="15"/>
                  </a:lnTo>
                  <a:lnTo>
                    <a:pt x="2" y="16"/>
                  </a:lnTo>
                  <a:lnTo>
                    <a:pt x="5" y="17"/>
                  </a:lnTo>
                  <a:lnTo>
                    <a:pt x="8" y="17"/>
                  </a:lnTo>
                  <a:close/>
                </a:path>
              </a:pathLst>
            </a:custGeom>
            <a:solidFill>
              <a:srgbClr val="FFD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48" name="Freeform 336"/>
            <p:cNvSpPr>
              <a:spLocks/>
            </p:cNvSpPr>
            <p:nvPr/>
          </p:nvSpPr>
          <p:spPr bwMode="auto">
            <a:xfrm>
              <a:off x="4067" y="1101"/>
              <a:ext cx="20" cy="18"/>
            </a:xfrm>
            <a:custGeom>
              <a:avLst/>
              <a:gdLst>
                <a:gd name="T0" fmla="*/ 15 w 15"/>
                <a:gd name="T1" fmla="*/ 19 h 17"/>
                <a:gd name="T2" fmla="*/ 17 w 15"/>
                <a:gd name="T3" fmla="*/ 19 h 17"/>
                <a:gd name="T4" fmla="*/ 21 w 15"/>
                <a:gd name="T5" fmla="*/ 17 h 17"/>
                <a:gd name="T6" fmla="*/ 21 w 15"/>
                <a:gd name="T7" fmla="*/ 15 h 17"/>
                <a:gd name="T8" fmla="*/ 23 w 15"/>
                <a:gd name="T9" fmla="*/ 13 h 17"/>
                <a:gd name="T10" fmla="*/ 27 w 15"/>
                <a:gd name="T11" fmla="*/ 13 h 17"/>
                <a:gd name="T12" fmla="*/ 27 w 15"/>
                <a:gd name="T13" fmla="*/ 12 h 17"/>
                <a:gd name="T14" fmla="*/ 27 w 15"/>
                <a:gd name="T15" fmla="*/ 8 h 17"/>
                <a:gd name="T16" fmla="*/ 25 w 15"/>
                <a:gd name="T17" fmla="*/ 6 h 17"/>
                <a:gd name="T18" fmla="*/ 25 w 15"/>
                <a:gd name="T19" fmla="*/ 4 h 17"/>
                <a:gd name="T20" fmla="*/ 25 w 15"/>
                <a:gd name="T21" fmla="*/ 1 h 17"/>
                <a:gd name="T22" fmla="*/ 4 w 15"/>
                <a:gd name="T23" fmla="*/ 0 h 17"/>
                <a:gd name="T24" fmla="*/ 0 w 15"/>
                <a:gd name="T25" fmla="*/ 4 h 17"/>
                <a:gd name="T26" fmla="*/ 0 w 15"/>
                <a:gd name="T27" fmla="*/ 8 h 17"/>
                <a:gd name="T28" fmla="*/ 0 w 15"/>
                <a:gd name="T29" fmla="*/ 14 h 17"/>
                <a:gd name="T30" fmla="*/ 1 w 15"/>
                <a:gd name="T31" fmla="*/ 17 h 17"/>
                <a:gd name="T32" fmla="*/ 4 w 15"/>
                <a:gd name="T33" fmla="*/ 18 h 17"/>
                <a:gd name="T34" fmla="*/ 9 w 15"/>
                <a:gd name="T35" fmla="*/ 19 h 17"/>
                <a:gd name="T36" fmla="*/ 15 w 15"/>
                <a:gd name="T37" fmla="*/ 19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 h="17">
                  <a:moveTo>
                    <a:pt x="8" y="17"/>
                  </a:moveTo>
                  <a:lnTo>
                    <a:pt x="10" y="17"/>
                  </a:lnTo>
                  <a:lnTo>
                    <a:pt x="12" y="15"/>
                  </a:lnTo>
                  <a:lnTo>
                    <a:pt x="12" y="13"/>
                  </a:lnTo>
                  <a:lnTo>
                    <a:pt x="13" y="11"/>
                  </a:lnTo>
                  <a:lnTo>
                    <a:pt x="15" y="11"/>
                  </a:lnTo>
                  <a:lnTo>
                    <a:pt x="15" y="10"/>
                  </a:lnTo>
                  <a:lnTo>
                    <a:pt x="15" y="8"/>
                  </a:lnTo>
                  <a:lnTo>
                    <a:pt x="14" y="6"/>
                  </a:lnTo>
                  <a:lnTo>
                    <a:pt x="14" y="4"/>
                  </a:lnTo>
                  <a:lnTo>
                    <a:pt x="14" y="1"/>
                  </a:lnTo>
                  <a:lnTo>
                    <a:pt x="2" y="0"/>
                  </a:lnTo>
                  <a:lnTo>
                    <a:pt x="0" y="4"/>
                  </a:lnTo>
                  <a:lnTo>
                    <a:pt x="0" y="8"/>
                  </a:lnTo>
                  <a:lnTo>
                    <a:pt x="0" y="12"/>
                  </a:lnTo>
                  <a:lnTo>
                    <a:pt x="1" y="15"/>
                  </a:lnTo>
                  <a:lnTo>
                    <a:pt x="2" y="16"/>
                  </a:lnTo>
                  <a:lnTo>
                    <a:pt x="5" y="17"/>
                  </a:lnTo>
                  <a:lnTo>
                    <a:pt x="8" y="1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49" name="Freeform 337"/>
            <p:cNvSpPr>
              <a:spLocks/>
            </p:cNvSpPr>
            <p:nvPr/>
          </p:nvSpPr>
          <p:spPr bwMode="auto">
            <a:xfrm>
              <a:off x="4070" y="1089"/>
              <a:ext cx="30" cy="12"/>
            </a:xfrm>
            <a:custGeom>
              <a:avLst/>
              <a:gdLst>
                <a:gd name="T0" fmla="*/ 0 w 23"/>
                <a:gd name="T1" fmla="*/ 12 h 11"/>
                <a:gd name="T2" fmla="*/ 35 w 23"/>
                <a:gd name="T3" fmla="*/ 13 h 11"/>
                <a:gd name="T4" fmla="*/ 39 w 23"/>
                <a:gd name="T5" fmla="*/ 12 h 11"/>
                <a:gd name="T6" fmla="*/ 22 w 23"/>
                <a:gd name="T7" fmla="*/ 9 h 11"/>
                <a:gd name="T8" fmla="*/ 21 w 23"/>
                <a:gd name="T9" fmla="*/ 4 h 11"/>
                <a:gd name="T10" fmla="*/ 18 w 23"/>
                <a:gd name="T11" fmla="*/ 2 h 11"/>
                <a:gd name="T12" fmla="*/ 17 w 23"/>
                <a:gd name="T13" fmla="*/ 1 h 11"/>
                <a:gd name="T14" fmla="*/ 12 w 23"/>
                <a:gd name="T15" fmla="*/ 0 h 11"/>
                <a:gd name="T16" fmla="*/ 9 w 23"/>
                <a:gd name="T17" fmla="*/ 0 h 11"/>
                <a:gd name="T18" fmla="*/ 4 w 23"/>
                <a:gd name="T19" fmla="*/ 1 h 11"/>
                <a:gd name="T20" fmla="*/ 1 w 23"/>
                <a:gd name="T21" fmla="*/ 3 h 11"/>
                <a:gd name="T22" fmla="*/ 0 w 23"/>
                <a:gd name="T23" fmla="*/ 5 h 11"/>
                <a:gd name="T24" fmla="*/ 0 w 23"/>
                <a:gd name="T25" fmla="*/ 11 h 11"/>
                <a:gd name="T26" fmla="*/ 0 w 23"/>
                <a:gd name="T27" fmla="*/ 12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11">
                  <a:moveTo>
                    <a:pt x="0" y="10"/>
                  </a:moveTo>
                  <a:lnTo>
                    <a:pt x="21" y="11"/>
                  </a:lnTo>
                  <a:lnTo>
                    <a:pt x="23" y="10"/>
                  </a:lnTo>
                  <a:lnTo>
                    <a:pt x="13" y="7"/>
                  </a:lnTo>
                  <a:lnTo>
                    <a:pt x="12" y="4"/>
                  </a:lnTo>
                  <a:lnTo>
                    <a:pt x="11" y="2"/>
                  </a:lnTo>
                  <a:lnTo>
                    <a:pt x="10" y="1"/>
                  </a:lnTo>
                  <a:lnTo>
                    <a:pt x="7" y="0"/>
                  </a:lnTo>
                  <a:lnTo>
                    <a:pt x="5" y="0"/>
                  </a:lnTo>
                  <a:lnTo>
                    <a:pt x="2" y="1"/>
                  </a:lnTo>
                  <a:lnTo>
                    <a:pt x="1" y="3"/>
                  </a:lnTo>
                  <a:lnTo>
                    <a:pt x="0" y="5"/>
                  </a:lnTo>
                  <a:lnTo>
                    <a:pt x="0" y="9"/>
                  </a:lnTo>
                  <a:lnTo>
                    <a:pt x="0" y="1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50" name="Freeform 338"/>
            <p:cNvSpPr>
              <a:spLocks/>
            </p:cNvSpPr>
            <p:nvPr/>
          </p:nvSpPr>
          <p:spPr bwMode="auto">
            <a:xfrm>
              <a:off x="4070" y="1089"/>
              <a:ext cx="30" cy="12"/>
            </a:xfrm>
            <a:custGeom>
              <a:avLst/>
              <a:gdLst>
                <a:gd name="T0" fmla="*/ 0 w 23"/>
                <a:gd name="T1" fmla="*/ 12 h 11"/>
                <a:gd name="T2" fmla="*/ 35 w 23"/>
                <a:gd name="T3" fmla="*/ 13 h 11"/>
                <a:gd name="T4" fmla="*/ 39 w 23"/>
                <a:gd name="T5" fmla="*/ 12 h 11"/>
                <a:gd name="T6" fmla="*/ 22 w 23"/>
                <a:gd name="T7" fmla="*/ 9 h 11"/>
                <a:gd name="T8" fmla="*/ 21 w 23"/>
                <a:gd name="T9" fmla="*/ 4 h 11"/>
                <a:gd name="T10" fmla="*/ 18 w 23"/>
                <a:gd name="T11" fmla="*/ 2 h 11"/>
                <a:gd name="T12" fmla="*/ 17 w 23"/>
                <a:gd name="T13" fmla="*/ 1 h 11"/>
                <a:gd name="T14" fmla="*/ 12 w 23"/>
                <a:gd name="T15" fmla="*/ 0 h 11"/>
                <a:gd name="T16" fmla="*/ 9 w 23"/>
                <a:gd name="T17" fmla="*/ 0 h 11"/>
                <a:gd name="T18" fmla="*/ 4 w 23"/>
                <a:gd name="T19" fmla="*/ 1 h 11"/>
                <a:gd name="T20" fmla="*/ 1 w 23"/>
                <a:gd name="T21" fmla="*/ 3 h 11"/>
                <a:gd name="T22" fmla="*/ 0 w 23"/>
                <a:gd name="T23" fmla="*/ 5 h 11"/>
                <a:gd name="T24" fmla="*/ 0 w 23"/>
                <a:gd name="T25" fmla="*/ 11 h 11"/>
                <a:gd name="T26" fmla="*/ 0 w 23"/>
                <a:gd name="T27" fmla="*/ 12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11">
                  <a:moveTo>
                    <a:pt x="0" y="10"/>
                  </a:moveTo>
                  <a:lnTo>
                    <a:pt x="21" y="11"/>
                  </a:lnTo>
                  <a:lnTo>
                    <a:pt x="23" y="10"/>
                  </a:lnTo>
                  <a:lnTo>
                    <a:pt x="13" y="7"/>
                  </a:lnTo>
                  <a:lnTo>
                    <a:pt x="12" y="4"/>
                  </a:lnTo>
                  <a:lnTo>
                    <a:pt x="11" y="2"/>
                  </a:lnTo>
                  <a:lnTo>
                    <a:pt x="10" y="1"/>
                  </a:lnTo>
                  <a:lnTo>
                    <a:pt x="7" y="0"/>
                  </a:lnTo>
                  <a:lnTo>
                    <a:pt x="5" y="0"/>
                  </a:lnTo>
                  <a:lnTo>
                    <a:pt x="2" y="1"/>
                  </a:lnTo>
                  <a:lnTo>
                    <a:pt x="1" y="3"/>
                  </a:lnTo>
                  <a:lnTo>
                    <a:pt x="0" y="5"/>
                  </a:lnTo>
                  <a:lnTo>
                    <a:pt x="0" y="9"/>
                  </a:lnTo>
                  <a:lnTo>
                    <a:pt x="0" y="1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51" name="Freeform 339"/>
            <p:cNvSpPr>
              <a:spLocks/>
            </p:cNvSpPr>
            <p:nvPr/>
          </p:nvSpPr>
          <p:spPr bwMode="auto">
            <a:xfrm>
              <a:off x="4119" y="1140"/>
              <a:ext cx="7" cy="9"/>
            </a:xfrm>
            <a:custGeom>
              <a:avLst/>
              <a:gdLst>
                <a:gd name="T0" fmla="*/ 1 w 5"/>
                <a:gd name="T1" fmla="*/ 10 h 7"/>
                <a:gd name="T2" fmla="*/ 4 w 5"/>
                <a:gd name="T3" fmla="*/ 12 h 7"/>
                <a:gd name="T4" fmla="*/ 8 w 5"/>
                <a:gd name="T5" fmla="*/ 10 h 7"/>
                <a:gd name="T6" fmla="*/ 10 w 5"/>
                <a:gd name="T7" fmla="*/ 0 h 7"/>
                <a:gd name="T8" fmla="*/ 8 w 5"/>
                <a:gd name="T9" fmla="*/ 0 h 7"/>
                <a:gd name="T10" fmla="*/ 1 w 5"/>
                <a:gd name="T11" fmla="*/ 1 h 7"/>
                <a:gd name="T12" fmla="*/ 0 w 5"/>
                <a:gd name="T13" fmla="*/ 4 h 7"/>
                <a:gd name="T14" fmla="*/ 1 w 5"/>
                <a:gd name="T15" fmla="*/ 1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7">
                  <a:moveTo>
                    <a:pt x="1" y="6"/>
                  </a:moveTo>
                  <a:lnTo>
                    <a:pt x="2" y="7"/>
                  </a:lnTo>
                  <a:lnTo>
                    <a:pt x="4" y="6"/>
                  </a:lnTo>
                  <a:lnTo>
                    <a:pt x="5" y="0"/>
                  </a:lnTo>
                  <a:lnTo>
                    <a:pt x="4" y="0"/>
                  </a:lnTo>
                  <a:lnTo>
                    <a:pt x="1" y="1"/>
                  </a:lnTo>
                  <a:lnTo>
                    <a:pt x="0" y="2"/>
                  </a:lnTo>
                  <a:lnTo>
                    <a:pt x="1" y="6"/>
                  </a:lnTo>
                  <a:close/>
                </a:path>
              </a:pathLst>
            </a:custGeom>
            <a:solidFill>
              <a:srgbClr val="FFD6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52" name="Freeform 340"/>
            <p:cNvSpPr>
              <a:spLocks/>
            </p:cNvSpPr>
            <p:nvPr/>
          </p:nvSpPr>
          <p:spPr bwMode="auto">
            <a:xfrm>
              <a:off x="4119" y="1140"/>
              <a:ext cx="7" cy="9"/>
            </a:xfrm>
            <a:custGeom>
              <a:avLst/>
              <a:gdLst>
                <a:gd name="T0" fmla="*/ 1 w 5"/>
                <a:gd name="T1" fmla="*/ 10 h 7"/>
                <a:gd name="T2" fmla="*/ 4 w 5"/>
                <a:gd name="T3" fmla="*/ 12 h 7"/>
                <a:gd name="T4" fmla="*/ 8 w 5"/>
                <a:gd name="T5" fmla="*/ 10 h 7"/>
                <a:gd name="T6" fmla="*/ 10 w 5"/>
                <a:gd name="T7" fmla="*/ 0 h 7"/>
                <a:gd name="T8" fmla="*/ 8 w 5"/>
                <a:gd name="T9" fmla="*/ 0 h 7"/>
                <a:gd name="T10" fmla="*/ 1 w 5"/>
                <a:gd name="T11" fmla="*/ 1 h 7"/>
                <a:gd name="T12" fmla="*/ 0 w 5"/>
                <a:gd name="T13" fmla="*/ 4 h 7"/>
                <a:gd name="T14" fmla="*/ 1 w 5"/>
                <a:gd name="T15" fmla="*/ 1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7">
                  <a:moveTo>
                    <a:pt x="1" y="6"/>
                  </a:moveTo>
                  <a:lnTo>
                    <a:pt x="2" y="7"/>
                  </a:lnTo>
                  <a:lnTo>
                    <a:pt x="4" y="6"/>
                  </a:lnTo>
                  <a:lnTo>
                    <a:pt x="5" y="0"/>
                  </a:lnTo>
                  <a:lnTo>
                    <a:pt x="4" y="0"/>
                  </a:lnTo>
                  <a:lnTo>
                    <a:pt x="1" y="1"/>
                  </a:lnTo>
                  <a:lnTo>
                    <a:pt x="0" y="2"/>
                  </a:lnTo>
                  <a:lnTo>
                    <a:pt x="1" y="6"/>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53" name="Line 341"/>
            <p:cNvSpPr>
              <a:spLocks noChangeShapeType="1"/>
            </p:cNvSpPr>
            <p:nvPr/>
          </p:nvSpPr>
          <p:spPr bwMode="auto">
            <a:xfrm flipH="1" flipV="1">
              <a:off x="4074" y="1137"/>
              <a:ext cx="13" cy="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4" name="Freeform 342"/>
            <p:cNvSpPr>
              <a:spLocks/>
            </p:cNvSpPr>
            <p:nvPr/>
          </p:nvSpPr>
          <p:spPr bwMode="auto">
            <a:xfrm>
              <a:off x="4106" y="1232"/>
              <a:ext cx="36" cy="36"/>
            </a:xfrm>
            <a:custGeom>
              <a:avLst/>
              <a:gdLst>
                <a:gd name="T0" fmla="*/ 23 w 28"/>
                <a:gd name="T1" fmla="*/ 0 h 30"/>
                <a:gd name="T2" fmla="*/ 31 w 28"/>
                <a:gd name="T3" fmla="*/ 1 h 30"/>
                <a:gd name="T4" fmla="*/ 40 w 28"/>
                <a:gd name="T5" fmla="*/ 6 h 30"/>
                <a:gd name="T6" fmla="*/ 45 w 28"/>
                <a:gd name="T7" fmla="*/ 12 h 30"/>
                <a:gd name="T8" fmla="*/ 46 w 28"/>
                <a:gd name="T9" fmla="*/ 22 h 30"/>
                <a:gd name="T10" fmla="*/ 46 w 28"/>
                <a:gd name="T11" fmla="*/ 26 h 30"/>
                <a:gd name="T12" fmla="*/ 45 w 28"/>
                <a:gd name="T13" fmla="*/ 30 h 30"/>
                <a:gd name="T14" fmla="*/ 40 w 28"/>
                <a:gd name="T15" fmla="*/ 37 h 30"/>
                <a:gd name="T16" fmla="*/ 36 w 28"/>
                <a:gd name="T17" fmla="*/ 41 h 30"/>
                <a:gd name="T18" fmla="*/ 31 w 28"/>
                <a:gd name="T19" fmla="*/ 42 h 30"/>
                <a:gd name="T20" fmla="*/ 28 w 28"/>
                <a:gd name="T21" fmla="*/ 43 h 30"/>
                <a:gd name="T22" fmla="*/ 23 w 28"/>
                <a:gd name="T23" fmla="*/ 43 h 30"/>
                <a:gd name="T24" fmla="*/ 18 w 28"/>
                <a:gd name="T25" fmla="*/ 43 h 30"/>
                <a:gd name="T26" fmla="*/ 13 w 28"/>
                <a:gd name="T27" fmla="*/ 42 h 30"/>
                <a:gd name="T28" fmla="*/ 10 w 28"/>
                <a:gd name="T29" fmla="*/ 41 h 30"/>
                <a:gd name="T30" fmla="*/ 6 w 28"/>
                <a:gd name="T31" fmla="*/ 37 h 30"/>
                <a:gd name="T32" fmla="*/ 4 w 28"/>
                <a:gd name="T33" fmla="*/ 35 h 30"/>
                <a:gd name="T34" fmla="*/ 1 w 28"/>
                <a:gd name="T35" fmla="*/ 30 h 30"/>
                <a:gd name="T36" fmla="*/ 0 w 28"/>
                <a:gd name="T37" fmla="*/ 26 h 30"/>
                <a:gd name="T38" fmla="*/ 0 w 28"/>
                <a:gd name="T39" fmla="*/ 22 h 30"/>
                <a:gd name="T40" fmla="*/ 0 w 28"/>
                <a:gd name="T41" fmla="*/ 17 h 30"/>
                <a:gd name="T42" fmla="*/ 1 w 28"/>
                <a:gd name="T43" fmla="*/ 12 h 30"/>
                <a:gd name="T44" fmla="*/ 4 w 28"/>
                <a:gd name="T45" fmla="*/ 8 h 30"/>
                <a:gd name="T46" fmla="*/ 6 w 28"/>
                <a:gd name="T47" fmla="*/ 6 h 30"/>
                <a:gd name="T48" fmla="*/ 13 w 28"/>
                <a:gd name="T49" fmla="*/ 1 h 30"/>
                <a:gd name="T50" fmla="*/ 18 w 28"/>
                <a:gd name="T51" fmla="*/ 0 h 30"/>
                <a:gd name="T52" fmla="*/ 23 w 28"/>
                <a:gd name="T53" fmla="*/ 0 h 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 h="30">
                  <a:moveTo>
                    <a:pt x="14" y="0"/>
                  </a:moveTo>
                  <a:lnTo>
                    <a:pt x="19" y="1"/>
                  </a:lnTo>
                  <a:lnTo>
                    <a:pt x="24" y="4"/>
                  </a:lnTo>
                  <a:lnTo>
                    <a:pt x="27" y="8"/>
                  </a:lnTo>
                  <a:lnTo>
                    <a:pt x="28" y="15"/>
                  </a:lnTo>
                  <a:lnTo>
                    <a:pt x="28" y="18"/>
                  </a:lnTo>
                  <a:lnTo>
                    <a:pt x="27" y="21"/>
                  </a:lnTo>
                  <a:lnTo>
                    <a:pt x="24" y="26"/>
                  </a:lnTo>
                  <a:lnTo>
                    <a:pt x="22" y="28"/>
                  </a:lnTo>
                  <a:lnTo>
                    <a:pt x="19" y="29"/>
                  </a:lnTo>
                  <a:lnTo>
                    <a:pt x="17" y="30"/>
                  </a:lnTo>
                  <a:lnTo>
                    <a:pt x="14" y="30"/>
                  </a:lnTo>
                  <a:lnTo>
                    <a:pt x="11" y="30"/>
                  </a:lnTo>
                  <a:lnTo>
                    <a:pt x="8" y="29"/>
                  </a:lnTo>
                  <a:lnTo>
                    <a:pt x="6" y="28"/>
                  </a:lnTo>
                  <a:lnTo>
                    <a:pt x="4" y="26"/>
                  </a:lnTo>
                  <a:lnTo>
                    <a:pt x="2" y="24"/>
                  </a:lnTo>
                  <a:lnTo>
                    <a:pt x="1" y="21"/>
                  </a:lnTo>
                  <a:lnTo>
                    <a:pt x="0" y="18"/>
                  </a:lnTo>
                  <a:lnTo>
                    <a:pt x="0" y="15"/>
                  </a:lnTo>
                  <a:lnTo>
                    <a:pt x="0" y="12"/>
                  </a:lnTo>
                  <a:lnTo>
                    <a:pt x="1" y="8"/>
                  </a:lnTo>
                  <a:lnTo>
                    <a:pt x="2" y="6"/>
                  </a:lnTo>
                  <a:lnTo>
                    <a:pt x="4" y="4"/>
                  </a:lnTo>
                  <a:lnTo>
                    <a:pt x="8" y="1"/>
                  </a:lnTo>
                  <a:lnTo>
                    <a:pt x="11" y="0"/>
                  </a:lnTo>
                  <a:lnTo>
                    <a:pt x="14"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55" name="Freeform 343"/>
            <p:cNvSpPr>
              <a:spLocks/>
            </p:cNvSpPr>
            <p:nvPr/>
          </p:nvSpPr>
          <p:spPr bwMode="auto">
            <a:xfrm>
              <a:off x="4106" y="1232"/>
              <a:ext cx="36" cy="36"/>
            </a:xfrm>
            <a:custGeom>
              <a:avLst/>
              <a:gdLst>
                <a:gd name="T0" fmla="*/ 23 w 28"/>
                <a:gd name="T1" fmla="*/ 0 h 30"/>
                <a:gd name="T2" fmla="*/ 31 w 28"/>
                <a:gd name="T3" fmla="*/ 1 h 30"/>
                <a:gd name="T4" fmla="*/ 40 w 28"/>
                <a:gd name="T5" fmla="*/ 6 h 30"/>
                <a:gd name="T6" fmla="*/ 45 w 28"/>
                <a:gd name="T7" fmla="*/ 12 h 30"/>
                <a:gd name="T8" fmla="*/ 46 w 28"/>
                <a:gd name="T9" fmla="*/ 22 h 30"/>
                <a:gd name="T10" fmla="*/ 46 w 28"/>
                <a:gd name="T11" fmla="*/ 26 h 30"/>
                <a:gd name="T12" fmla="*/ 45 w 28"/>
                <a:gd name="T13" fmla="*/ 30 h 30"/>
                <a:gd name="T14" fmla="*/ 40 w 28"/>
                <a:gd name="T15" fmla="*/ 37 h 30"/>
                <a:gd name="T16" fmla="*/ 36 w 28"/>
                <a:gd name="T17" fmla="*/ 41 h 30"/>
                <a:gd name="T18" fmla="*/ 31 w 28"/>
                <a:gd name="T19" fmla="*/ 42 h 30"/>
                <a:gd name="T20" fmla="*/ 28 w 28"/>
                <a:gd name="T21" fmla="*/ 43 h 30"/>
                <a:gd name="T22" fmla="*/ 23 w 28"/>
                <a:gd name="T23" fmla="*/ 43 h 30"/>
                <a:gd name="T24" fmla="*/ 18 w 28"/>
                <a:gd name="T25" fmla="*/ 43 h 30"/>
                <a:gd name="T26" fmla="*/ 13 w 28"/>
                <a:gd name="T27" fmla="*/ 42 h 30"/>
                <a:gd name="T28" fmla="*/ 10 w 28"/>
                <a:gd name="T29" fmla="*/ 41 h 30"/>
                <a:gd name="T30" fmla="*/ 6 w 28"/>
                <a:gd name="T31" fmla="*/ 37 h 30"/>
                <a:gd name="T32" fmla="*/ 4 w 28"/>
                <a:gd name="T33" fmla="*/ 35 h 30"/>
                <a:gd name="T34" fmla="*/ 1 w 28"/>
                <a:gd name="T35" fmla="*/ 30 h 30"/>
                <a:gd name="T36" fmla="*/ 0 w 28"/>
                <a:gd name="T37" fmla="*/ 26 h 30"/>
                <a:gd name="T38" fmla="*/ 0 w 28"/>
                <a:gd name="T39" fmla="*/ 22 h 30"/>
                <a:gd name="T40" fmla="*/ 0 w 28"/>
                <a:gd name="T41" fmla="*/ 17 h 30"/>
                <a:gd name="T42" fmla="*/ 1 w 28"/>
                <a:gd name="T43" fmla="*/ 12 h 30"/>
                <a:gd name="T44" fmla="*/ 4 w 28"/>
                <a:gd name="T45" fmla="*/ 8 h 30"/>
                <a:gd name="T46" fmla="*/ 6 w 28"/>
                <a:gd name="T47" fmla="*/ 6 h 30"/>
                <a:gd name="T48" fmla="*/ 13 w 28"/>
                <a:gd name="T49" fmla="*/ 1 h 30"/>
                <a:gd name="T50" fmla="*/ 18 w 28"/>
                <a:gd name="T51" fmla="*/ 0 h 30"/>
                <a:gd name="T52" fmla="*/ 23 w 28"/>
                <a:gd name="T53" fmla="*/ 0 h 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8" h="30">
                  <a:moveTo>
                    <a:pt x="14" y="0"/>
                  </a:moveTo>
                  <a:lnTo>
                    <a:pt x="19" y="1"/>
                  </a:lnTo>
                  <a:lnTo>
                    <a:pt x="24" y="4"/>
                  </a:lnTo>
                  <a:lnTo>
                    <a:pt x="27" y="8"/>
                  </a:lnTo>
                  <a:lnTo>
                    <a:pt x="28" y="15"/>
                  </a:lnTo>
                  <a:lnTo>
                    <a:pt x="28" y="18"/>
                  </a:lnTo>
                  <a:lnTo>
                    <a:pt x="27" y="21"/>
                  </a:lnTo>
                  <a:lnTo>
                    <a:pt x="24" y="26"/>
                  </a:lnTo>
                  <a:lnTo>
                    <a:pt x="22" y="28"/>
                  </a:lnTo>
                  <a:lnTo>
                    <a:pt x="19" y="29"/>
                  </a:lnTo>
                  <a:lnTo>
                    <a:pt x="17" y="30"/>
                  </a:lnTo>
                  <a:lnTo>
                    <a:pt x="14" y="30"/>
                  </a:lnTo>
                  <a:lnTo>
                    <a:pt x="11" y="30"/>
                  </a:lnTo>
                  <a:lnTo>
                    <a:pt x="8" y="29"/>
                  </a:lnTo>
                  <a:lnTo>
                    <a:pt x="6" y="28"/>
                  </a:lnTo>
                  <a:lnTo>
                    <a:pt x="4" y="26"/>
                  </a:lnTo>
                  <a:lnTo>
                    <a:pt x="2" y="24"/>
                  </a:lnTo>
                  <a:lnTo>
                    <a:pt x="1" y="21"/>
                  </a:lnTo>
                  <a:lnTo>
                    <a:pt x="0" y="18"/>
                  </a:lnTo>
                  <a:lnTo>
                    <a:pt x="0" y="15"/>
                  </a:lnTo>
                  <a:lnTo>
                    <a:pt x="0" y="12"/>
                  </a:lnTo>
                  <a:lnTo>
                    <a:pt x="1" y="8"/>
                  </a:lnTo>
                  <a:lnTo>
                    <a:pt x="2" y="6"/>
                  </a:lnTo>
                  <a:lnTo>
                    <a:pt x="4" y="4"/>
                  </a:lnTo>
                  <a:lnTo>
                    <a:pt x="8" y="1"/>
                  </a:lnTo>
                  <a:lnTo>
                    <a:pt x="11" y="0"/>
                  </a:lnTo>
                  <a:lnTo>
                    <a:pt x="1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56" name="Freeform 344"/>
            <p:cNvSpPr>
              <a:spLocks/>
            </p:cNvSpPr>
            <p:nvPr/>
          </p:nvSpPr>
          <p:spPr bwMode="auto">
            <a:xfrm>
              <a:off x="4344" y="1271"/>
              <a:ext cx="19" cy="21"/>
            </a:xfrm>
            <a:custGeom>
              <a:avLst/>
              <a:gdLst>
                <a:gd name="T0" fmla="*/ 12 w 16"/>
                <a:gd name="T1" fmla="*/ 0 h 18"/>
                <a:gd name="T2" fmla="*/ 15 w 16"/>
                <a:gd name="T3" fmla="*/ 1 h 18"/>
                <a:gd name="T4" fmla="*/ 20 w 16"/>
                <a:gd name="T5" fmla="*/ 5 h 18"/>
                <a:gd name="T6" fmla="*/ 21 w 16"/>
                <a:gd name="T7" fmla="*/ 7 h 18"/>
                <a:gd name="T8" fmla="*/ 23 w 16"/>
                <a:gd name="T9" fmla="*/ 11 h 18"/>
                <a:gd name="T10" fmla="*/ 21 w 16"/>
                <a:gd name="T11" fmla="*/ 18 h 18"/>
                <a:gd name="T12" fmla="*/ 20 w 16"/>
                <a:gd name="T13" fmla="*/ 21 h 18"/>
                <a:gd name="T14" fmla="*/ 15 w 16"/>
                <a:gd name="T15" fmla="*/ 23 h 18"/>
                <a:gd name="T16" fmla="*/ 12 w 16"/>
                <a:gd name="T17" fmla="*/ 25 h 18"/>
                <a:gd name="T18" fmla="*/ 7 w 16"/>
                <a:gd name="T19" fmla="*/ 23 h 18"/>
                <a:gd name="T20" fmla="*/ 2 w 16"/>
                <a:gd name="T21" fmla="*/ 21 h 18"/>
                <a:gd name="T22" fmla="*/ 0 w 16"/>
                <a:gd name="T23" fmla="*/ 18 h 18"/>
                <a:gd name="T24" fmla="*/ 0 w 16"/>
                <a:gd name="T25" fmla="*/ 15 h 18"/>
                <a:gd name="T26" fmla="*/ 0 w 16"/>
                <a:gd name="T27" fmla="*/ 11 h 18"/>
                <a:gd name="T28" fmla="*/ 0 w 16"/>
                <a:gd name="T29" fmla="*/ 7 h 18"/>
                <a:gd name="T30" fmla="*/ 2 w 16"/>
                <a:gd name="T31" fmla="*/ 5 h 18"/>
                <a:gd name="T32" fmla="*/ 7 w 16"/>
                <a:gd name="T33" fmla="*/ 1 h 18"/>
                <a:gd name="T34" fmla="*/ 12 w 16"/>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8">
                  <a:moveTo>
                    <a:pt x="8" y="0"/>
                  </a:moveTo>
                  <a:lnTo>
                    <a:pt x="11" y="1"/>
                  </a:lnTo>
                  <a:lnTo>
                    <a:pt x="14" y="3"/>
                  </a:lnTo>
                  <a:lnTo>
                    <a:pt x="15" y="5"/>
                  </a:lnTo>
                  <a:lnTo>
                    <a:pt x="16" y="8"/>
                  </a:lnTo>
                  <a:lnTo>
                    <a:pt x="15" y="13"/>
                  </a:lnTo>
                  <a:lnTo>
                    <a:pt x="14" y="15"/>
                  </a:lnTo>
                  <a:lnTo>
                    <a:pt x="11" y="17"/>
                  </a:lnTo>
                  <a:lnTo>
                    <a:pt x="8" y="18"/>
                  </a:lnTo>
                  <a:lnTo>
                    <a:pt x="5" y="17"/>
                  </a:lnTo>
                  <a:lnTo>
                    <a:pt x="2" y="15"/>
                  </a:lnTo>
                  <a:lnTo>
                    <a:pt x="0" y="13"/>
                  </a:lnTo>
                  <a:lnTo>
                    <a:pt x="0" y="11"/>
                  </a:lnTo>
                  <a:lnTo>
                    <a:pt x="0" y="8"/>
                  </a:lnTo>
                  <a:lnTo>
                    <a:pt x="0" y="5"/>
                  </a:lnTo>
                  <a:lnTo>
                    <a:pt x="2" y="3"/>
                  </a:lnTo>
                  <a:lnTo>
                    <a:pt x="5" y="1"/>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857" name="Freeform 345"/>
            <p:cNvSpPr>
              <a:spLocks/>
            </p:cNvSpPr>
            <p:nvPr/>
          </p:nvSpPr>
          <p:spPr bwMode="auto">
            <a:xfrm>
              <a:off x="4344" y="1271"/>
              <a:ext cx="19" cy="21"/>
            </a:xfrm>
            <a:custGeom>
              <a:avLst/>
              <a:gdLst>
                <a:gd name="T0" fmla="*/ 12 w 16"/>
                <a:gd name="T1" fmla="*/ 0 h 18"/>
                <a:gd name="T2" fmla="*/ 15 w 16"/>
                <a:gd name="T3" fmla="*/ 1 h 18"/>
                <a:gd name="T4" fmla="*/ 20 w 16"/>
                <a:gd name="T5" fmla="*/ 5 h 18"/>
                <a:gd name="T6" fmla="*/ 21 w 16"/>
                <a:gd name="T7" fmla="*/ 7 h 18"/>
                <a:gd name="T8" fmla="*/ 23 w 16"/>
                <a:gd name="T9" fmla="*/ 11 h 18"/>
                <a:gd name="T10" fmla="*/ 21 w 16"/>
                <a:gd name="T11" fmla="*/ 18 h 18"/>
                <a:gd name="T12" fmla="*/ 20 w 16"/>
                <a:gd name="T13" fmla="*/ 21 h 18"/>
                <a:gd name="T14" fmla="*/ 15 w 16"/>
                <a:gd name="T15" fmla="*/ 23 h 18"/>
                <a:gd name="T16" fmla="*/ 12 w 16"/>
                <a:gd name="T17" fmla="*/ 25 h 18"/>
                <a:gd name="T18" fmla="*/ 7 w 16"/>
                <a:gd name="T19" fmla="*/ 23 h 18"/>
                <a:gd name="T20" fmla="*/ 2 w 16"/>
                <a:gd name="T21" fmla="*/ 21 h 18"/>
                <a:gd name="T22" fmla="*/ 0 w 16"/>
                <a:gd name="T23" fmla="*/ 18 h 18"/>
                <a:gd name="T24" fmla="*/ 0 w 16"/>
                <a:gd name="T25" fmla="*/ 15 h 18"/>
                <a:gd name="T26" fmla="*/ 0 w 16"/>
                <a:gd name="T27" fmla="*/ 11 h 18"/>
                <a:gd name="T28" fmla="*/ 0 w 16"/>
                <a:gd name="T29" fmla="*/ 7 h 18"/>
                <a:gd name="T30" fmla="*/ 2 w 16"/>
                <a:gd name="T31" fmla="*/ 5 h 18"/>
                <a:gd name="T32" fmla="*/ 7 w 16"/>
                <a:gd name="T33" fmla="*/ 1 h 18"/>
                <a:gd name="T34" fmla="*/ 12 w 16"/>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18">
                  <a:moveTo>
                    <a:pt x="8" y="0"/>
                  </a:moveTo>
                  <a:lnTo>
                    <a:pt x="11" y="1"/>
                  </a:lnTo>
                  <a:lnTo>
                    <a:pt x="14" y="3"/>
                  </a:lnTo>
                  <a:lnTo>
                    <a:pt x="15" y="5"/>
                  </a:lnTo>
                  <a:lnTo>
                    <a:pt x="16" y="8"/>
                  </a:lnTo>
                  <a:lnTo>
                    <a:pt x="15" y="13"/>
                  </a:lnTo>
                  <a:lnTo>
                    <a:pt x="14" y="15"/>
                  </a:lnTo>
                  <a:lnTo>
                    <a:pt x="11" y="17"/>
                  </a:lnTo>
                  <a:lnTo>
                    <a:pt x="8" y="18"/>
                  </a:lnTo>
                  <a:lnTo>
                    <a:pt x="5" y="17"/>
                  </a:lnTo>
                  <a:lnTo>
                    <a:pt x="2" y="15"/>
                  </a:lnTo>
                  <a:lnTo>
                    <a:pt x="0" y="13"/>
                  </a:lnTo>
                  <a:lnTo>
                    <a:pt x="0" y="11"/>
                  </a:lnTo>
                  <a:lnTo>
                    <a:pt x="0" y="8"/>
                  </a:lnTo>
                  <a:lnTo>
                    <a:pt x="0" y="5"/>
                  </a:lnTo>
                  <a:lnTo>
                    <a:pt x="2" y="3"/>
                  </a:lnTo>
                  <a:lnTo>
                    <a:pt x="5" y="1"/>
                  </a:lnTo>
                  <a:lnTo>
                    <a:pt x="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5399" name="Freeform 346" descr="70%"/>
          <p:cNvSpPr>
            <a:spLocks/>
          </p:cNvSpPr>
          <p:nvPr/>
        </p:nvSpPr>
        <p:spPr bwMode="auto">
          <a:xfrm>
            <a:off x="1971675" y="3686175"/>
            <a:ext cx="8002588" cy="3028950"/>
          </a:xfrm>
          <a:custGeom>
            <a:avLst/>
            <a:gdLst>
              <a:gd name="T0" fmla="*/ 211693138 w 5041"/>
              <a:gd name="T1" fmla="*/ 15120938 h 1908"/>
              <a:gd name="T2" fmla="*/ 761087235 w 5041"/>
              <a:gd name="T3" fmla="*/ 85685313 h 1908"/>
              <a:gd name="T4" fmla="*/ 1270158829 w 5041"/>
              <a:gd name="T5" fmla="*/ 136088438 h 1908"/>
              <a:gd name="T6" fmla="*/ 1638101665 w 5041"/>
              <a:gd name="T7" fmla="*/ 226814063 h 1908"/>
              <a:gd name="T8" fmla="*/ 2147483646 w 5041"/>
              <a:gd name="T9" fmla="*/ 398184688 h 1908"/>
              <a:gd name="T10" fmla="*/ 2147483646 w 5041"/>
              <a:gd name="T11" fmla="*/ 589716563 h 1908"/>
              <a:gd name="T12" fmla="*/ 2147483646 w 5041"/>
              <a:gd name="T13" fmla="*/ 730845313 h 1908"/>
              <a:gd name="T14" fmla="*/ 2147483646 w 5041"/>
              <a:gd name="T15" fmla="*/ 922377188 h 1908"/>
              <a:gd name="T16" fmla="*/ 2147483646 w 5041"/>
              <a:gd name="T17" fmla="*/ 1113909063 h 1908"/>
              <a:gd name="T18" fmla="*/ 2147483646 w 5041"/>
              <a:gd name="T19" fmla="*/ 1325602188 h 1908"/>
              <a:gd name="T20" fmla="*/ 2147483646 w 5041"/>
              <a:gd name="T21" fmla="*/ 1542335625 h 1908"/>
              <a:gd name="T22" fmla="*/ 2147483646 w 5041"/>
              <a:gd name="T23" fmla="*/ 2142132813 h 1908"/>
              <a:gd name="T24" fmla="*/ 2147483646 w 5041"/>
              <a:gd name="T25" fmla="*/ 2147483646 h 1908"/>
              <a:gd name="T26" fmla="*/ 2147483646 w 5041"/>
              <a:gd name="T27" fmla="*/ 2147483646 h 1908"/>
              <a:gd name="T28" fmla="*/ 2147483646 w 5041"/>
              <a:gd name="T29" fmla="*/ 2147483646 h 1908"/>
              <a:gd name="T30" fmla="*/ 2147483646 w 5041"/>
              <a:gd name="T31" fmla="*/ 2147483646 h 1908"/>
              <a:gd name="T32" fmla="*/ 2147483646 w 5041"/>
              <a:gd name="T33" fmla="*/ 2147483646 h 1908"/>
              <a:gd name="T34" fmla="*/ 2147483646 w 5041"/>
              <a:gd name="T35" fmla="*/ 2147483646 h 1908"/>
              <a:gd name="T36" fmla="*/ 2147483646 w 5041"/>
              <a:gd name="T37" fmla="*/ 2147483646 h 1908"/>
              <a:gd name="T38" fmla="*/ 2147483646 w 5041"/>
              <a:gd name="T39" fmla="*/ 2147483646 h 1908"/>
              <a:gd name="T40" fmla="*/ 2147483646 w 5041"/>
              <a:gd name="T41" fmla="*/ 2147483646 h 1908"/>
              <a:gd name="T42" fmla="*/ 2147483646 w 5041"/>
              <a:gd name="T43" fmla="*/ 2147483646 h 1908"/>
              <a:gd name="T44" fmla="*/ 2147483646 w 5041"/>
              <a:gd name="T45" fmla="*/ 2147483646 h 1908"/>
              <a:gd name="T46" fmla="*/ 2147483646 w 5041"/>
              <a:gd name="T47" fmla="*/ 2147483646 h 1908"/>
              <a:gd name="T48" fmla="*/ 2147483646 w 5041"/>
              <a:gd name="T49" fmla="*/ 2147483646 h 1908"/>
              <a:gd name="T50" fmla="*/ 2147483646 w 5041"/>
              <a:gd name="T51" fmla="*/ 2147483646 h 1908"/>
              <a:gd name="T52" fmla="*/ 2147483646 w 5041"/>
              <a:gd name="T53" fmla="*/ 2147483646 h 1908"/>
              <a:gd name="T54" fmla="*/ 2147483646 w 5041"/>
              <a:gd name="T55" fmla="*/ 2147483646 h 1908"/>
              <a:gd name="T56" fmla="*/ 2147483646 w 5041"/>
              <a:gd name="T57" fmla="*/ 2147483646 h 1908"/>
              <a:gd name="T58" fmla="*/ 2147483646 w 5041"/>
              <a:gd name="T59" fmla="*/ 2147483646 h 1908"/>
              <a:gd name="T60" fmla="*/ 2147483646 w 5041"/>
              <a:gd name="T61" fmla="*/ 2147483646 h 1908"/>
              <a:gd name="T62" fmla="*/ 2147483646 w 5041"/>
              <a:gd name="T63" fmla="*/ 2147483646 h 1908"/>
              <a:gd name="T64" fmla="*/ 2147483646 w 5041"/>
              <a:gd name="T65" fmla="*/ 2147483646 h 1908"/>
              <a:gd name="T66" fmla="*/ 2147483646 w 5041"/>
              <a:gd name="T67" fmla="*/ 2147483646 h 1908"/>
              <a:gd name="T68" fmla="*/ 2147483646 w 5041"/>
              <a:gd name="T69" fmla="*/ 2147483646 h 1908"/>
              <a:gd name="T70" fmla="*/ 2147483646 w 5041"/>
              <a:gd name="T71" fmla="*/ 2147483646 h 1908"/>
              <a:gd name="T72" fmla="*/ 2147483646 w 5041"/>
              <a:gd name="T73" fmla="*/ 2147483646 h 1908"/>
              <a:gd name="T74" fmla="*/ 2147483646 w 5041"/>
              <a:gd name="T75" fmla="*/ 2147483646 h 1908"/>
              <a:gd name="T76" fmla="*/ 2147483646 w 5041"/>
              <a:gd name="T77" fmla="*/ 2147483646 h 1908"/>
              <a:gd name="T78" fmla="*/ 2147483646 w 5041"/>
              <a:gd name="T79" fmla="*/ 2147483646 h 1908"/>
              <a:gd name="T80" fmla="*/ 2147483646 w 5041"/>
              <a:gd name="T81" fmla="*/ 2147483646 h 1908"/>
              <a:gd name="T82" fmla="*/ 2147483646 w 5041"/>
              <a:gd name="T83" fmla="*/ 2147483646 h 1908"/>
              <a:gd name="T84" fmla="*/ 2147483646 w 5041"/>
              <a:gd name="T85" fmla="*/ 2147483646 h 1908"/>
              <a:gd name="T86" fmla="*/ 2147483646 w 5041"/>
              <a:gd name="T87" fmla="*/ 2147483646 h 1908"/>
              <a:gd name="T88" fmla="*/ 2147483646 w 5041"/>
              <a:gd name="T89" fmla="*/ 2147173125 h 1908"/>
              <a:gd name="T90" fmla="*/ 2147483646 w 5041"/>
              <a:gd name="T91" fmla="*/ 2061487813 h 1908"/>
              <a:gd name="T92" fmla="*/ 2147483646 w 5041"/>
              <a:gd name="T93" fmla="*/ 1874996250 h 1908"/>
              <a:gd name="T94" fmla="*/ 2147483646 w 5041"/>
              <a:gd name="T95" fmla="*/ 1784270625 h 1908"/>
              <a:gd name="T96" fmla="*/ 2147483646 w 5041"/>
              <a:gd name="T97" fmla="*/ 1527214688 h 1908"/>
              <a:gd name="T98" fmla="*/ 2147483646 w 5041"/>
              <a:gd name="T99" fmla="*/ 1315521563 h 1908"/>
              <a:gd name="T100" fmla="*/ 2147483646 w 5041"/>
              <a:gd name="T101" fmla="*/ 1164312188 h 1908"/>
              <a:gd name="T102" fmla="*/ 2147483646 w 5041"/>
              <a:gd name="T103" fmla="*/ 1118949375 h 1908"/>
              <a:gd name="T104" fmla="*/ 2147483646 w 5041"/>
              <a:gd name="T105" fmla="*/ 1088707500 h 1908"/>
              <a:gd name="T106" fmla="*/ 1920359182 w 5041"/>
              <a:gd name="T107" fmla="*/ 907256250 h 1908"/>
              <a:gd name="T108" fmla="*/ 922377245 w 5041"/>
              <a:gd name="T109" fmla="*/ 725805000 h 1908"/>
              <a:gd name="T110" fmla="*/ 0 w 5041"/>
              <a:gd name="T111" fmla="*/ 680442188 h 1908"/>
              <a:gd name="T112" fmla="*/ 45362815 w 5041"/>
              <a:gd name="T113" fmla="*/ 0 h 19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041" h="1908">
                <a:moveTo>
                  <a:pt x="18" y="0"/>
                </a:moveTo>
                <a:cubicBezTo>
                  <a:pt x="44" y="5"/>
                  <a:pt x="59" y="14"/>
                  <a:pt x="84" y="6"/>
                </a:cubicBezTo>
                <a:cubicBezTo>
                  <a:pt x="144" y="21"/>
                  <a:pt x="164" y="9"/>
                  <a:pt x="234" y="14"/>
                </a:cubicBezTo>
                <a:cubicBezTo>
                  <a:pt x="268" y="25"/>
                  <a:pt x="248" y="20"/>
                  <a:pt x="302" y="34"/>
                </a:cubicBezTo>
                <a:cubicBezTo>
                  <a:pt x="310" y="36"/>
                  <a:pt x="338" y="46"/>
                  <a:pt x="338" y="46"/>
                </a:cubicBezTo>
                <a:cubicBezTo>
                  <a:pt x="427" y="41"/>
                  <a:pt x="428" y="43"/>
                  <a:pt x="504" y="54"/>
                </a:cubicBezTo>
                <a:cubicBezTo>
                  <a:pt x="531" y="58"/>
                  <a:pt x="557" y="68"/>
                  <a:pt x="582" y="74"/>
                </a:cubicBezTo>
                <a:cubicBezTo>
                  <a:pt x="602" y="79"/>
                  <a:pt x="630" y="88"/>
                  <a:pt x="650" y="90"/>
                </a:cubicBezTo>
                <a:cubicBezTo>
                  <a:pt x="725" y="115"/>
                  <a:pt x="760" y="120"/>
                  <a:pt x="842" y="126"/>
                </a:cubicBezTo>
                <a:cubicBezTo>
                  <a:pt x="924" y="153"/>
                  <a:pt x="946" y="154"/>
                  <a:pt x="1038" y="158"/>
                </a:cubicBezTo>
                <a:cubicBezTo>
                  <a:pt x="1117" y="184"/>
                  <a:pt x="1199" y="211"/>
                  <a:pt x="1284" y="216"/>
                </a:cubicBezTo>
                <a:cubicBezTo>
                  <a:pt x="1350" y="238"/>
                  <a:pt x="1250" y="203"/>
                  <a:pt x="1320" y="234"/>
                </a:cubicBezTo>
                <a:cubicBezTo>
                  <a:pt x="1364" y="254"/>
                  <a:pt x="1416" y="264"/>
                  <a:pt x="1464" y="270"/>
                </a:cubicBezTo>
                <a:cubicBezTo>
                  <a:pt x="1491" y="279"/>
                  <a:pt x="1518" y="274"/>
                  <a:pt x="1542" y="290"/>
                </a:cubicBezTo>
                <a:cubicBezTo>
                  <a:pt x="1567" y="307"/>
                  <a:pt x="1596" y="322"/>
                  <a:pt x="1626" y="324"/>
                </a:cubicBezTo>
                <a:cubicBezTo>
                  <a:pt x="1646" y="338"/>
                  <a:pt x="1676" y="356"/>
                  <a:pt x="1698" y="366"/>
                </a:cubicBezTo>
                <a:cubicBezTo>
                  <a:pt x="1745" y="387"/>
                  <a:pt x="1799" y="410"/>
                  <a:pt x="1848" y="426"/>
                </a:cubicBezTo>
                <a:cubicBezTo>
                  <a:pt x="1862" y="431"/>
                  <a:pt x="1884" y="437"/>
                  <a:pt x="1898" y="442"/>
                </a:cubicBezTo>
                <a:cubicBezTo>
                  <a:pt x="1930" y="453"/>
                  <a:pt x="1946" y="468"/>
                  <a:pt x="1974" y="486"/>
                </a:cubicBezTo>
                <a:cubicBezTo>
                  <a:pt x="1986" y="504"/>
                  <a:pt x="2011" y="511"/>
                  <a:pt x="2026" y="526"/>
                </a:cubicBezTo>
                <a:cubicBezTo>
                  <a:pt x="2050" y="550"/>
                  <a:pt x="2038" y="522"/>
                  <a:pt x="2074" y="546"/>
                </a:cubicBezTo>
                <a:cubicBezTo>
                  <a:pt x="2109" y="569"/>
                  <a:pt x="2152" y="591"/>
                  <a:pt x="2190" y="612"/>
                </a:cubicBezTo>
                <a:cubicBezTo>
                  <a:pt x="2275" y="659"/>
                  <a:pt x="2358" y="709"/>
                  <a:pt x="2442" y="756"/>
                </a:cubicBezTo>
                <a:cubicBezTo>
                  <a:pt x="2510" y="794"/>
                  <a:pt x="2556" y="839"/>
                  <a:pt x="2634" y="850"/>
                </a:cubicBezTo>
                <a:cubicBezTo>
                  <a:pt x="2661" y="890"/>
                  <a:pt x="2641" y="859"/>
                  <a:pt x="2676" y="882"/>
                </a:cubicBezTo>
                <a:cubicBezTo>
                  <a:pt x="2708" y="904"/>
                  <a:pt x="2722" y="910"/>
                  <a:pt x="2762" y="918"/>
                </a:cubicBezTo>
                <a:cubicBezTo>
                  <a:pt x="2772" y="920"/>
                  <a:pt x="2796" y="931"/>
                  <a:pt x="2806" y="934"/>
                </a:cubicBezTo>
                <a:cubicBezTo>
                  <a:pt x="2818" y="937"/>
                  <a:pt x="2832" y="954"/>
                  <a:pt x="2832" y="954"/>
                </a:cubicBezTo>
                <a:cubicBezTo>
                  <a:pt x="2836" y="960"/>
                  <a:pt x="2848" y="946"/>
                  <a:pt x="2854" y="950"/>
                </a:cubicBezTo>
                <a:cubicBezTo>
                  <a:pt x="2865" y="957"/>
                  <a:pt x="2899" y="959"/>
                  <a:pt x="2910" y="966"/>
                </a:cubicBezTo>
                <a:cubicBezTo>
                  <a:pt x="2932" y="980"/>
                  <a:pt x="2930" y="999"/>
                  <a:pt x="2954" y="1010"/>
                </a:cubicBezTo>
                <a:cubicBezTo>
                  <a:pt x="2971" y="1018"/>
                  <a:pt x="2988" y="1032"/>
                  <a:pt x="3006" y="1038"/>
                </a:cubicBezTo>
                <a:cubicBezTo>
                  <a:pt x="3012" y="1040"/>
                  <a:pt x="3024" y="1044"/>
                  <a:pt x="3024" y="1044"/>
                </a:cubicBezTo>
                <a:cubicBezTo>
                  <a:pt x="3032" y="1042"/>
                  <a:pt x="3040" y="1035"/>
                  <a:pt x="3048" y="1038"/>
                </a:cubicBezTo>
                <a:cubicBezTo>
                  <a:pt x="3054" y="1040"/>
                  <a:pt x="3050" y="1051"/>
                  <a:pt x="3054" y="1056"/>
                </a:cubicBezTo>
                <a:cubicBezTo>
                  <a:pt x="3059" y="1062"/>
                  <a:pt x="3065" y="1065"/>
                  <a:pt x="3072" y="1068"/>
                </a:cubicBezTo>
                <a:cubicBezTo>
                  <a:pt x="3080" y="1072"/>
                  <a:pt x="3090" y="1065"/>
                  <a:pt x="3102" y="1070"/>
                </a:cubicBezTo>
                <a:cubicBezTo>
                  <a:pt x="3114" y="1075"/>
                  <a:pt x="3129" y="1088"/>
                  <a:pt x="3144" y="1098"/>
                </a:cubicBezTo>
                <a:cubicBezTo>
                  <a:pt x="3165" y="1110"/>
                  <a:pt x="3174" y="1120"/>
                  <a:pt x="3194" y="1130"/>
                </a:cubicBezTo>
                <a:cubicBezTo>
                  <a:pt x="3214" y="1140"/>
                  <a:pt x="3206" y="1142"/>
                  <a:pt x="3264" y="1158"/>
                </a:cubicBezTo>
                <a:cubicBezTo>
                  <a:pt x="3344" y="1211"/>
                  <a:pt x="3452" y="1216"/>
                  <a:pt x="3546" y="1226"/>
                </a:cubicBezTo>
                <a:cubicBezTo>
                  <a:pt x="3563" y="1243"/>
                  <a:pt x="3578" y="1256"/>
                  <a:pt x="3602" y="1262"/>
                </a:cubicBezTo>
                <a:cubicBezTo>
                  <a:pt x="3618" y="1266"/>
                  <a:pt x="3670" y="1286"/>
                  <a:pt x="3670" y="1286"/>
                </a:cubicBezTo>
                <a:cubicBezTo>
                  <a:pt x="3714" y="1314"/>
                  <a:pt x="3726" y="1310"/>
                  <a:pt x="3774" y="1334"/>
                </a:cubicBezTo>
                <a:cubicBezTo>
                  <a:pt x="3774" y="1334"/>
                  <a:pt x="3843" y="1371"/>
                  <a:pt x="3852" y="1374"/>
                </a:cubicBezTo>
                <a:cubicBezTo>
                  <a:pt x="3864" y="1378"/>
                  <a:pt x="3888" y="1386"/>
                  <a:pt x="3888" y="1386"/>
                </a:cubicBezTo>
                <a:cubicBezTo>
                  <a:pt x="3888" y="1385"/>
                  <a:pt x="3902" y="1374"/>
                  <a:pt x="3914" y="1386"/>
                </a:cubicBezTo>
                <a:cubicBezTo>
                  <a:pt x="3927" y="1399"/>
                  <a:pt x="3957" y="1410"/>
                  <a:pt x="3974" y="1418"/>
                </a:cubicBezTo>
                <a:cubicBezTo>
                  <a:pt x="4042" y="1446"/>
                  <a:pt x="4050" y="1450"/>
                  <a:pt x="4122" y="1458"/>
                </a:cubicBezTo>
                <a:cubicBezTo>
                  <a:pt x="4166" y="1473"/>
                  <a:pt x="4227" y="1515"/>
                  <a:pt x="4272" y="1530"/>
                </a:cubicBezTo>
                <a:cubicBezTo>
                  <a:pt x="4311" y="1543"/>
                  <a:pt x="4284" y="1530"/>
                  <a:pt x="4334" y="1538"/>
                </a:cubicBezTo>
                <a:cubicBezTo>
                  <a:pt x="4358" y="1542"/>
                  <a:pt x="4381" y="1558"/>
                  <a:pt x="4404" y="1566"/>
                </a:cubicBezTo>
                <a:cubicBezTo>
                  <a:pt x="4447" y="1580"/>
                  <a:pt x="4495" y="1597"/>
                  <a:pt x="4542" y="1602"/>
                </a:cubicBezTo>
                <a:cubicBezTo>
                  <a:pt x="4574" y="1605"/>
                  <a:pt x="4598" y="1608"/>
                  <a:pt x="4630" y="1610"/>
                </a:cubicBezTo>
                <a:cubicBezTo>
                  <a:pt x="4660" y="1620"/>
                  <a:pt x="4692" y="1620"/>
                  <a:pt x="4722" y="1630"/>
                </a:cubicBezTo>
                <a:cubicBezTo>
                  <a:pt x="4734" y="1634"/>
                  <a:pt x="4770" y="1622"/>
                  <a:pt x="4778" y="1638"/>
                </a:cubicBezTo>
                <a:cubicBezTo>
                  <a:pt x="4872" y="1632"/>
                  <a:pt x="4933" y="1647"/>
                  <a:pt x="5026" y="1654"/>
                </a:cubicBezTo>
                <a:cubicBezTo>
                  <a:pt x="5030" y="1744"/>
                  <a:pt x="5041" y="1824"/>
                  <a:pt x="5034" y="1908"/>
                </a:cubicBezTo>
                <a:cubicBezTo>
                  <a:pt x="4995" y="1902"/>
                  <a:pt x="4946" y="1879"/>
                  <a:pt x="4908" y="1878"/>
                </a:cubicBezTo>
                <a:cubicBezTo>
                  <a:pt x="4844" y="1876"/>
                  <a:pt x="4780" y="1874"/>
                  <a:pt x="4716" y="1872"/>
                </a:cubicBezTo>
                <a:cubicBezTo>
                  <a:pt x="4661" y="1854"/>
                  <a:pt x="4683" y="1854"/>
                  <a:pt x="4596" y="1848"/>
                </a:cubicBezTo>
                <a:cubicBezTo>
                  <a:pt x="4543" y="1837"/>
                  <a:pt x="4492" y="1823"/>
                  <a:pt x="4440" y="1806"/>
                </a:cubicBezTo>
                <a:cubicBezTo>
                  <a:pt x="4433" y="1804"/>
                  <a:pt x="4429" y="1797"/>
                  <a:pt x="4422" y="1794"/>
                </a:cubicBezTo>
                <a:cubicBezTo>
                  <a:pt x="4393" y="1781"/>
                  <a:pt x="4385" y="1783"/>
                  <a:pt x="4356" y="1776"/>
                </a:cubicBezTo>
                <a:cubicBezTo>
                  <a:pt x="4321" y="1768"/>
                  <a:pt x="4283" y="1761"/>
                  <a:pt x="4248" y="1752"/>
                </a:cubicBezTo>
                <a:cubicBezTo>
                  <a:pt x="4236" y="1749"/>
                  <a:pt x="4212" y="1740"/>
                  <a:pt x="4212" y="1740"/>
                </a:cubicBezTo>
                <a:cubicBezTo>
                  <a:pt x="4158" y="1686"/>
                  <a:pt x="4052" y="1668"/>
                  <a:pt x="3978" y="1650"/>
                </a:cubicBezTo>
                <a:cubicBezTo>
                  <a:pt x="3958" y="1636"/>
                  <a:pt x="3942" y="1632"/>
                  <a:pt x="3918" y="1626"/>
                </a:cubicBezTo>
                <a:cubicBezTo>
                  <a:pt x="3876" y="1598"/>
                  <a:pt x="3823" y="1591"/>
                  <a:pt x="3774" y="1584"/>
                </a:cubicBezTo>
                <a:cubicBezTo>
                  <a:pt x="3752" y="1577"/>
                  <a:pt x="3730" y="1573"/>
                  <a:pt x="3708" y="1566"/>
                </a:cubicBezTo>
                <a:cubicBezTo>
                  <a:pt x="3651" y="1509"/>
                  <a:pt x="3724" y="1577"/>
                  <a:pt x="3672" y="1542"/>
                </a:cubicBezTo>
                <a:cubicBezTo>
                  <a:pt x="3641" y="1521"/>
                  <a:pt x="3666" y="1516"/>
                  <a:pt x="3618" y="1500"/>
                </a:cubicBezTo>
                <a:cubicBezTo>
                  <a:pt x="3575" y="1486"/>
                  <a:pt x="3536" y="1461"/>
                  <a:pt x="3492" y="1446"/>
                </a:cubicBezTo>
                <a:cubicBezTo>
                  <a:pt x="3471" y="1439"/>
                  <a:pt x="3459" y="1417"/>
                  <a:pt x="3438" y="1410"/>
                </a:cubicBezTo>
                <a:cubicBezTo>
                  <a:pt x="3356" y="1383"/>
                  <a:pt x="3278" y="1354"/>
                  <a:pt x="3192" y="1344"/>
                </a:cubicBezTo>
                <a:cubicBezTo>
                  <a:pt x="3173" y="1338"/>
                  <a:pt x="3150" y="1335"/>
                  <a:pt x="3132" y="1326"/>
                </a:cubicBezTo>
                <a:cubicBezTo>
                  <a:pt x="3093" y="1307"/>
                  <a:pt x="3057" y="1283"/>
                  <a:pt x="3018" y="1266"/>
                </a:cubicBezTo>
                <a:cubicBezTo>
                  <a:pt x="2959" y="1240"/>
                  <a:pt x="2893" y="1226"/>
                  <a:pt x="2832" y="1206"/>
                </a:cubicBezTo>
                <a:cubicBezTo>
                  <a:pt x="2818" y="1201"/>
                  <a:pt x="2808" y="1190"/>
                  <a:pt x="2796" y="1182"/>
                </a:cubicBezTo>
                <a:cubicBezTo>
                  <a:pt x="2785" y="1175"/>
                  <a:pt x="2772" y="1174"/>
                  <a:pt x="2760" y="1170"/>
                </a:cubicBezTo>
                <a:cubicBezTo>
                  <a:pt x="2746" y="1165"/>
                  <a:pt x="2736" y="1154"/>
                  <a:pt x="2724" y="1146"/>
                </a:cubicBezTo>
                <a:cubicBezTo>
                  <a:pt x="2711" y="1137"/>
                  <a:pt x="2660" y="1134"/>
                  <a:pt x="2658" y="1134"/>
                </a:cubicBezTo>
                <a:cubicBezTo>
                  <a:pt x="2639" y="1128"/>
                  <a:pt x="2614" y="1135"/>
                  <a:pt x="2598" y="1122"/>
                </a:cubicBezTo>
                <a:cubicBezTo>
                  <a:pt x="2588" y="1114"/>
                  <a:pt x="2590" y="1098"/>
                  <a:pt x="2586" y="1086"/>
                </a:cubicBezTo>
                <a:cubicBezTo>
                  <a:pt x="2584" y="1079"/>
                  <a:pt x="2574" y="1079"/>
                  <a:pt x="2568" y="1074"/>
                </a:cubicBezTo>
                <a:cubicBezTo>
                  <a:pt x="2561" y="1069"/>
                  <a:pt x="2557" y="1061"/>
                  <a:pt x="2550" y="1056"/>
                </a:cubicBezTo>
                <a:cubicBezTo>
                  <a:pt x="2529" y="1039"/>
                  <a:pt x="2501" y="1033"/>
                  <a:pt x="2478" y="1020"/>
                </a:cubicBezTo>
                <a:cubicBezTo>
                  <a:pt x="2397" y="975"/>
                  <a:pt x="2326" y="924"/>
                  <a:pt x="2232" y="912"/>
                </a:cubicBezTo>
                <a:cubicBezTo>
                  <a:pt x="2217" y="907"/>
                  <a:pt x="2152" y="883"/>
                  <a:pt x="2142" y="876"/>
                </a:cubicBezTo>
                <a:cubicBezTo>
                  <a:pt x="2130" y="868"/>
                  <a:pt x="2118" y="860"/>
                  <a:pt x="2106" y="852"/>
                </a:cubicBezTo>
                <a:cubicBezTo>
                  <a:pt x="2100" y="848"/>
                  <a:pt x="2088" y="840"/>
                  <a:pt x="2088" y="840"/>
                </a:cubicBezTo>
                <a:cubicBezTo>
                  <a:pt x="2064" y="856"/>
                  <a:pt x="2062" y="842"/>
                  <a:pt x="2078" y="818"/>
                </a:cubicBezTo>
                <a:cubicBezTo>
                  <a:pt x="2059" y="812"/>
                  <a:pt x="2048" y="803"/>
                  <a:pt x="2030" y="794"/>
                </a:cubicBezTo>
                <a:cubicBezTo>
                  <a:pt x="2015" y="786"/>
                  <a:pt x="1979" y="761"/>
                  <a:pt x="1968" y="744"/>
                </a:cubicBezTo>
                <a:cubicBezTo>
                  <a:pt x="1957" y="728"/>
                  <a:pt x="1932" y="732"/>
                  <a:pt x="1914" y="726"/>
                </a:cubicBezTo>
                <a:cubicBezTo>
                  <a:pt x="1892" y="719"/>
                  <a:pt x="1868" y="719"/>
                  <a:pt x="1848" y="708"/>
                </a:cubicBezTo>
                <a:cubicBezTo>
                  <a:pt x="1812" y="688"/>
                  <a:pt x="1808" y="682"/>
                  <a:pt x="1770" y="672"/>
                </a:cubicBezTo>
                <a:cubicBezTo>
                  <a:pt x="1720" y="639"/>
                  <a:pt x="1647" y="625"/>
                  <a:pt x="1590" y="606"/>
                </a:cubicBezTo>
                <a:cubicBezTo>
                  <a:pt x="1550" y="593"/>
                  <a:pt x="1516" y="551"/>
                  <a:pt x="1476" y="534"/>
                </a:cubicBezTo>
                <a:cubicBezTo>
                  <a:pt x="1457" y="526"/>
                  <a:pt x="1410" y="524"/>
                  <a:pt x="1398" y="522"/>
                </a:cubicBezTo>
                <a:cubicBezTo>
                  <a:pt x="1365" y="517"/>
                  <a:pt x="1342" y="505"/>
                  <a:pt x="1314" y="492"/>
                </a:cubicBezTo>
                <a:cubicBezTo>
                  <a:pt x="1287" y="480"/>
                  <a:pt x="1266" y="478"/>
                  <a:pt x="1242" y="462"/>
                </a:cubicBezTo>
                <a:cubicBezTo>
                  <a:pt x="1234" y="464"/>
                  <a:pt x="1225" y="442"/>
                  <a:pt x="1218" y="446"/>
                </a:cubicBezTo>
                <a:cubicBezTo>
                  <a:pt x="1211" y="446"/>
                  <a:pt x="1196" y="442"/>
                  <a:pt x="1197" y="444"/>
                </a:cubicBezTo>
                <a:cubicBezTo>
                  <a:pt x="1198" y="446"/>
                  <a:pt x="1242" y="460"/>
                  <a:pt x="1226" y="458"/>
                </a:cubicBezTo>
                <a:cubicBezTo>
                  <a:pt x="1194" y="434"/>
                  <a:pt x="1158" y="436"/>
                  <a:pt x="1104" y="432"/>
                </a:cubicBezTo>
                <a:cubicBezTo>
                  <a:pt x="1005" y="399"/>
                  <a:pt x="925" y="394"/>
                  <a:pt x="816" y="390"/>
                </a:cubicBezTo>
                <a:cubicBezTo>
                  <a:pt x="796" y="383"/>
                  <a:pt x="762" y="360"/>
                  <a:pt x="762" y="360"/>
                </a:cubicBezTo>
                <a:cubicBezTo>
                  <a:pt x="733" y="317"/>
                  <a:pt x="669" y="327"/>
                  <a:pt x="624" y="324"/>
                </a:cubicBezTo>
                <a:cubicBezTo>
                  <a:pt x="506" y="285"/>
                  <a:pt x="570" y="295"/>
                  <a:pt x="366" y="288"/>
                </a:cubicBezTo>
                <a:cubicBezTo>
                  <a:pt x="350" y="277"/>
                  <a:pt x="312" y="264"/>
                  <a:pt x="312" y="264"/>
                </a:cubicBezTo>
                <a:cubicBezTo>
                  <a:pt x="228" y="266"/>
                  <a:pt x="97" y="281"/>
                  <a:pt x="0" y="270"/>
                </a:cubicBezTo>
                <a:cubicBezTo>
                  <a:pt x="3" y="191"/>
                  <a:pt x="15" y="114"/>
                  <a:pt x="6" y="36"/>
                </a:cubicBezTo>
                <a:cubicBezTo>
                  <a:pt x="10" y="24"/>
                  <a:pt x="14" y="12"/>
                  <a:pt x="18" y="0"/>
                </a:cubicBezTo>
                <a:close/>
              </a:path>
            </a:pathLst>
          </a:custGeom>
          <a:pattFill prst="pct70">
            <a:fgClr>
              <a:srgbClr val="DDDDDD"/>
            </a:fgClr>
            <a:bgClr>
              <a:srgbClr val="666666"/>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0" name="Freeform 347" descr="Small grid"/>
          <p:cNvSpPr>
            <a:spLocks/>
          </p:cNvSpPr>
          <p:nvPr/>
        </p:nvSpPr>
        <p:spPr bwMode="auto">
          <a:xfrm>
            <a:off x="1933576" y="4089401"/>
            <a:ext cx="8048625" cy="2690813"/>
          </a:xfrm>
          <a:custGeom>
            <a:avLst/>
            <a:gdLst>
              <a:gd name="T0" fmla="*/ 725805000 w 5070"/>
              <a:gd name="T1" fmla="*/ 40322507 h 1695"/>
              <a:gd name="T2" fmla="*/ 997981875 w 5070"/>
              <a:gd name="T3" fmla="*/ 100806269 h 1695"/>
              <a:gd name="T4" fmla="*/ 1534775950 w 5070"/>
              <a:gd name="T5" fmla="*/ 146169090 h 1695"/>
              <a:gd name="T6" fmla="*/ 1731348138 w 5070"/>
              <a:gd name="T7" fmla="*/ 191531911 h 1695"/>
              <a:gd name="T8" fmla="*/ 2101810313 w 5070"/>
              <a:gd name="T9" fmla="*/ 342741314 h 1695"/>
              <a:gd name="T10" fmla="*/ 2147483646 w 5070"/>
              <a:gd name="T11" fmla="*/ 403225075 h 1695"/>
              <a:gd name="T12" fmla="*/ 2147483646 w 5070"/>
              <a:gd name="T13" fmla="*/ 720764821 h 1695"/>
              <a:gd name="T14" fmla="*/ 2147483646 w 5070"/>
              <a:gd name="T15" fmla="*/ 902216105 h 1695"/>
              <a:gd name="T16" fmla="*/ 2147483646 w 5070"/>
              <a:gd name="T17" fmla="*/ 977820807 h 1695"/>
              <a:gd name="T18" fmla="*/ 2147483646 w 5070"/>
              <a:gd name="T19" fmla="*/ 1068546449 h 1695"/>
              <a:gd name="T20" fmla="*/ 2147483646 w 5070"/>
              <a:gd name="T21" fmla="*/ 1189513971 h 1695"/>
              <a:gd name="T22" fmla="*/ 2147483646 w 5070"/>
              <a:gd name="T23" fmla="*/ 1370965255 h 1695"/>
              <a:gd name="T24" fmla="*/ 2147483646 w 5070"/>
              <a:gd name="T25" fmla="*/ 1522174658 h 1695"/>
              <a:gd name="T26" fmla="*/ 2147483646 w 5070"/>
              <a:gd name="T27" fmla="*/ 1718746882 h 1695"/>
              <a:gd name="T28" fmla="*/ 2147483646 w 5070"/>
              <a:gd name="T29" fmla="*/ 1915319106 h 1695"/>
              <a:gd name="T30" fmla="*/ 2147483646 w 5070"/>
              <a:gd name="T31" fmla="*/ 2147483646 h 1695"/>
              <a:gd name="T32" fmla="*/ 2147483646 w 5070"/>
              <a:gd name="T33" fmla="*/ 2147483646 h 1695"/>
              <a:gd name="T34" fmla="*/ 2147483646 w 5070"/>
              <a:gd name="T35" fmla="*/ 2147483646 h 1695"/>
              <a:gd name="T36" fmla="*/ 2147483646 w 5070"/>
              <a:gd name="T37" fmla="*/ 2147483646 h 1695"/>
              <a:gd name="T38" fmla="*/ 2147483646 w 5070"/>
              <a:gd name="T39" fmla="*/ 2147483646 h 1695"/>
              <a:gd name="T40" fmla="*/ 2147483646 w 5070"/>
              <a:gd name="T41" fmla="*/ 2147483646 h 1695"/>
              <a:gd name="T42" fmla="*/ 2147483646 w 5070"/>
              <a:gd name="T43" fmla="*/ 2147483646 h 1695"/>
              <a:gd name="T44" fmla="*/ 2147483646 w 5070"/>
              <a:gd name="T45" fmla="*/ 2147483646 h 1695"/>
              <a:gd name="T46" fmla="*/ 2147483646 w 5070"/>
              <a:gd name="T47" fmla="*/ 2147483646 h 1695"/>
              <a:gd name="T48" fmla="*/ 2147483646 w 5070"/>
              <a:gd name="T49" fmla="*/ 2147483646 h 1695"/>
              <a:gd name="T50" fmla="*/ 2147483646 w 5070"/>
              <a:gd name="T51" fmla="*/ 2147483646 h 1695"/>
              <a:gd name="T52" fmla="*/ 2147483646 w 5070"/>
              <a:gd name="T53" fmla="*/ 2147483646 h 1695"/>
              <a:gd name="T54" fmla="*/ 2147483646 w 5070"/>
              <a:gd name="T55" fmla="*/ 2147483646 h 1695"/>
              <a:gd name="T56" fmla="*/ 2147483646 w 5070"/>
              <a:gd name="T57" fmla="*/ 2147483646 h 1695"/>
              <a:gd name="T58" fmla="*/ 2147483646 w 5070"/>
              <a:gd name="T59" fmla="*/ 2147483646 h 1695"/>
              <a:gd name="T60" fmla="*/ 2147483646 w 5070"/>
              <a:gd name="T61" fmla="*/ 2147483646 h 1695"/>
              <a:gd name="T62" fmla="*/ 1512093750 w 5070"/>
              <a:gd name="T63" fmla="*/ 2147483646 h 1695"/>
              <a:gd name="T64" fmla="*/ 1058465625 w 5070"/>
              <a:gd name="T65" fmla="*/ 2147483646 h 1695"/>
              <a:gd name="T66" fmla="*/ 635079375 w 5070"/>
              <a:gd name="T67" fmla="*/ 2147483646 h 1695"/>
              <a:gd name="T68" fmla="*/ 257055938 w 5070"/>
              <a:gd name="T69" fmla="*/ 2147483646 h 1695"/>
              <a:gd name="T70" fmla="*/ 45362813 w 5070"/>
              <a:gd name="T71" fmla="*/ 2147483646 h 1695"/>
              <a:gd name="T72" fmla="*/ 15120938 w 5070"/>
              <a:gd name="T73" fmla="*/ 2147483646 h 1695"/>
              <a:gd name="T74" fmla="*/ 30241875 w 5070"/>
              <a:gd name="T75" fmla="*/ 2147483646 h 1695"/>
              <a:gd name="T76" fmla="*/ 75604688 w 5070"/>
              <a:gd name="T77" fmla="*/ 2147483646 h 1695"/>
              <a:gd name="T78" fmla="*/ 75604688 w 5070"/>
              <a:gd name="T79" fmla="*/ 614918239 h 1695"/>
              <a:gd name="T80" fmla="*/ 75604688 w 5070"/>
              <a:gd name="T81" fmla="*/ 55443448 h 16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070" h="1695">
                <a:moveTo>
                  <a:pt x="30" y="22"/>
                </a:moveTo>
                <a:cubicBezTo>
                  <a:pt x="121" y="26"/>
                  <a:pt x="199" y="25"/>
                  <a:pt x="288" y="16"/>
                </a:cubicBezTo>
                <a:cubicBezTo>
                  <a:pt x="339" y="16"/>
                  <a:pt x="324" y="0"/>
                  <a:pt x="342" y="4"/>
                </a:cubicBezTo>
                <a:cubicBezTo>
                  <a:pt x="360" y="8"/>
                  <a:pt x="368" y="35"/>
                  <a:pt x="396" y="40"/>
                </a:cubicBezTo>
                <a:cubicBezTo>
                  <a:pt x="420" y="46"/>
                  <a:pt x="510" y="34"/>
                  <a:pt x="510" y="34"/>
                </a:cubicBezTo>
                <a:cubicBezTo>
                  <a:pt x="534" y="40"/>
                  <a:pt x="587" y="48"/>
                  <a:pt x="609" y="58"/>
                </a:cubicBezTo>
                <a:cubicBezTo>
                  <a:pt x="621" y="63"/>
                  <a:pt x="654" y="82"/>
                  <a:pt x="654" y="82"/>
                </a:cubicBezTo>
                <a:cubicBezTo>
                  <a:pt x="667" y="86"/>
                  <a:pt x="673" y="76"/>
                  <a:pt x="687" y="76"/>
                </a:cubicBezTo>
                <a:cubicBezTo>
                  <a:pt x="701" y="76"/>
                  <a:pt x="714" y="72"/>
                  <a:pt x="738" y="82"/>
                </a:cubicBezTo>
                <a:cubicBezTo>
                  <a:pt x="762" y="92"/>
                  <a:pt x="800" y="126"/>
                  <a:pt x="834" y="136"/>
                </a:cubicBezTo>
                <a:cubicBezTo>
                  <a:pt x="875" y="154"/>
                  <a:pt x="892" y="138"/>
                  <a:pt x="942" y="142"/>
                </a:cubicBezTo>
                <a:cubicBezTo>
                  <a:pt x="1000" y="161"/>
                  <a:pt x="993" y="156"/>
                  <a:pt x="1056" y="160"/>
                </a:cubicBezTo>
                <a:cubicBezTo>
                  <a:pt x="1098" y="160"/>
                  <a:pt x="1191" y="191"/>
                  <a:pt x="1242" y="205"/>
                </a:cubicBezTo>
                <a:cubicBezTo>
                  <a:pt x="1324" y="227"/>
                  <a:pt x="1429" y="265"/>
                  <a:pt x="1512" y="286"/>
                </a:cubicBezTo>
                <a:cubicBezTo>
                  <a:pt x="1565" y="321"/>
                  <a:pt x="1584" y="326"/>
                  <a:pt x="1644" y="346"/>
                </a:cubicBezTo>
                <a:cubicBezTo>
                  <a:pt x="1651" y="348"/>
                  <a:pt x="1655" y="355"/>
                  <a:pt x="1662" y="358"/>
                </a:cubicBezTo>
                <a:cubicBezTo>
                  <a:pt x="1674" y="363"/>
                  <a:pt x="1698" y="370"/>
                  <a:pt x="1698" y="370"/>
                </a:cubicBezTo>
                <a:cubicBezTo>
                  <a:pt x="1700" y="376"/>
                  <a:pt x="1699" y="384"/>
                  <a:pt x="1704" y="388"/>
                </a:cubicBezTo>
                <a:cubicBezTo>
                  <a:pt x="1716" y="397"/>
                  <a:pt x="1764" y="406"/>
                  <a:pt x="1782" y="412"/>
                </a:cubicBezTo>
                <a:cubicBezTo>
                  <a:pt x="1789" y="414"/>
                  <a:pt x="1793" y="421"/>
                  <a:pt x="1800" y="424"/>
                </a:cubicBezTo>
                <a:cubicBezTo>
                  <a:pt x="1834" y="439"/>
                  <a:pt x="1873" y="448"/>
                  <a:pt x="1908" y="460"/>
                </a:cubicBezTo>
                <a:cubicBezTo>
                  <a:pt x="1915" y="462"/>
                  <a:pt x="1919" y="469"/>
                  <a:pt x="1926" y="472"/>
                </a:cubicBezTo>
                <a:cubicBezTo>
                  <a:pt x="1945" y="480"/>
                  <a:pt x="1966" y="485"/>
                  <a:pt x="1986" y="490"/>
                </a:cubicBezTo>
                <a:cubicBezTo>
                  <a:pt x="2011" y="507"/>
                  <a:pt x="2032" y="527"/>
                  <a:pt x="2058" y="544"/>
                </a:cubicBezTo>
                <a:cubicBezTo>
                  <a:pt x="2064" y="548"/>
                  <a:pt x="2076" y="556"/>
                  <a:pt x="2076" y="556"/>
                </a:cubicBezTo>
                <a:cubicBezTo>
                  <a:pt x="2094" y="584"/>
                  <a:pt x="2131" y="588"/>
                  <a:pt x="2160" y="604"/>
                </a:cubicBezTo>
                <a:cubicBezTo>
                  <a:pt x="2210" y="632"/>
                  <a:pt x="2255" y="652"/>
                  <a:pt x="2310" y="670"/>
                </a:cubicBezTo>
                <a:cubicBezTo>
                  <a:pt x="2317" y="672"/>
                  <a:pt x="2321" y="679"/>
                  <a:pt x="2328" y="682"/>
                </a:cubicBezTo>
                <a:cubicBezTo>
                  <a:pt x="2353" y="693"/>
                  <a:pt x="2391" y="709"/>
                  <a:pt x="2418" y="718"/>
                </a:cubicBezTo>
                <a:cubicBezTo>
                  <a:pt x="2441" y="752"/>
                  <a:pt x="2465" y="747"/>
                  <a:pt x="2505" y="760"/>
                </a:cubicBezTo>
                <a:cubicBezTo>
                  <a:pt x="2531" y="769"/>
                  <a:pt x="2583" y="823"/>
                  <a:pt x="2610" y="832"/>
                </a:cubicBezTo>
                <a:cubicBezTo>
                  <a:pt x="2620" y="863"/>
                  <a:pt x="2608" y="841"/>
                  <a:pt x="2634" y="856"/>
                </a:cubicBezTo>
                <a:cubicBezTo>
                  <a:pt x="2703" y="894"/>
                  <a:pt x="2634" y="877"/>
                  <a:pt x="2742" y="886"/>
                </a:cubicBezTo>
                <a:cubicBezTo>
                  <a:pt x="2786" y="901"/>
                  <a:pt x="2811" y="914"/>
                  <a:pt x="2850" y="940"/>
                </a:cubicBezTo>
                <a:cubicBezTo>
                  <a:pt x="2866" y="951"/>
                  <a:pt x="2902" y="957"/>
                  <a:pt x="2922" y="964"/>
                </a:cubicBezTo>
                <a:cubicBezTo>
                  <a:pt x="2955" y="975"/>
                  <a:pt x="2948" y="991"/>
                  <a:pt x="2976" y="994"/>
                </a:cubicBezTo>
                <a:cubicBezTo>
                  <a:pt x="3004" y="997"/>
                  <a:pt x="3032" y="998"/>
                  <a:pt x="3060" y="1000"/>
                </a:cubicBezTo>
                <a:cubicBezTo>
                  <a:pt x="3113" y="1035"/>
                  <a:pt x="3164" y="1064"/>
                  <a:pt x="3222" y="1090"/>
                </a:cubicBezTo>
                <a:cubicBezTo>
                  <a:pt x="3290" y="1120"/>
                  <a:pt x="3274" y="1093"/>
                  <a:pt x="3345" y="1117"/>
                </a:cubicBezTo>
                <a:cubicBezTo>
                  <a:pt x="3352" y="1119"/>
                  <a:pt x="3452" y="1153"/>
                  <a:pt x="3459" y="1156"/>
                </a:cubicBezTo>
                <a:cubicBezTo>
                  <a:pt x="3487" y="1169"/>
                  <a:pt x="3517" y="1194"/>
                  <a:pt x="3546" y="1204"/>
                </a:cubicBezTo>
                <a:cubicBezTo>
                  <a:pt x="3546" y="1204"/>
                  <a:pt x="3582" y="1225"/>
                  <a:pt x="3591" y="1231"/>
                </a:cubicBezTo>
                <a:cubicBezTo>
                  <a:pt x="3608" y="1242"/>
                  <a:pt x="3635" y="1242"/>
                  <a:pt x="3654" y="1252"/>
                </a:cubicBezTo>
                <a:cubicBezTo>
                  <a:pt x="3678" y="1264"/>
                  <a:pt x="3721" y="1293"/>
                  <a:pt x="3744" y="1306"/>
                </a:cubicBezTo>
                <a:cubicBezTo>
                  <a:pt x="3762" y="1316"/>
                  <a:pt x="3777" y="1333"/>
                  <a:pt x="3798" y="1336"/>
                </a:cubicBezTo>
                <a:cubicBezTo>
                  <a:pt x="3822" y="1339"/>
                  <a:pt x="3846" y="1340"/>
                  <a:pt x="3870" y="1342"/>
                </a:cubicBezTo>
                <a:cubicBezTo>
                  <a:pt x="3914" y="1357"/>
                  <a:pt x="3954" y="1377"/>
                  <a:pt x="3996" y="1396"/>
                </a:cubicBezTo>
                <a:cubicBezTo>
                  <a:pt x="4052" y="1421"/>
                  <a:pt x="4149" y="1426"/>
                  <a:pt x="4194" y="1456"/>
                </a:cubicBezTo>
                <a:cubicBezTo>
                  <a:pt x="4218" y="1472"/>
                  <a:pt x="4242" y="1488"/>
                  <a:pt x="4266" y="1504"/>
                </a:cubicBezTo>
                <a:cubicBezTo>
                  <a:pt x="4293" y="1522"/>
                  <a:pt x="4357" y="1524"/>
                  <a:pt x="4392" y="1534"/>
                </a:cubicBezTo>
                <a:cubicBezTo>
                  <a:pt x="4450" y="1552"/>
                  <a:pt x="4506" y="1558"/>
                  <a:pt x="4566" y="1570"/>
                </a:cubicBezTo>
                <a:cubicBezTo>
                  <a:pt x="4620" y="1581"/>
                  <a:pt x="4673" y="1611"/>
                  <a:pt x="4728" y="1618"/>
                </a:cubicBezTo>
                <a:cubicBezTo>
                  <a:pt x="4754" y="1621"/>
                  <a:pt x="4780" y="1622"/>
                  <a:pt x="4806" y="1624"/>
                </a:cubicBezTo>
                <a:cubicBezTo>
                  <a:pt x="4864" y="1639"/>
                  <a:pt x="4906" y="1632"/>
                  <a:pt x="4968" y="1636"/>
                </a:cubicBezTo>
                <a:cubicBezTo>
                  <a:pt x="5004" y="1645"/>
                  <a:pt x="5042" y="1650"/>
                  <a:pt x="5070" y="1678"/>
                </a:cubicBezTo>
                <a:cubicBezTo>
                  <a:pt x="5023" y="1694"/>
                  <a:pt x="4999" y="1688"/>
                  <a:pt x="4944" y="1684"/>
                </a:cubicBezTo>
                <a:cubicBezTo>
                  <a:pt x="4758" y="1688"/>
                  <a:pt x="4584" y="1695"/>
                  <a:pt x="4398" y="1684"/>
                </a:cubicBezTo>
                <a:cubicBezTo>
                  <a:pt x="3885" y="1692"/>
                  <a:pt x="3375" y="1676"/>
                  <a:pt x="2862" y="1672"/>
                </a:cubicBezTo>
                <a:cubicBezTo>
                  <a:pt x="2716" y="1669"/>
                  <a:pt x="2593" y="1658"/>
                  <a:pt x="2454" y="1678"/>
                </a:cubicBezTo>
                <a:cubicBezTo>
                  <a:pt x="2202" y="1674"/>
                  <a:pt x="1960" y="1661"/>
                  <a:pt x="1710" y="1654"/>
                </a:cubicBezTo>
                <a:cubicBezTo>
                  <a:pt x="1628" y="1649"/>
                  <a:pt x="1546" y="1641"/>
                  <a:pt x="1464" y="1636"/>
                </a:cubicBezTo>
                <a:cubicBezTo>
                  <a:pt x="1414" y="1630"/>
                  <a:pt x="1451" y="1638"/>
                  <a:pt x="1401" y="1636"/>
                </a:cubicBezTo>
                <a:cubicBezTo>
                  <a:pt x="1351" y="1635"/>
                  <a:pt x="1294" y="1633"/>
                  <a:pt x="1161" y="1630"/>
                </a:cubicBezTo>
                <a:cubicBezTo>
                  <a:pt x="973" y="1625"/>
                  <a:pt x="789" y="1619"/>
                  <a:pt x="600" y="1615"/>
                </a:cubicBezTo>
                <a:cubicBezTo>
                  <a:pt x="585" y="1627"/>
                  <a:pt x="496" y="1589"/>
                  <a:pt x="468" y="1624"/>
                </a:cubicBezTo>
                <a:cubicBezTo>
                  <a:pt x="447" y="1637"/>
                  <a:pt x="441" y="1622"/>
                  <a:pt x="420" y="1624"/>
                </a:cubicBezTo>
                <a:cubicBezTo>
                  <a:pt x="399" y="1626"/>
                  <a:pt x="370" y="1634"/>
                  <a:pt x="342" y="1636"/>
                </a:cubicBezTo>
                <a:cubicBezTo>
                  <a:pt x="314" y="1594"/>
                  <a:pt x="282" y="1656"/>
                  <a:pt x="252" y="1636"/>
                </a:cubicBezTo>
                <a:cubicBezTo>
                  <a:pt x="227" y="1598"/>
                  <a:pt x="205" y="1633"/>
                  <a:pt x="162" y="1624"/>
                </a:cubicBezTo>
                <a:cubicBezTo>
                  <a:pt x="129" y="1617"/>
                  <a:pt x="134" y="1644"/>
                  <a:pt x="102" y="1630"/>
                </a:cubicBezTo>
                <a:cubicBezTo>
                  <a:pt x="80" y="1625"/>
                  <a:pt x="41" y="1624"/>
                  <a:pt x="27" y="1618"/>
                </a:cubicBezTo>
                <a:cubicBezTo>
                  <a:pt x="13" y="1612"/>
                  <a:pt x="22" y="1599"/>
                  <a:pt x="18" y="1597"/>
                </a:cubicBezTo>
                <a:cubicBezTo>
                  <a:pt x="30" y="1555"/>
                  <a:pt x="24" y="1606"/>
                  <a:pt x="0" y="1606"/>
                </a:cubicBezTo>
                <a:cubicBezTo>
                  <a:pt x="18" y="1594"/>
                  <a:pt x="18" y="1630"/>
                  <a:pt x="6" y="1576"/>
                </a:cubicBezTo>
                <a:cubicBezTo>
                  <a:pt x="5" y="1563"/>
                  <a:pt x="6" y="1528"/>
                  <a:pt x="6" y="1528"/>
                </a:cubicBezTo>
                <a:cubicBezTo>
                  <a:pt x="22" y="1479"/>
                  <a:pt x="19" y="1410"/>
                  <a:pt x="12" y="1360"/>
                </a:cubicBezTo>
                <a:cubicBezTo>
                  <a:pt x="16" y="1272"/>
                  <a:pt x="18" y="1235"/>
                  <a:pt x="30" y="1162"/>
                </a:cubicBezTo>
                <a:cubicBezTo>
                  <a:pt x="33" y="1068"/>
                  <a:pt x="15" y="967"/>
                  <a:pt x="30" y="874"/>
                </a:cubicBezTo>
                <a:cubicBezTo>
                  <a:pt x="32" y="778"/>
                  <a:pt x="30" y="688"/>
                  <a:pt x="30" y="592"/>
                </a:cubicBezTo>
                <a:cubicBezTo>
                  <a:pt x="30" y="480"/>
                  <a:pt x="34" y="356"/>
                  <a:pt x="30" y="244"/>
                </a:cubicBezTo>
                <a:cubicBezTo>
                  <a:pt x="29" y="217"/>
                  <a:pt x="36" y="178"/>
                  <a:pt x="36" y="178"/>
                </a:cubicBezTo>
                <a:cubicBezTo>
                  <a:pt x="27" y="82"/>
                  <a:pt x="30" y="134"/>
                  <a:pt x="30" y="22"/>
                </a:cubicBezTo>
                <a:close/>
              </a:path>
            </a:pathLst>
          </a:custGeom>
          <a:pattFill prst="smGrid">
            <a:fgClr>
              <a:srgbClr val="DDDDDD"/>
            </a:fgClr>
            <a:bgClr>
              <a:srgbClr val="FFFFFF"/>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1" name="Freeform 348" descr="70%"/>
          <p:cNvSpPr>
            <a:spLocks/>
          </p:cNvSpPr>
          <p:nvPr/>
        </p:nvSpPr>
        <p:spPr bwMode="auto">
          <a:xfrm>
            <a:off x="9936164" y="4406900"/>
            <a:ext cx="668337" cy="2349500"/>
          </a:xfrm>
          <a:custGeom>
            <a:avLst/>
            <a:gdLst>
              <a:gd name="T0" fmla="*/ 1060984194 w 421"/>
              <a:gd name="T1" fmla="*/ 0 h 1480"/>
              <a:gd name="T2" fmla="*/ 940016784 w 421"/>
              <a:gd name="T3" fmla="*/ 302418750 h 1480"/>
              <a:gd name="T4" fmla="*/ 859371845 w 421"/>
              <a:gd name="T5" fmla="*/ 423386250 h 1480"/>
              <a:gd name="T6" fmla="*/ 738404435 w 421"/>
              <a:gd name="T7" fmla="*/ 725805000 h 1480"/>
              <a:gd name="T8" fmla="*/ 536792086 w 421"/>
              <a:gd name="T9" fmla="*/ 1491932500 h 1480"/>
              <a:gd name="T10" fmla="*/ 456147146 w 421"/>
              <a:gd name="T11" fmla="*/ 1955641250 h 1480"/>
              <a:gd name="T12" fmla="*/ 415824676 w 421"/>
              <a:gd name="T13" fmla="*/ 2147483646 h 1480"/>
              <a:gd name="T14" fmla="*/ 274696032 w 421"/>
              <a:gd name="T15" fmla="*/ 2147483646 h 1480"/>
              <a:gd name="T16" fmla="*/ 173889857 w 421"/>
              <a:gd name="T17" fmla="*/ 2147483646 h 1480"/>
              <a:gd name="T18" fmla="*/ 133567388 w 421"/>
              <a:gd name="T19" fmla="*/ 2147483646 h 1480"/>
              <a:gd name="T20" fmla="*/ 12599978 w 421"/>
              <a:gd name="T21" fmla="*/ 2147483646 h 1480"/>
              <a:gd name="T22" fmla="*/ 32761213 w 421"/>
              <a:gd name="T23" fmla="*/ 2147483646 h 1480"/>
              <a:gd name="T24" fmla="*/ 274696032 w 421"/>
              <a:gd name="T25" fmla="*/ 2147483646 h 1480"/>
              <a:gd name="T26" fmla="*/ 355340972 w 421"/>
              <a:gd name="T27" fmla="*/ 2147483646 h 1480"/>
              <a:gd name="T28" fmla="*/ 395663441 w 421"/>
              <a:gd name="T29" fmla="*/ 2147483646 h 1480"/>
              <a:gd name="T30" fmla="*/ 556953321 w 421"/>
              <a:gd name="T31" fmla="*/ 2147483646 h 1480"/>
              <a:gd name="T32" fmla="*/ 758565670 w 421"/>
              <a:gd name="T33" fmla="*/ 1209675000 h 1480"/>
              <a:gd name="T34" fmla="*/ 839210610 w 421"/>
              <a:gd name="T35" fmla="*/ 927417500 h 1480"/>
              <a:gd name="T36" fmla="*/ 940016784 w 421"/>
              <a:gd name="T37" fmla="*/ 443547500 h 1480"/>
              <a:gd name="T38" fmla="*/ 1060984194 w 421"/>
              <a:gd name="T39" fmla="*/ 0 h 14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21" h="1480">
                <a:moveTo>
                  <a:pt x="421" y="0"/>
                </a:moveTo>
                <a:cubicBezTo>
                  <a:pt x="397" y="37"/>
                  <a:pt x="396" y="85"/>
                  <a:pt x="373" y="120"/>
                </a:cubicBezTo>
                <a:cubicBezTo>
                  <a:pt x="362" y="136"/>
                  <a:pt x="352" y="152"/>
                  <a:pt x="341" y="168"/>
                </a:cubicBezTo>
                <a:cubicBezTo>
                  <a:pt x="317" y="203"/>
                  <a:pt x="317" y="251"/>
                  <a:pt x="293" y="288"/>
                </a:cubicBezTo>
                <a:cubicBezTo>
                  <a:pt x="280" y="389"/>
                  <a:pt x="245" y="495"/>
                  <a:pt x="213" y="592"/>
                </a:cubicBezTo>
                <a:cubicBezTo>
                  <a:pt x="206" y="655"/>
                  <a:pt x="188" y="713"/>
                  <a:pt x="181" y="776"/>
                </a:cubicBezTo>
                <a:cubicBezTo>
                  <a:pt x="168" y="884"/>
                  <a:pt x="183" y="833"/>
                  <a:pt x="165" y="888"/>
                </a:cubicBezTo>
                <a:cubicBezTo>
                  <a:pt x="154" y="967"/>
                  <a:pt x="134" y="1044"/>
                  <a:pt x="109" y="1120"/>
                </a:cubicBezTo>
                <a:cubicBezTo>
                  <a:pt x="95" y="1162"/>
                  <a:pt x="106" y="1137"/>
                  <a:pt x="69" y="1192"/>
                </a:cubicBezTo>
                <a:cubicBezTo>
                  <a:pt x="64" y="1200"/>
                  <a:pt x="53" y="1216"/>
                  <a:pt x="53" y="1216"/>
                </a:cubicBezTo>
                <a:cubicBezTo>
                  <a:pt x="39" y="1211"/>
                  <a:pt x="7" y="1193"/>
                  <a:pt x="5" y="1232"/>
                </a:cubicBezTo>
                <a:cubicBezTo>
                  <a:pt x="0" y="1315"/>
                  <a:pt x="10" y="1397"/>
                  <a:pt x="13" y="1480"/>
                </a:cubicBezTo>
                <a:cubicBezTo>
                  <a:pt x="38" y="1404"/>
                  <a:pt x="77" y="1336"/>
                  <a:pt x="109" y="1264"/>
                </a:cubicBezTo>
                <a:cubicBezTo>
                  <a:pt x="122" y="1234"/>
                  <a:pt x="131" y="1199"/>
                  <a:pt x="141" y="1168"/>
                </a:cubicBezTo>
                <a:cubicBezTo>
                  <a:pt x="144" y="1159"/>
                  <a:pt x="153" y="1153"/>
                  <a:pt x="157" y="1144"/>
                </a:cubicBezTo>
                <a:cubicBezTo>
                  <a:pt x="191" y="1067"/>
                  <a:pt x="207" y="978"/>
                  <a:pt x="221" y="896"/>
                </a:cubicBezTo>
                <a:cubicBezTo>
                  <a:pt x="226" y="768"/>
                  <a:pt x="223" y="597"/>
                  <a:pt x="301" y="480"/>
                </a:cubicBezTo>
                <a:cubicBezTo>
                  <a:pt x="310" y="442"/>
                  <a:pt x="324" y="406"/>
                  <a:pt x="333" y="368"/>
                </a:cubicBezTo>
                <a:cubicBezTo>
                  <a:pt x="340" y="301"/>
                  <a:pt x="356" y="240"/>
                  <a:pt x="373" y="176"/>
                </a:cubicBezTo>
                <a:cubicBezTo>
                  <a:pt x="390" y="113"/>
                  <a:pt x="421" y="67"/>
                  <a:pt x="421" y="0"/>
                </a:cubicBezTo>
                <a:close/>
              </a:path>
            </a:pathLst>
          </a:custGeom>
          <a:pattFill prst="pct70">
            <a:fgClr>
              <a:srgbClr val="DDDDDD"/>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2" name="Freeform 349" descr="Dashed horizontal"/>
          <p:cNvSpPr>
            <a:spLocks/>
          </p:cNvSpPr>
          <p:nvPr/>
        </p:nvSpPr>
        <p:spPr bwMode="auto">
          <a:xfrm>
            <a:off x="1946276" y="5110164"/>
            <a:ext cx="5051425" cy="1658937"/>
          </a:xfrm>
          <a:custGeom>
            <a:avLst/>
            <a:gdLst>
              <a:gd name="T0" fmla="*/ 75604688 w 3182"/>
              <a:gd name="T1" fmla="*/ 113406203 h 1045"/>
              <a:gd name="T2" fmla="*/ 660280938 w 3182"/>
              <a:gd name="T3" fmla="*/ 194051179 h 1045"/>
              <a:gd name="T4" fmla="*/ 1466730938 w 3182"/>
              <a:gd name="T5" fmla="*/ 415824862 h 1045"/>
              <a:gd name="T6" fmla="*/ 1809472188 w 3182"/>
              <a:gd name="T7" fmla="*/ 516631082 h 1045"/>
              <a:gd name="T8" fmla="*/ 2147483646 w 3182"/>
              <a:gd name="T9" fmla="*/ 677921033 h 1045"/>
              <a:gd name="T10" fmla="*/ 2147483646 w 3182"/>
              <a:gd name="T11" fmla="*/ 718243521 h 1045"/>
              <a:gd name="T12" fmla="*/ 2147483646 w 3182"/>
              <a:gd name="T13" fmla="*/ 798888497 h 1045"/>
              <a:gd name="T14" fmla="*/ 2147483646 w 3182"/>
              <a:gd name="T15" fmla="*/ 1020662180 h 1045"/>
              <a:gd name="T16" fmla="*/ 2147483646 w 3182"/>
              <a:gd name="T17" fmla="*/ 1101307156 h 1045"/>
              <a:gd name="T18" fmla="*/ 2147483646 w 3182"/>
              <a:gd name="T19" fmla="*/ 1141629643 h 1045"/>
              <a:gd name="T20" fmla="*/ 2147483646 w 3182"/>
              <a:gd name="T21" fmla="*/ 1302919595 h 1045"/>
              <a:gd name="T22" fmla="*/ 2147483646 w 3182"/>
              <a:gd name="T23" fmla="*/ 1343242083 h 1045"/>
              <a:gd name="T24" fmla="*/ 2147483646 w 3182"/>
              <a:gd name="T25" fmla="*/ 1383564570 h 1045"/>
              <a:gd name="T26" fmla="*/ 2147483646 w 3182"/>
              <a:gd name="T27" fmla="*/ 1403725814 h 1045"/>
              <a:gd name="T28" fmla="*/ 2147483646 w 3182"/>
              <a:gd name="T29" fmla="*/ 1504532034 h 1045"/>
              <a:gd name="T30" fmla="*/ 2147483646 w 3182"/>
              <a:gd name="T31" fmla="*/ 1544854522 h 1045"/>
              <a:gd name="T32" fmla="*/ 2147483646 w 3182"/>
              <a:gd name="T33" fmla="*/ 1685983229 h 1045"/>
              <a:gd name="T34" fmla="*/ 2147483646 w 3182"/>
              <a:gd name="T35" fmla="*/ 1766628205 h 1045"/>
              <a:gd name="T36" fmla="*/ 2147483646 w 3182"/>
              <a:gd name="T37" fmla="*/ 1887595669 h 1045"/>
              <a:gd name="T38" fmla="*/ 2147483646 w 3182"/>
              <a:gd name="T39" fmla="*/ 2048885620 h 1045"/>
              <a:gd name="T40" fmla="*/ 2147483646 w 3182"/>
              <a:gd name="T41" fmla="*/ 2147483646 h 1045"/>
              <a:gd name="T42" fmla="*/ 2147483646 w 3182"/>
              <a:gd name="T43" fmla="*/ 2147483646 h 1045"/>
              <a:gd name="T44" fmla="*/ 2147483646 w 3182"/>
              <a:gd name="T45" fmla="*/ 2147483646 h 1045"/>
              <a:gd name="T46" fmla="*/ 2147483646 w 3182"/>
              <a:gd name="T47" fmla="*/ 2147483646 h 1045"/>
              <a:gd name="T48" fmla="*/ 2147483646 w 3182"/>
              <a:gd name="T49" fmla="*/ 2147483646 h 1045"/>
              <a:gd name="T50" fmla="*/ 2147483646 w 3182"/>
              <a:gd name="T51" fmla="*/ 2147483646 h 1045"/>
              <a:gd name="T52" fmla="*/ 2147483646 w 3182"/>
              <a:gd name="T53" fmla="*/ 2147483646 h 1045"/>
              <a:gd name="T54" fmla="*/ 2147483646 w 3182"/>
              <a:gd name="T55" fmla="*/ 2147483646 h 1045"/>
              <a:gd name="T56" fmla="*/ 2147483646 w 3182"/>
              <a:gd name="T57" fmla="*/ 2147483646 h 1045"/>
              <a:gd name="T58" fmla="*/ 2147483646 w 3182"/>
              <a:gd name="T59" fmla="*/ 2147483646 h 1045"/>
              <a:gd name="T60" fmla="*/ 2147483646 w 3182"/>
              <a:gd name="T61" fmla="*/ 2147483646 h 1045"/>
              <a:gd name="T62" fmla="*/ 2147483646 w 3182"/>
              <a:gd name="T63" fmla="*/ 2147483646 h 1045"/>
              <a:gd name="T64" fmla="*/ 2147483646 w 3182"/>
              <a:gd name="T65" fmla="*/ 2129530596 h 1045"/>
              <a:gd name="T66" fmla="*/ 2147483646 w 3182"/>
              <a:gd name="T67" fmla="*/ 1948079400 h 1045"/>
              <a:gd name="T68" fmla="*/ 2147483646 w 3182"/>
              <a:gd name="T69" fmla="*/ 1907756913 h 1045"/>
              <a:gd name="T70" fmla="*/ 2147483646 w 3182"/>
              <a:gd name="T71" fmla="*/ 1645660742 h 1045"/>
              <a:gd name="T72" fmla="*/ 2147483646 w 3182"/>
              <a:gd name="T73" fmla="*/ 1565015766 h 1045"/>
              <a:gd name="T74" fmla="*/ 2147483646 w 3182"/>
              <a:gd name="T75" fmla="*/ 1484370790 h 1045"/>
              <a:gd name="T76" fmla="*/ 2147483646 w 3182"/>
              <a:gd name="T77" fmla="*/ 1302919595 h 1045"/>
              <a:gd name="T78" fmla="*/ 2147483646 w 3182"/>
              <a:gd name="T79" fmla="*/ 1121468399 h 1045"/>
              <a:gd name="T80" fmla="*/ 1869955938 w 3182"/>
              <a:gd name="T81" fmla="*/ 960178448 h 1045"/>
              <a:gd name="T82" fmla="*/ 1083667188 w 3182"/>
              <a:gd name="T83" fmla="*/ 698082277 h 1045"/>
              <a:gd name="T84" fmla="*/ 740925938 w 3182"/>
              <a:gd name="T85" fmla="*/ 677921033 h 1045"/>
              <a:gd name="T86" fmla="*/ 75604688 w 3182"/>
              <a:gd name="T87" fmla="*/ 597276057 h 1045"/>
              <a:gd name="T88" fmla="*/ 95765938 w 3182"/>
              <a:gd name="T89" fmla="*/ 254534911 h 1045"/>
              <a:gd name="T90" fmla="*/ 75604688 w 3182"/>
              <a:gd name="T91" fmla="*/ 113406203 h 10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82" h="1045">
                <a:moveTo>
                  <a:pt x="30" y="45"/>
                </a:moveTo>
                <a:cubicBezTo>
                  <a:pt x="112" y="51"/>
                  <a:pt x="181" y="69"/>
                  <a:pt x="262" y="77"/>
                </a:cubicBezTo>
                <a:cubicBezTo>
                  <a:pt x="354" y="139"/>
                  <a:pt x="477" y="139"/>
                  <a:pt x="582" y="165"/>
                </a:cubicBezTo>
                <a:cubicBezTo>
                  <a:pt x="628" y="176"/>
                  <a:pt x="672" y="193"/>
                  <a:pt x="718" y="205"/>
                </a:cubicBezTo>
                <a:cubicBezTo>
                  <a:pt x="812" y="229"/>
                  <a:pt x="842" y="213"/>
                  <a:pt x="926" y="269"/>
                </a:cubicBezTo>
                <a:cubicBezTo>
                  <a:pt x="957" y="290"/>
                  <a:pt x="1001" y="279"/>
                  <a:pt x="1038" y="285"/>
                </a:cubicBezTo>
                <a:cubicBezTo>
                  <a:pt x="1080" y="292"/>
                  <a:pt x="1118" y="304"/>
                  <a:pt x="1158" y="317"/>
                </a:cubicBezTo>
                <a:cubicBezTo>
                  <a:pt x="1256" y="350"/>
                  <a:pt x="1356" y="372"/>
                  <a:pt x="1454" y="405"/>
                </a:cubicBezTo>
                <a:cubicBezTo>
                  <a:pt x="1491" y="417"/>
                  <a:pt x="1529" y="425"/>
                  <a:pt x="1566" y="437"/>
                </a:cubicBezTo>
                <a:cubicBezTo>
                  <a:pt x="1582" y="442"/>
                  <a:pt x="1614" y="453"/>
                  <a:pt x="1614" y="453"/>
                </a:cubicBezTo>
                <a:cubicBezTo>
                  <a:pt x="1639" y="490"/>
                  <a:pt x="1684" y="503"/>
                  <a:pt x="1726" y="517"/>
                </a:cubicBezTo>
                <a:cubicBezTo>
                  <a:pt x="1735" y="520"/>
                  <a:pt x="1741" y="529"/>
                  <a:pt x="1750" y="533"/>
                </a:cubicBezTo>
                <a:cubicBezTo>
                  <a:pt x="1765" y="540"/>
                  <a:pt x="1782" y="544"/>
                  <a:pt x="1798" y="549"/>
                </a:cubicBezTo>
                <a:cubicBezTo>
                  <a:pt x="1806" y="552"/>
                  <a:pt x="1822" y="557"/>
                  <a:pt x="1822" y="557"/>
                </a:cubicBezTo>
                <a:cubicBezTo>
                  <a:pt x="1837" y="572"/>
                  <a:pt x="1850" y="588"/>
                  <a:pt x="1870" y="597"/>
                </a:cubicBezTo>
                <a:cubicBezTo>
                  <a:pt x="1885" y="604"/>
                  <a:pt x="1904" y="604"/>
                  <a:pt x="1918" y="613"/>
                </a:cubicBezTo>
                <a:cubicBezTo>
                  <a:pt x="1961" y="642"/>
                  <a:pt x="1989" y="653"/>
                  <a:pt x="2038" y="669"/>
                </a:cubicBezTo>
                <a:cubicBezTo>
                  <a:pt x="2056" y="675"/>
                  <a:pt x="2068" y="695"/>
                  <a:pt x="2086" y="701"/>
                </a:cubicBezTo>
                <a:cubicBezTo>
                  <a:pt x="2121" y="713"/>
                  <a:pt x="2149" y="735"/>
                  <a:pt x="2182" y="749"/>
                </a:cubicBezTo>
                <a:cubicBezTo>
                  <a:pt x="2259" y="782"/>
                  <a:pt x="2349" y="797"/>
                  <a:pt x="2430" y="813"/>
                </a:cubicBezTo>
                <a:cubicBezTo>
                  <a:pt x="2492" y="825"/>
                  <a:pt x="2552" y="847"/>
                  <a:pt x="2614" y="861"/>
                </a:cubicBezTo>
                <a:cubicBezTo>
                  <a:pt x="2654" y="870"/>
                  <a:pt x="2695" y="874"/>
                  <a:pt x="2734" y="885"/>
                </a:cubicBezTo>
                <a:cubicBezTo>
                  <a:pt x="2820" y="909"/>
                  <a:pt x="2905" y="937"/>
                  <a:pt x="2990" y="965"/>
                </a:cubicBezTo>
                <a:cubicBezTo>
                  <a:pt x="3005" y="970"/>
                  <a:pt x="3022" y="970"/>
                  <a:pt x="3038" y="973"/>
                </a:cubicBezTo>
                <a:cubicBezTo>
                  <a:pt x="3084" y="982"/>
                  <a:pt x="3130" y="998"/>
                  <a:pt x="3174" y="1013"/>
                </a:cubicBezTo>
                <a:cubicBezTo>
                  <a:pt x="3182" y="1016"/>
                  <a:pt x="3150" y="1005"/>
                  <a:pt x="3150" y="1005"/>
                </a:cubicBezTo>
                <a:cubicBezTo>
                  <a:pt x="3111" y="1031"/>
                  <a:pt x="3129" y="1024"/>
                  <a:pt x="3062" y="1029"/>
                </a:cubicBezTo>
                <a:cubicBezTo>
                  <a:pt x="2977" y="1035"/>
                  <a:pt x="2806" y="1045"/>
                  <a:pt x="2806" y="1045"/>
                </a:cubicBezTo>
                <a:cubicBezTo>
                  <a:pt x="2745" y="1035"/>
                  <a:pt x="2694" y="997"/>
                  <a:pt x="2638" y="973"/>
                </a:cubicBezTo>
                <a:cubicBezTo>
                  <a:pt x="2627" y="968"/>
                  <a:pt x="2575" y="959"/>
                  <a:pt x="2566" y="957"/>
                </a:cubicBezTo>
                <a:cubicBezTo>
                  <a:pt x="2533" y="949"/>
                  <a:pt x="2503" y="928"/>
                  <a:pt x="2470" y="917"/>
                </a:cubicBezTo>
                <a:cubicBezTo>
                  <a:pt x="2440" y="907"/>
                  <a:pt x="2406" y="912"/>
                  <a:pt x="2374" y="909"/>
                </a:cubicBezTo>
                <a:cubicBezTo>
                  <a:pt x="2292" y="882"/>
                  <a:pt x="2210" y="864"/>
                  <a:pt x="2126" y="845"/>
                </a:cubicBezTo>
                <a:cubicBezTo>
                  <a:pt x="2072" y="833"/>
                  <a:pt x="2025" y="792"/>
                  <a:pt x="1974" y="773"/>
                </a:cubicBezTo>
                <a:cubicBezTo>
                  <a:pt x="1953" y="765"/>
                  <a:pt x="1930" y="767"/>
                  <a:pt x="1910" y="757"/>
                </a:cubicBezTo>
                <a:cubicBezTo>
                  <a:pt x="1812" y="708"/>
                  <a:pt x="1701" y="687"/>
                  <a:pt x="1598" y="653"/>
                </a:cubicBezTo>
                <a:cubicBezTo>
                  <a:pt x="1580" y="647"/>
                  <a:pt x="1566" y="632"/>
                  <a:pt x="1550" y="621"/>
                </a:cubicBezTo>
                <a:cubicBezTo>
                  <a:pt x="1528" y="607"/>
                  <a:pt x="1481" y="598"/>
                  <a:pt x="1454" y="589"/>
                </a:cubicBezTo>
                <a:cubicBezTo>
                  <a:pt x="1358" y="557"/>
                  <a:pt x="1267" y="530"/>
                  <a:pt x="1166" y="517"/>
                </a:cubicBezTo>
                <a:cubicBezTo>
                  <a:pt x="1117" y="501"/>
                  <a:pt x="1070" y="466"/>
                  <a:pt x="1022" y="445"/>
                </a:cubicBezTo>
                <a:cubicBezTo>
                  <a:pt x="932" y="405"/>
                  <a:pt x="836" y="404"/>
                  <a:pt x="742" y="381"/>
                </a:cubicBezTo>
                <a:cubicBezTo>
                  <a:pt x="637" y="355"/>
                  <a:pt x="533" y="311"/>
                  <a:pt x="430" y="277"/>
                </a:cubicBezTo>
                <a:cubicBezTo>
                  <a:pt x="387" y="263"/>
                  <a:pt x="339" y="272"/>
                  <a:pt x="294" y="269"/>
                </a:cubicBezTo>
                <a:cubicBezTo>
                  <a:pt x="206" y="254"/>
                  <a:pt x="119" y="245"/>
                  <a:pt x="30" y="237"/>
                </a:cubicBezTo>
                <a:cubicBezTo>
                  <a:pt x="33" y="192"/>
                  <a:pt x="40" y="146"/>
                  <a:pt x="38" y="101"/>
                </a:cubicBezTo>
                <a:cubicBezTo>
                  <a:pt x="33" y="0"/>
                  <a:pt x="0" y="164"/>
                  <a:pt x="30" y="45"/>
                </a:cubicBezTo>
                <a:close/>
              </a:path>
            </a:pathLst>
          </a:custGeom>
          <a:pattFill prst="dashHorz">
            <a:fgClr>
              <a:srgbClr val="00CCFF"/>
            </a:fgClr>
            <a:bgClr>
              <a:schemeClr val="bg1"/>
            </a:bgClr>
          </a:patt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3" name="Rectangle 350"/>
          <p:cNvSpPr>
            <a:spLocks noChangeArrowheads="1"/>
          </p:cNvSpPr>
          <p:nvPr/>
        </p:nvSpPr>
        <p:spPr bwMode="auto">
          <a:xfrm>
            <a:off x="1638300" y="88901"/>
            <a:ext cx="4419600" cy="1025525"/>
          </a:xfrm>
          <a:prstGeom prst="rect">
            <a:avLst/>
          </a:prstGeom>
          <a:gradFill rotWithShape="1">
            <a:gsLst>
              <a:gs pos="0">
                <a:srgbClr val="FFCC99">
                  <a:alpha val="60001"/>
                </a:srgbClr>
              </a:gs>
              <a:gs pos="100000">
                <a:srgbClr val="765E47"/>
              </a:gs>
            </a:gsLst>
            <a:lin ang="189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dirty="0">
                <a:latin typeface="Times" pitchFamily="-64" charset="0"/>
              </a:rPr>
              <a:t>SWAT, a watershed model to simulate plant growth, hydrology, soil erosion and nutrient cycling on multiple fields</a:t>
            </a:r>
          </a:p>
        </p:txBody>
      </p:sp>
      <p:sp>
        <p:nvSpPr>
          <p:cNvPr id="15404" name="Freeform 351"/>
          <p:cNvSpPr>
            <a:spLocks/>
          </p:cNvSpPr>
          <p:nvPr/>
        </p:nvSpPr>
        <p:spPr bwMode="auto">
          <a:xfrm>
            <a:off x="3263900" y="3721100"/>
            <a:ext cx="228600" cy="1841500"/>
          </a:xfrm>
          <a:custGeom>
            <a:avLst/>
            <a:gdLst>
              <a:gd name="T0" fmla="*/ 141128750 w 144"/>
              <a:gd name="T1" fmla="*/ 0 h 1160"/>
              <a:gd name="T2" fmla="*/ 80645000 w 144"/>
              <a:gd name="T3" fmla="*/ 40322500 h 1160"/>
              <a:gd name="T4" fmla="*/ 40322500 w 144"/>
              <a:gd name="T5" fmla="*/ 161290000 h 1160"/>
              <a:gd name="T6" fmla="*/ 100806250 w 144"/>
              <a:gd name="T7" fmla="*/ 483870000 h 1160"/>
              <a:gd name="T8" fmla="*/ 181451250 w 144"/>
              <a:gd name="T9" fmla="*/ 604837500 h 1160"/>
              <a:gd name="T10" fmla="*/ 0 w 144"/>
              <a:gd name="T11" fmla="*/ 1370965000 h 1160"/>
              <a:gd name="T12" fmla="*/ 20161250 w 144"/>
              <a:gd name="T13" fmla="*/ 1834673750 h 1160"/>
              <a:gd name="T14" fmla="*/ 80645000 w 144"/>
              <a:gd name="T15" fmla="*/ 2096770000 h 1160"/>
              <a:gd name="T16" fmla="*/ 100806250 w 144"/>
              <a:gd name="T17" fmla="*/ 2147483646 h 1160"/>
              <a:gd name="T18" fmla="*/ 221773750 w 144"/>
              <a:gd name="T19" fmla="*/ 2147483646 h 1160"/>
              <a:gd name="T20" fmla="*/ 362902500 w 144"/>
              <a:gd name="T21" fmla="*/ 2147483646 h 1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4" h="1160">
                <a:moveTo>
                  <a:pt x="56" y="0"/>
                </a:moveTo>
                <a:cubicBezTo>
                  <a:pt x="48" y="5"/>
                  <a:pt x="37" y="8"/>
                  <a:pt x="32" y="16"/>
                </a:cubicBezTo>
                <a:cubicBezTo>
                  <a:pt x="23" y="30"/>
                  <a:pt x="16" y="64"/>
                  <a:pt x="16" y="64"/>
                </a:cubicBezTo>
                <a:cubicBezTo>
                  <a:pt x="19" y="92"/>
                  <a:pt x="20" y="162"/>
                  <a:pt x="40" y="192"/>
                </a:cubicBezTo>
                <a:cubicBezTo>
                  <a:pt x="51" y="208"/>
                  <a:pt x="72" y="240"/>
                  <a:pt x="72" y="240"/>
                </a:cubicBezTo>
                <a:cubicBezTo>
                  <a:pt x="102" y="360"/>
                  <a:pt x="27" y="436"/>
                  <a:pt x="0" y="544"/>
                </a:cubicBezTo>
                <a:cubicBezTo>
                  <a:pt x="3" y="605"/>
                  <a:pt x="4" y="667"/>
                  <a:pt x="8" y="728"/>
                </a:cubicBezTo>
                <a:cubicBezTo>
                  <a:pt x="11" y="780"/>
                  <a:pt x="16" y="785"/>
                  <a:pt x="32" y="832"/>
                </a:cubicBezTo>
                <a:cubicBezTo>
                  <a:pt x="35" y="840"/>
                  <a:pt x="40" y="856"/>
                  <a:pt x="40" y="856"/>
                </a:cubicBezTo>
                <a:cubicBezTo>
                  <a:pt x="45" y="960"/>
                  <a:pt x="17" y="1000"/>
                  <a:pt x="88" y="1048"/>
                </a:cubicBezTo>
                <a:cubicBezTo>
                  <a:pt x="102" y="1091"/>
                  <a:pt x="124" y="1120"/>
                  <a:pt x="144" y="1160"/>
                </a:cubicBezTo>
              </a:path>
            </a:pathLst>
          </a:custGeom>
          <a:noFill/>
          <a:ln w="19050" cap="flat" cmpd="sng">
            <a:solidFill>
              <a:schemeClr val="accent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5" name="Freeform 352"/>
          <p:cNvSpPr>
            <a:spLocks/>
          </p:cNvSpPr>
          <p:nvPr/>
        </p:nvSpPr>
        <p:spPr bwMode="auto">
          <a:xfrm>
            <a:off x="5973764" y="4749800"/>
            <a:ext cx="363537" cy="1765300"/>
          </a:xfrm>
          <a:custGeom>
            <a:avLst/>
            <a:gdLst>
              <a:gd name="T0" fmla="*/ 173889748 w 229"/>
              <a:gd name="T1" fmla="*/ 0 h 1112"/>
              <a:gd name="T2" fmla="*/ 113406082 w 229"/>
              <a:gd name="T3" fmla="*/ 423386250 h 1112"/>
              <a:gd name="T4" fmla="*/ 93244859 w 229"/>
              <a:gd name="T5" fmla="*/ 987901250 h 1112"/>
              <a:gd name="T6" fmla="*/ 73083637 w 229"/>
              <a:gd name="T7" fmla="*/ 1310481250 h 1112"/>
              <a:gd name="T8" fmla="*/ 32761192 w 229"/>
              <a:gd name="T9" fmla="*/ 1431448750 h 1112"/>
              <a:gd name="T10" fmla="*/ 73083637 w 229"/>
              <a:gd name="T11" fmla="*/ 1733867500 h 1112"/>
              <a:gd name="T12" fmla="*/ 194050971 w 229"/>
              <a:gd name="T13" fmla="*/ 1814512500 h 1112"/>
              <a:gd name="T14" fmla="*/ 254534637 w 229"/>
              <a:gd name="T15" fmla="*/ 1854835000 h 1112"/>
              <a:gd name="T16" fmla="*/ 395663193 w 229"/>
              <a:gd name="T17" fmla="*/ 2147483646 h 1112"/>
              <a:gd name="T18" fmla="*/ 496469305 w 229"/>
              <a:gd name="T19" fmla="*/ 2147483646 h 1112"/>
              <a:gd name="T20" fmla="*/ 577114194 w 229"/>
              <a:gd name="T21" fmla="*/ 2147483646 h 1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9" h="1112">
                <a:moveTo>
                  <a:pt x="69" y="0"/>
                </a:moveTo>
                <a:cubicBezTo>
                  <a:pt x="63" y="79"/>
                  <a:pt x="61" y="104"/>
                  <a:pt x="45" y="168"/>
                </a:cubicBezTo>
                <a:cubicBezTo>
                  <a:pt x="42" y="243"/>
                  <a:pt x="40" y="317"/>
                  <a:pt x="37" y="392"/>
                </a:cubicBezTo>
                <a:cubicBezTo>
                  <a:pt x="35" y="435"/>
                  <a:pt x="35" y="478"/>
                  <a:pt x="29" y="520"/>
                </a:cubicBezTo>
                <a:cubicBezTo>
                  <a:pt x="27" y="537"/>
                  <a:pt x="13" y="568"/>
                  <a:pt x="13" y="568"/>
                </a:cubicBezTo>
                <a:cubicBezTo>
                  <a:pt x="16" y="608"/>
                  <a:pt x="0" y="659"/>
                  <a:pt x="29" y="688"/>
                </a:cubicBezTo>
                <a:cubicBezTo>
                  <a:pt x="43" y="702"/>
                  <a:pt x="61" y="709"/>
                  <a:pt x="77" y="720"/>
                </a:cubicBezTo>
                <a:cubicBezTo>
                  <a:pt x="85" y="725"/>
                  <a:pt x="101" y="736"/>
                  <a:pt x="101" y="736"/>
                </a:cubicBezTo>
                <a:cubicBezTo>
                  <a:pt x="139" y="793"/>
                  <a:pt x="136" y="864"/>
                  <a:pt x="157" y="928"/>
                </a:cubicBezTo>
                <a:cubicBezTo>
                  <a:pt x="166" y="954"/>
                  <a:pt x="197" y="1000"/>
                  <a:pt x="197" y="1000"/>
                </a:cubicBezTo>
                <a:cubicBezTo>
                  <a:pt x="201" y="1036"/>
                  <a:pt x="191" y="1093"/>
                  <a:pt x="229" y="1112"/>
                </a:cubicBezTo>
              </a:path>
            </a:pathLst>
          </a:custGeom>
          <a:noFill/>
          <a:ln w="19050" cap="flat" cmpd="sng">
            <a:solidFill>
              <a:schemeClr val="accent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6" name="Freeform 353"/>
          <p:cNvSpPr>
            <a:spLocks/>
          </p:cNvSpPr>
          <p:nvPr/>
        </p:nvSpPr>
        <p:spPr bwMode="auto">
          <a:xfrm>
            <a:off x="3327400" y="4025900"/>
            <a:ext cx="685800" cy="292100"/>
          </a:xfrm>
          <a:custGeom>
            <a:avLst/>
            <a:gdLst>
              <a:gd name="T0" fmla="*/ 0 w 432"/>
              <a:gd name="T1" fmla="*/ 0 h 184"/>
              <a:gd name="T2" fmla="*/ 705643750 w 432"/>
              <a:gd name="T3" fmla="*/ 322580000 h 184"/>
              <a:gd name="T4" fmla="*/ 967740000 w 432"/>
              <a:gd name="T5" fmla="*/ 403225000 h 184"/>
              <a:gd name="T6" fmla="*/ 1088707500 w 432"/>
              <a:gd name="T7" fmla="*/ 463708750 h 1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184">
                <a:moveTo>
                  <a:pt x="0" y="0"/>
                </a:moveTo>
                <a:cubicBezTo>
                  <a:pt x="58" y="87"/>
                  <a:pt x="187" y="101"/>
                  <a:pt x="280" y="128"/>
                </a:cubicBezTo>
                <a:cubicBezTo>
                  <a:pt x="315" y="138"/>
                  <a:pt x="349" y="148"/>
                  <a:pt x="384" y="160"/>
                </a:cubicBezTo>
                <a:cubicBezTo>
                  <a:pt x="401" y="166"/>
                  <a:pt x="432" y="184"/>
                  <a:pt x="432" y="184"/>
                </a:cubicBezTo>
              </a:path>
            </a:pathLst>
          </a:custGeom>
          <a:noFill/>
          <a:ln w="19050" cap="flat" cmpd="sng">
            <a:solidFill>
              <a:schemeClr val="accent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7" name="Freeform 354"/>
          <p:cNvSpPr>
            <a:spLocks/>
          </p:cNvSpPr>
          <p:nvPr/>
        </p:nvSpPr>
        <p:spPr bwMode="auto">
          <a:xfrm>
            <a:off x="6045200" y="5194300"/>
            <a:ext cx="685800" cy="292100"/>
          </a:xfrm>
          <a:custGeom>
            <a:avLst/>
            <a:gdLst>
              <a:gd name="T0" fmla="*/ 0 w 432"/>
              <a:gd name="T1" fmla="*/ 0 h 184"/>
              <a:gd name="T2" fmla="*/ 705643750 w 432"/>
              <a:gd name="T3" fmla="*/ 322580000 h 184"/>
              <a:gd name="T4" fmla="*/ 967740000 w 432"/>
              <a:gd name="T5" fmla="*/ 403225000 h 184"/>
              <a:gd name="T6" fmla="*/ 1088707500 w 432"/>
              <a:gd name="T7" fmla="*/ 463708750 h 1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184">
                <a:moveTo>
                  <a:pt x="0" y="0"/>
                </a:moveTo>
                <a:cubicBezTo>
                  <a:pt x="58" y="87"/>
                  <a:pt x="187" y="101"/>
                  <a:pt x="280" y="128"/>
                </a:cubicBezTo>
                <a:cubicBezTo>
                  <a:pt x="315" y="138"/>
                  <a:pt x="349" y="148"/>
                  <a:pt x="384" y="160"/>
                </a:cubicBezTo>
                <a:cubicBezTo>
                  <a:pt x="401" y="166"/>
                  <a:pt x="432" y="184"/>
                  <a:pt x="432" y="184"/>
                </a:cubicBezTo>
              </a:path>
            </a:pathLst>
          </a:custGeom>
          <a:noFill/>
          <a:ln w="19050" cap="flat" cmpd="sng">
            <a:solidFill>
              <a:schemeClr val="accent1"/>
            </a:solidFill>
            <a:prstDash val="solid"/>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8" name="AutoShape 355"/>
          <p:cNvSpPr>
            <a:spLocks/>
          </p:cNvSpPr>
          <p:nvPr/>
        </p:nvSpPr>
        <p:spPr bwMode="auto">
          <a:xfrm>
            <a:off x="6324600" y="838200"/>
            <a:ext cx="2667000" cy="609600"/>
          </a:xfrm>
          <a:prstGeom prst="borderCallout1">
            <a:avLst>
              <a:gd name="adj1" fmla="val 18750"/>
              <a:gd name="adj2" fmla="val -2856"/>
              <a:gd name="adj3" fmla="val 293750"/>
              <a:gd name="adj4" fmla="val -28097"/>
            </a:avLst>
          </a:prstGeom>
          <a:gradFill rotWithShape="1">
            <a:gsLst>
              <a:gs pos="0">
                <a:srgbClr val="765E47"/>
              </a:gs>
              <a:gs pos="100000">
                <a:srgbClr val="FFCC99">
                  <a:alpha val="67000"/>
                </a:srgbClr>
              </a:gs>
            </a:gsLst>
            <a:lin ang="5400000" scaled="1"/>
          </a:gra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rgbClr val="FFFF00"/>
                </a:solidFill>
                <a:latin typeface="Times" pitchFamily="-64" charset="0"/>
              </a:rPr>
              <a:t>Routing runoff &amp; sediments (soil, nutrients, pesticides</a:t>
            </a:r>
            <a:r>
              <a:rPr lang="en-US" altLang="en-US" sz="1600" b="1">
                <a:solidFill>
                  <a:schemeClr val="bg1"/>
                </a:solidFill>
                <a:latin typeface="Times" pitchFamily="-64" charset="0"/>
              </a:rPr>
              <a:t>)</a:t>
            </a:r>
            <a:endParaRPr lang="en-US" altLang="en-US" sz="2400">
              <a:latin typeface="Times" pitchFamily="-64" charset="0"/>
            </a:endParaRPr>
          </a:p>
        </p:txBody>
      </p:sp>
      <p:sp>
        <p:nvSpPr>
          <p:cNvPr id="15409" name="Freeform 356"/>
          <p:cNvSpPr>
            <a:spLocks/>
          </p:cNvSpPr>
          <p:nvPr/>
        </p:nvSpPr>
        <p:spPr bwMode="auto">
          <a:xfrm>
            <a:off x="1981200" y="2832100"/>
            <a:ext cx="406400" cy="571500"/>
          </a:xfrm>
          <a:custGeom>
            <a:avLst/>
            <a:gdLst>
              <a:gd name="T0" fmla="*/ 0 w 256"/>
              <a:gd name="T1" fmla="*/ 907256250 h 360"/>
              <a:gd name="T2" fmla="*/ 181451250 w 256"/>
              <a:gd name="T3" fmla="*/ 685482500 h 360"/>
              <a:gd name="T4" fmla="*/ 483870000 w 256"/>
              <a:gd name="T5" fmla="*/ 262096250 h 360"/>
              <a:gd name="T6" fmla="*/ 584676250 w 256"/>
              <a:gd name="T7" fmla="*/ 100806250 h 360"/>
              <a:gd name="T8" fmla="*/ 645160000 w 256"/>
              <a:gd name="T9" fmla="*/ 0 h 3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360">
                <a:moveTo>
                  <a:pt x="0" y="360"/>
                </a:moveTo>
                <a:cubicBezTo>
                  <a:pt x="34" y="338"/>
                  <a:pt x="50" y="305"/>
                  <a:pt x="72" y="272"/>
                </a:cubicBezTo>
                <a:cubicBezTo>
                  <a:pt x="110" y="214"/>
                  <a:pt x="154" y="161"/>
                  <a:pt x="192" y="104"/>
                </a:cubicBezTo>
                <a:cubicBezTo>
                  <a:pt x="245" y="24"/>
                  <a:pt x="174" y="78"/>
                  <a:pt x="232" y="40"/>
                </a:cubicBezTo>
                <a:cubicBezTo>
                  <a:pt x="242" y="9"/>
                  <a:pt x="234" y="22"/>
                  <a:pt x="256"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0" name="Freeform 357"/>
          <p:cNvSpPr>
            <a:spLocks/>
          </p:cNvSpPr>
          <p:nvPr/>
        </p:nvSpPr>
        <p:spPr bwMode="auto">
          <a:xfrm>
            <a:off x="2540000" y="2616200"/>
            <a:ext cx="76200" cy="88900"/>
          </a:xfrm>
          <a:custGeom>
            <a:avLst/>
            <a:gdLst>
              <a:gd name="T0" fmla="*/ 0 w 48"/>
              <a:gd name="T1" fmla="*/ 141128750 h 56"/>
              <a:gd name="T2" fmla="*/ 120967500 w 48"/>
              <a:gd name="T3" fmla="*/ 0 h 56"/>
              <a:gd name="T4" fmla="*/ 0 60000 65536"/>
              <a:gd name="T5" fmla="*/ 0 60000 65536"/>
            </a:gdLst>
            <a:ahLst/>
            <a:cxnLst>
              <a:cxn ang="T4">
                <a:pos x="T0" y="T1"/>
              </a:cxn>
              <a:cxn ang="T5">
                <a:pos x="T2" y="T3"/>
              </a:cxn>
            </a:cxnLst>
            <a:rect l="0" t="0" r="r" b="b"/>
            <a:pathLst>
              <a:path w="48" h="56">
                <a:moveTo>
                  <a:pt x="0" y="56"/>
                </a:moveTo>
                <a:cubicBezTo>
                  <a:pt x="35" y="3"/>
                  <a:pt x="15" y="17"/>
                  <a:pt x="48"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1" name="AutoShape 358"/>
          <p:cNvSpPr>
            <a:spLocks/>
          </p:cNvSpPr>
          <p:nvPr/>
        </p:nvSpPr>
        <p:spPr bwMode="auto">
          <a:xfrm>
            <a:off x="2971800" y="5943600"/>
            <a:ext cx="1828800" cy="381000"/>
          </a:xfrm>
          <a:prstGeom prst="borderCallout1">
            <a:avLst>
              <a:gd name="adj1" fmla="val 30000"/>
              <a:gd name="adj2" fmla="val 104167"/>
              <a:gd name="adj3" fmla="val -120000"/>
              <a:gd name="adj4" fmla="val 159722"/>
            </a:avLst>
          </a:prstGeom>
          <a:gradFill rotWithShape="1">
            <a:gsLst>
              <a:gs pos="0">
                <a:srgbClr val="FFCC99">
                  <a:alpha val="67000"/>
                </a:srgbClr>
              </a:gs>
              <a:gs pos="100000">
                <a:srgbClr val="765E47"/>
              </a:gs>
            </a:gsLst>
            <a:lin ang="5400000" scaled="1"/>
          </a:gra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b="1">
                <a:solidFill>
                  <a:schemeClr val="bg1"/>
                </a:solidFill>
                <a:latin typeface="Times" pitchFamily="-64" charset="0"/>
              </a:rPr>
              <a:t>Belowground flow</a:t>
            </a:r>
            <a:endParaRPr lang="en-US" altLang="en-US" sz="1600" b="1">
              <a:latin typeface="Times" pitchFamily="-64" charset="0"/>
            </a:endParaRPr>
          </a:p>
          <a:p>
            <a:pPr algn="ctr" eaLnBrk="1" hangingPunct="1">
              <a:spcBef>
                <a:spcPct val="0"/>
              </a:spcBef>
              <a:buFontTx/>
              <a:buNone/>
            </a:pPr>
            <a:endParaRPr lang="en-US" altLang="en-US" sz="2400">
              <a:latin typeface="Times" pitchFamily="-64" charset="0"/>
            </a:endParaRPr>
          </a:p>
        </p:txBody>
      </p:sp>
      <p:grpSp>
        <p:nvGrpSpPr>
          <p:cNvPr id="15412" name="Group 359"/>
          <p:cNvGrpSpPr>
            <a:grpSpLocks/>
          </p:cNvGrpSpPr>
          <p:nvPr/>
        </p:nvGrpSpPr>
        <p:grpSpPr bwMode="auto">
          <a:xfrm>
            <a:off x="5638801" y="2590800"/>
            <a:ext cx="2543175" cy="2535238"/>
            <a:chOff x="2064" y="1192"/>
            <a:chExt cx="1602" cy="1597"/>
          </a:xfrm>
        </p:grpSpPr>
        <p:grpSp>
          <p:nvGrpSpPr>
            <p:cNvPr id="15663" name="Group 360"/>
            <p:cNvGrpSpPr>
              <a:grpSpLocks/>
            </p:cNvGrpSpPr>
            <p:nvPr/>
          </p:nvGrpSpPr>
          <p:grpSpPr bwMode="auto">
            <a:xfrm>
              <a:off x="2064" y="1192"/>
              <a:ext cx="882" cy="1301"/>
              <a:chOff x="2064" y="1192"/>
              <a:chExt cx="882" cy="1301"/>
            </a:xfrm>
          </p:grpSpPr>
          <p:sp>
            <p:nvSpPr>
              <p:cNvPr id="15716" name="Freeform 361"/>
              <p:cNvSpPr>
                <a:spLocks/>
              </p:cNvSpPr>
              <p:nvPr/>
            </p:nvSpPr>
            <p:spPr bwMode="auto">
              <a:xfrm>
                <a:off x="2160" y="2112"/>
                <a:ext cx="170" cy="285"/>
              </a:xfrm>
              <a:custGeom>
                <a:avLst/>
                <a:gdLst>
                  <a:gd name="T0" fmla="*/ 112 w 170"/>
                  <a:gd name="T1" fmla="*/ 222 h 285"/>
                  <a:gd name="T2" fmla="*/ 107 w 170"/>
                  <a:gd name="T3" fmla="*/ 160 h 285"/>
                  <a:gd name="T4" fmla="*/ 92 w 170"/>
                  <a:gd name="T5" fmla="*/ 99 h 285"/>
                  <a:gd name="T6" fmla="*/ 72 w 170"/>
                  <a:gd name="T7" fmla="*/ 55 h 285"/>
                  <a:gd name="T8" fmla="*/ 58 w 170"/>
                  <a:gd name="T9" fmla="*/ 33 h 285"/>
                  <a:gd name="T10" fmla="*/ 35 w 170"/>
                  <a:gd name="T11" fmla="*/ 16 h 285"/>
                  <a:gd name="T12" fmla="*/ 0 w 170"/>
                  <a:gd name="T13" fmla="*/ 0 h 285"/>
                  <a:gd name="T14" fmla="*/ 10 w 170"/>
                  <a:gd name="T15" fmla="*/ 38 h 285"/>
                  <a:gd name="T16" fmla="*/ 32 w 170"/>
                  <a:gd name="T17" fmla="*/ 69 h 285"/>
                  <a:gd name="T18" fmla="*/ 49 w 170"/>
                  <a:gd name="T19" fmla="*/ 111 h 285"/>
                  <a:gd name="T20" fmla="*/ 73 w 170"/>
                  <a:gd name="T21" fmla="*/ 152 h 285"/>
                  <a:gd name="T22" fmla="*/ 77 w 170"/>
                  <a:gd name="T23" fmla="*/ 165 h 285"/>
                  <a:gd name="T24" fmla="*/ 78 w 170"/>
                  <a:gd name="T25" fmla="*/ 171 h 285"/>
                  <a:gd name="T26" fmla="*/ 78 w 170"/>
                  <a:gd name="T27" fmla="*/ 172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2 w 170"/>
                  <a:gd name="T41" fmla="*/ 207 h 285"/>
                  <a:gd name="T42" fmla="*/ 116 w 170"/>
                  <a:gd name="T43" fmla="*/ 156 h 285"/>
                  <a:gd name="T44" fmla="*/ 123 w 170"/>
                  <a:gd name="T45" fmla="*/ 133 h 285"/>
                  <a:gd name="T46" fmla="*/ 134 w 170"/>
                  <a:gd name="T47" fmla="*/ 113 h 285"/>
                  <a:gd name="T48" fmla="*/ 151 w 170"/>
                  <a:gd name="T49" fmla="*/ 96 h 285"/>
                  <a:gd name="T50" fmla="*/ 162 w 170"/>
                  <a:gd name="T51" fmla="*/ 98 h 285"/>
                  <a:gd name="T52" fmla="*/ 170 w 170"/>
                  <a:gd name="T53" fmla="*/ 101 h 285"/>
                  <a:gd name="T54" fmla="*/ 166 w 170"/>
                  <a:gd name="T55" fmla="*/ 110 h 285"/>
                  <a:gd name="T56" fmla="*/ 158 w 170"/>
                  <a:gd name="T57" fmla="*/ 128 h 285"/>
                  <a:gd name="T58" fmla="*/ 148 w 170"/>
                  <a:gd name="T59" fmla="*/ 146 h 285"/>
                  <a:gd name="T60" fmla="*/ 142 w 170"/>
                  <a:gd name="T61" fmla="*/ 156 h 285"/>
                  <a:gd name="T62" fmla="*/ 136 w 170"/>
                  <a:gd name="T63" fmla="*/ 190 h 285"/>
                  <a:gd name="T64" fmla="*/ 130 w 170"/>
                  <a:gd name="T65" fmla="*/ 238 h 285"/>
                  <a:gd name="T66" fmla="*/ 121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1" y="26"/>
                    </a:lnTo>
                    <a:lnTo>
                      <a:pt x="35" y="16"/>
                    </a:lnTo>
                    <a:lnTo>
                      <a:pt x="17" y="8"/>
                    </a:lnTo>
                    <a:lnTo>
                      <a:pt x="0" y="0"/>
                    </a:lnTo>
                    <a:lnTo>
                      <a:pt x="4" y="19"/>
                    </a:lnTo>
                    <a:lnTo>
                      <a:pt x="10" y="38"/>
                    </a:lnTo>
                    <a:lnTo>
                      <a:pt x="19" y="54"/>
                    </a:lnTo>
                    <a:lnTo>
                      <a:pt x="32" y="69"/>
                    </a:lnTo>
                    <a:lnTo>
                      <a:pt x="40" y="91"/>
                    </a:lnTo>
                    <a:lnTo>
                      <a:pt x="49" y="111"/>
                    </a:lnTo>
                    <a:lnTo>
                      <a:pt x="61" y="132"/>
                    </a:lnTo>
                    <a:lnTo>
                      <a:pt x="73" y="152"/>
                    </a:lnTo>
                    <a:lnTo>
                      <a:pt x="75" y="160"/>
                    </a:lnTo>
                    <a:lnTo>
                      <a:pt x="77" y="165"/>
                    </a:lnTo>
                    <a:lnTo>
                      <a:pt x="78" y="169"/>
                    </a:lnTo>
                    <a:lnTo>
                      <a:pt x="78" y="171"/>
                    </a:lnTo>
                    <a:lnTo>
                      <a:pt x="78" y="172"/>
                    </a:lnTo>
                    <a:lnTo>
                      <a:pt x="78" y="170"/>
                    </a:lnTo>
                    <a:lnTo>
                      <a:pt x="78" y="168"/>
                    </a:lnTo>
                    <a:lnTo>
                      <a:pt x="79" y="168"/>
                    </a:lnTo>
                    <a:lnTo>
                      <a:pt x="80" y="170"/>
                    </a:lnTo>
                    <a:lnTo>
                      <a:pt x="81" y="172"/>
                    </a:lnTo>
                    <a:lnTo>
                      <a:pt x="84" y="177"/>
                    </a:lnTo>
                    <a:lnTo>
                      <a:pt x="87" y="184"/>
                    </a:lnTo>
                    <a:lnTo>
                      <a:pt x="95" y="206"/>
                    </a:lnTo>
                    <a:lnTo>
                      <a:pt x="102" y="230"/>
                    </a:lnTo>
                    <a:lnTo>
                      <a:pt x="108" y="253"/>
                    </a:lnTo>
                    <a:lnTo>
                      <a:pt x="115" y="276"/>
                    </a:lnTo>
                    <a:lnTo>
                      <a:pt x="115" y="255"/>
                    </a:lnTo>
                    <a:lnTo>
                      <a:pt x="113" y="232"/>
                    </a:lnTo>
                    <a:lnTo>
                      <a:pt x="112" y="207"/>
                    </a:lnTo>
                    <a:lnTo>
                      <a:pt x="113" y="182"/>
                    </a:lnTo>
                    <a:lnTo>
                      <a:pt x="116" y="156"/>
                    </a:lnTo>
                    <a:lnTo>
                      <a:pt x="119" y="145"/>
                    </a:lnTo>
                    <a:lnTo>
                      <a:pt x="123" y="133"/>
                    </a:lnTo>
                    <a:lnTo>
                      <a:pt x="127" y="123"/>
                    </a:lnTo>
                    <a:lnTo>
                      <a:pt x="134" y="113"/>
                    </a:lnTo>
                    <a:lnTo>
                      <a:pt x="142" y="105"/>
                    </a:lnTo>
                    <a:lnTo>
                      <a:pt x="151" y="96"/>
                    </a:lnTo>
                    <a:lnTo>
                      <a:pt x="156" y="98"/>
                    </a:lnTo>
                    <a:lnTo>
                      <a:pt x="162" y="98"/>
                    </a:lnTo>
                    <a:lnTo>
                      <a:pt x="166" y="99"/>
                    </a:lnTo>
                    <a:lnTo>
                      <a:pt x="170" y="101"/>
                    </a:lnTo>
                    <a:lnTo>
                      <a:pt x="169" y="103"/>
                    </a:lnTo>
                    <a:lnTo>
                      <a:pt x="166" y="110"/>
                    </a:lnTo>
                    <a:lnTo>
                      <a:pt x="163" y="118"/>
                    </a:lnTo>
                    <a:lnTo>
                      <a:pt x="158" y="128"/>
                    </a:lnTo>
                    <a:lnTo>
                      <a:pt x="153" y="137"/>
                    </a:lnTo>
                    <a:lnTo>
                      <a:pt x="148" y="146"/>
                    </a:lnTo>
                    <a:lnTo>
                      <a:pt x="144" y="153"/>
                    </a:lnTo>
                    <a:lnTo>
                      <a:pt x="142" y="156"/>
                    </a:lnTo>
                    <a:lnTo>
                      <a:pt x="139" y="172"/>
                    </a:lnTo>
                    <a:lnTo>
                      <a:pt x="136" y="190"/>
                    </a:lnTo>
                    <a:lnTo>
                      <a:pt x="132" y="222"/>
                    </a:lnTo>
                    <a:lnTo>
                      <a:pt x="130" y="238"/>
                    </a:lnTo>
                    <a:lnTo>
                      <a:pt x="126" y="254"/>
                    </a:lnTo>
                    <a:lnTo>
                      <a:pt x="121"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717" name="Freeform 362"/>
              <p:cNvSpPr>
                <a:spLocks/>
              </p:cNvSpPr>
              <p:nvPr/>
            </p:nvSpPr>
            <p:spPr bwMode="auto">
              <a:xfrm>
                <a:off x="2064" y="2208"/>
                <a:ext cx="170" cy="285"/>
              </a:xfrm>
              <a:custGeom>
                <a:avLst/>
                <a:gdLst>
                  <a:gd name="T0" fmla="*/ 113 w 170"/>
                  <a:gd name="T1" fmla="*/ 222 h 285"/>
                  <a:gd name="T2" fmla="*/ 107 w 170"/>
                  <a:gd name="T3" fmla="*/ 160 h 285"/>
                  <a:gd name="T4" fmla="*/ 92 w 170"/>
                  <a:gd name="T5" fmla="*/ 99 h 285"/>
                  <a:gd name="T6" fmla="*/ 73 w 170"/>
                  <a:gd name="T7" fmla="*/ 55 h 285"/>
                  <a:gd name="T8" fmla="*/ 59 w 170"/>
                  <a:gd name="T9" fmla="*/ 33 h 285"/>
                  <a:gd name="T10" fmla="*/ 36 w 170"/>
                  <a:gd name="T11" fmla="*/ 16 h 285"/>
                  <a:gd name="T12" fmla="*/ 0 w 170"/>
                  <a:gd name="T13" fmla="*/ 0 h 285"/>
                  <a:gd name="T14" fmla="*/ 11 w 170"/>
                  <a:gd name="T15" fmla="*/ 38 h 285"/>
                  <a:gd name="T16" fmla="*/ 32 w 170"/>
                  <a:gd name="T17" fmla="*/ 69 h 285"/>
                  <a:gd name="T18" fmla="*/ 50 w 170"/>
                  <a:gd name="T19" fmla="*/ 111 h 285"/>
                  <a:gd name="T20" fmla="*/ 74 w 170"/>
                  <a:gd name="T21" fmla="*/ 152 h 285"/>
                  <a:gd name="T22" fmla="*/ 77 w 170"/>
                  <a:gd name="T23" fmla="*/ 165 h 285"/>
                  <a:gd name="T24" fmla="*/ 78 w 170"/>
                  <a:gd name="T25" fmla="*/ 171 h 285"/>
                  <a:gd name="T26" fmla="*/ 78 w 170"/>
                  <a:gd name="T27" fmla="*/ 172 h 285"/>
                  <a:gd name="T28" fmla="*/ 78 w 170"/>
                  <a:gd name="T29" fmla="*/ 168 h 285"/>
                  <a:gd name="T30" fmla="*/ 81 w 170"/>
                  <a:gd name="T31" fmla="*/ 170 h 285"/>
                  <a:gd name="T32" fmla="*/ 84 w 170"/>
                  <a:gd name="T33" fmla="*/ 177 h 285"/>
                  <a:gd name="T34" fmla="*/ 96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6 h 285"/>
                  <a:gd name="T50" fmla="*/ 162 w 170"/>
                  <a:gd name="T51" fmla="*/ 98 h 285"/>
                  <a:gd name="T52" fmla="*/ 170 w 170"/>
                  <a:gd name="T53" fmla="*/ 101 h 285"/>
                  <a:gd name="T54" fmla="*/ 167 w 170"/>
                  <a:gd name="T55" fmla="*/ 110 h 285"/>
                  <a:gd name="T56" fmla="*/ 159 w 170"/>
                  <a:gd name="T57" fmla="*/ 128 h 285"/>
                  <a:gd name="T58" fmla="*/ 149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718" name="Freeform 363"/>
              <p:cNvSpPr>
                <a:spLocks/>
              </p:cNvSpPr>
              <p:nvPr/>
            </p:nvSpPr>
            <p:spPr bwMode="auto">
              <a:xfrm>
                <a:off x="2256" y="2016"/>
                <a:ext cx="170" cy="285"/>
              </a:xfrm>
              <a:custGeom>
                <a:avLst/>
                <a:gdLst>
                  <a:gd name="T0" fmla="*/ 113 w 170"/>
                  <a:gd name="T1" fmla="*/ 222 h 285"/>
                  <a:gd name="T2" fmla="*/ 107 w 170"/>
                  <a:gd name="T3" fmla="*/ 160 h 285"/>
                  <a:gd name="T4" fmla="*/ 92 w 170"/>
                  <a:gd name="T5" fmla="*/ 99 h 285"/>
                  <a:gd name="T6" fmla="*/ 72 w 170"/>
                  <a:gd name="T7" fmla="*/ 55 h 285"/>
                  <a:gd name="T8" fmla="*/ 59 w 170"/>
                  <a:gd name="T9" fmla="*/ 33 h 285"/>
                  <a:gd name="T10" fmla="*/ 36 w 170"/>
                  <a:gd name="T11" fmla="*/ 16 h 285"/>
                  <a:gd name="T12" fmla="*/ 0 w 170"/>
                  <a:gd name="T13" fmla="*/ 0 h 285"/>
                  <a:gd name="T14" fmla="*/ 10 w 170"/>
                  <a:gd name="T15" fmla="*/ 38 h 285"/>
                  <a:gd name="T16" fmla="*/ 32 w 170"/>
                  <a:gd name="T17" fmla="*/ 69 h 285"/>
                  <a:gd name="T18" fmla="*/ 49 w 170"/>
                  <a:gd name="T19" fmla="*/ 112 h 285"/>
                  <a:gd name="T20" fmla="*/ 74 w 170"/>
                  <a:gd name="T21" fmla="*/ 152 h 285"/>
                  <a:gd name="T22" fmla="*/ 77 w 170"/>
                  <a:gd name="T23" fmla="*/ 166 h 285"/>
                  <a:gd name="T24" fmla="*/ 78 w 170"/>
                  <a:gd name="T25" fmla="*/ 171 h 285"/>
                  <a:gd name="T26" fmla="*/ 78 w 170"/>
                  <a:gd name="T27" fmla="*/ 173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7 h 285"/>
                  <a:gd name="T50" fmla="*/ 162 w 170"/>
                  <a:gd name="T51" fmla="*/ 98 h 285"/>
                  <a:gd name="T52" fmla="*/ 170 w 170"/>
                  <a:gd name="T53" fmla="*/ 101 h 285"/>
                  <a:gd name="T54" fmla="*/ 167 w 170"/>
                  <a:gd name="T55" fmla="*/ 110 h 285"/>
                  <a:gd name="T56" fmla="*/ 159 w 170"/>
                  <a:gd name="T57" fmla="*/ 128 h 285"/>
                  <a:gd name="T58" fmla="*/ 148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0" y="191"/>
                    </a:lnTo>
                    <a:lnTo>
                      <a:pt x="107" y="160"/>
                    </a:lnTo>
                    <a:lnTo>
                      <a:pt x="101" y="129"/>
                    </a:lnTo>
                    <a:lnTo>
                      <a:pt x="92" y="99"/>
                    </a:lnTo>
                    <a:lnTo>
                      <a:pt x="80" y="69"/>
                    </a:lnTo>
                    <a:lnTo>
                      <a:pt x="72" y="55"/>
                    </a:lnTo>
                    <a:lnTo>
                      <a:pt x="64" y="41"/>
                    </a:lnTo>
                    <a:lnTo>
                      <a:pt x="59" y="33"/>
                    </a:lnTo>
                    <a:lnTo>
                      <a:pt x="52" y="27"/>
                    </a:lnTo>
                    <a:lnTo>
                      <a:pt x="36" y="16"/>
                    </a:lnTo>
                    <a:lnTo>
                      <a:pt x="17" y="8"/>
                    </a:lnTo>
                    <a:lnTo>
                      <a:pt x="0" y="0"/>
                    </a:lnTo>
                    <a:lnTo>
                      <a:pt x="5" y="20"/>
                    </a:lnTo>
                    <a:lnTo>
                      <a:pt x="10" y="38"/>
                    </a:lnTo>
                    <a:lnTo>
                      <a:pt x="20" y="54"/>
                    </a:lnTo>
                    <a:lnTo>
                      <a:pt x="32" y="69"/>
                    </a:lnTo>
                    <a:lnTo>
                      <a:pt x="40" y="91"/>
                    </a:lnTo>
                    <a:lnTo>
                      <a:pt x="49" y="112"/>
                    </a:lnTo>
                    <a:lnTo>
                      <a:pt x="61" y="132"/>
                    </a:lnTo>
                    <a:lnTo>
                      <a:pt x="74" y="152"/>
                    </a:lnTo>
                    <a:lnTo>
                      <a:pt x="76" y="160"/>
                    </a:lnTo>
                    <a:lnTo>
                      <a:pt x="77" y="166"/>
                    </a:lnTo>
                    <a:lnTo>
                      <a:pt x="78" y="169"/>
                    </a:lnTo>
                    <a:lnTo>
                      <a:pt x="78" y="171"/>
                    </a:lnTo>
                    <a:lnTo>
                      <a:pt x="78" y="173"/>
                    </a:lnTo>
                    <a:lnTo>
                      <a:pt x="78" y="170"/>
                    </a:lnTo>
                    <a:lnTo>
                      <a:pt x="78" y="168"/>
                    </a:lnTo>
                    <a:lnTo>
                      <a:pt x="79" y="168"/>
                    </a:lnTo>
                    <a:lnTo>
                      <a:pt x="80" y="170"/>
                    </a:lnTo>
                    <a:lnTo>
                      <a:pt x="82" y="173"/>
                    </a:lnTo>
                    <a:lnTo>
                      <a:pt x="84" y="177"/>
                    </a:lnTo>
                    <a:lnTo>
                      <a:pt x="87" y="184"/>
                    </a:lnTo>
                    <a:lnTo>
                      <a:pt x="95" y="206"/>
                    </a:lnTo>
                    <a:lnTo>
                      <a:pt x="102"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7"/>
                    </a:lnTo>
                    <a:lnTo>
                      <a:pt x="156" y="98"/>
                    </a:lnTo>
                    <a:lnTo>
                      <a:pt x="162" y="98"/>
                    </a:lnTo>
                    <a:lnTo>
                      <a:pt x="167" y="99"/>
                    </a:lnTo>
                    <a:lnTo>
                      <a:pt x="170" y="101"/>
                    </a:lnTo>
                    <a:lnTo>
                      <a:pt x="169" y="104"/>
                    </a:lnTo>
                    <a:lnTo>
                      <a:pt x="167" y="110"/>
                    </a:lnTo>
                    <a:lnTo>
                      <a:pt x="163" y="119"/>
                    </a:lnTo>
                    <a:lnTo>
                      <a:pt x="159" y="128"/>
                    </a:lnTo>
                    <a:lnTo>
                      <a:pt x="153" y="137"/>
                    </a:lnTo>
                    <a:lnTo>
                      <a:pt x="148" y="146"/>
                    </a:lnTo>
                    <a:lnTo>
                      <a:pt x="145" y="153"/>
                    </a:lnTo>
                    <a:lnTo>
                      <a:pt x="143" y="156"/>
                    </a:lnTo>
                    <a:lnTo>
                      <a:pt x="139" y="173"/>
                    </a:lnTo>
                    <a:lnTo>
                      <a:pt x="137" y="190"/>
                    </a:lnTo>
                    <a:lnTo>
                      <a:pt x="132" y="222"/>
                    </a:lnTo>
                    <a:lnTo>
                      <a:pt x="130" y="238"/>
                    </a:lnTo>
                    <a:lnTo>
                      <a:pt x="126"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719" name="Freeform 364"/>
              <p:cNvSpPr>
                <a:spLocks noChangeAspect="1"/>
              </p:cNvSpPr>
              <p:nvPr/>
            </p:nvSpPr>
            <p:spPr bwMode="auto">
              <a:xfrm>
                <a:off x="2400" y="1828"/>
                <a:ext cx="161" cy="268"/>
              </a:xfrm>
              <a:custGeom>
                <a:avLst/>
                <a:gdLst>
                  <a:gd name="T0" fmla="*/ 100 w 171"/>
                  <a:gd name="T1" fmla="*/ 197 h 285"/>
                  <a:gd name="T2" fmla="*/ 95 w 171"/>
                  <a:gd name="T3" fmla="*/ 141 h 285"/>
                  <a:gd name="T4" fmla="*/ 82 w 171"/>
                  <a:gd name="T5" fmla="*/ 87 h 285"/>
                  <a:gd name="T6" fmla="*/ 65 w 171"/>
                  <a:gd name="T7" fmla="*/ 49 h 285"/>
                  <a:gd name="T8" fmla="*/ 53 w 171"/>
                  <a:gd name="T9" fmla="*/ 29 h 285"/>
                  <a:gd name="T10" fmla="*/ 32 w 171"/>
                  <a:gd name="T11" fmla="*/ 14 h 285"/>
                  <a:gd name="T12" fmla="*/ 0 w 171"/>
                  <a:gd name="T13" fmla="*/ 0 h 285"/>
                  <a:gd name="T14" fmla="*/ 9 w 171"/>
                  <a:gd name="T15" fmla="*/ 34 h 285"/>
                  <a:gd name="T16" fmla="*/ 29 w 171"/>
                  <a:gd name="T17" fmla="*/ 61 h 285"/>
                  <a:gd name="T18" fmla="*/ 44 w 171"/>
                  <a:gd name="T19" fmla="*/ 99 h 285"/>
                  <a:gd name="T20" fmla="*/ 66 w 171"/>
                  <a:gd name="T21" fmla="*/ 134 h 285"/>
                  <a:gd name="T22" fmla="*/ 68 w 171"/>
                  <a:gd name="T23" fmla="*/ 147 h 285"/>
                  <a:gd name="T24" fmla="*/ 70 w 171"/>
                  <a:gd name="T25" fmla="*/ 151 h 285"/>
                  <a:gd name="T26" fmla="*/ 70 w 171"/>
                  <a:gd name="T27" fmla="*/ 153 h 285"/>
                  <a:gd name="T28" fmla="*/ 70 w 171"/>
                  <a:gd name="T29" fmla="*/ 149 h 285"/>
                  <a:gd name="T30" fmla="*/ 72 w 171"/>
                  <a:gd name="T31" fmla="*/ 150 h 285"/>
                  <a:gd name="T32" fmla="*/ 74 w 171"/>
                  <a:gd name="T33" fmla="*/ 156 h 285"/>
                  <a:gd name="T34" fmla="*/ 85 w 171"/>
                  <a:gd name="T35" fmla="*/ 182 h 285"/>
                  <a:gd name="T36" fmla="*/ 96 w 171"/>
                  <a:gd name="T37" fmla="*/ 224 h 285"/>
                  <a:gd name="T38" fmla="*/ 102 w 171"/>
                  <a:gd name="T39" fmla="*/ 226 h 285"/>
                  <a:gd name="T40" fmla="*/ 100 w 171"/>
                  <a:gd name="T41" fmla="*/ 183 h 285"/>
                  <a:gd name="T42" fmla="*/ 104 w 171"/>
                  <a:gd name="T43" fmla="*/ 138 h 285"/>
                  <a:gd name="T44" fmla="*/ 109 w 171"/>
                  <a:gd name="T45" fmla="*/ 118 h 285"/>
                  <a:gd name="T46" fmla="*/ 120 w 171"/>
                  <a:gd name="T47" fmla="*/ 100 h 285"/>
                  <a:gd name="T48" fmla="*/ 135 w 171"/>
                  <a:gd name="T49" fmla="*/ 86 h 285"/>
                  <a:gd name="T50" fmla="*/ 144 w 171"/>
                  <a:gd name="T51" fmla="*/ 87 h 285"/>
                  <a:gd name="T52" fmla="*/ 152 w 171"/>
                  <a:gd name="T53" fmla="*/ 89 h 285"/>
                  <a:gd name="T54" fmla="*/ 148 w 171"/>
                  <a:gd name="T55" fmla="*/ 97 h 285"/>
                  <a:gd name="T56" fmla="*/ 141 w 171"/>
                  <a:gd name="T57" fmla="*/ 113 h 285"/>
                  <a:gd name="T58" fmla="*/ 132 w 171"/>
                  <a:gd name="T59" fmla="*/ 129 h 285"/>
                  <a:gd name="T60" fmla="*/ 127 w 171"/>
                  <a:gd name="T61" fmla="*/ 138 h 285"/>
                  <a:gd name="T62" fmla="*/ 121 w 171"/>
                  <a:gd name="T63" fmla="*/ 168 h 285"/>
                  <a:gd name="T64" fmla="*/ 115 w 171"/>
                  <a:gd name="T65" fmla="*/ 211 h 285"/>
                  <a:gd name="T66" fmla="*/ 108 w 171"/>
                  <a:gd name="T67" fmla="*/ 239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285">
                    <a:moveTo>
                      <a:pt x="115" y="285"/>
                    </a:moveTo>
                    <a:lnTo>
                      <a:pt x="113" y="222"/>
                    </a:lnTo>
                    <a:lnTo>
                      <a:pt x="111" y="191"/>
                    </a:lnTo>
                    <a:lnTo>
                      <a:pt x="107" y="160"/>
                    </a:lnTo>
                    <a:lnTo>
                      <a:pt x="102" y="129"/>
                    </a:lnTo>
                    <a:lnTo>
                      <a:pt x="92" y="99"/>
                    </a:lnTo>
                    <a:lnTo>
                      <a:pt x="81" y="69"/>
                    </a:lnTo>
                    <a:lnTo>
                      <a:pt x="73" y="55"/>
                    </a:lnTo>
                    <a:lnTo>
                      <a:pt x="65" y="41"/>
                    </a:lnTo>
                    <a:lnTo>
                      <a:pt x="59" y="33"/>
                    </a:lnTo>
                    <a:lnTo>
                      <a:pt x="52" y="27"/>
                    </a:lnTo>
                    <a:lnTo>
                      <a:pt x="36" y="16"/>
                    </a:lnTo>
                    <a:lnTo>
                      <a:pt x="18" y="8"/>
                    </a:lnTo>
                    <a:lnTo>
                      <a:pt x="0" y="0"/>
                    </a:lnTo>
                    <a:lnTo>
                      <a:pt x="5" y="20"/>
                    </a:lnTo>
                    <a:lnTo>
                      <a:pt x="11" y="38"/>
                    </a:lnTo>
                    <a:lnTo>
                      <a:pt x="20" y="54"/>
                    </a:lnTo>
                    <a:lnTo>
                      <a:pt x="33" y="69"/>
                    </a:lnTo>
                    <a:lnTo>
                      <a:pt x="41" y="91"/>
                    </a:lnTo>
                    <a:lnTo>
                      <a:pt x="50" y="112"/>
                    </a:lnTo>
                    <a:lnTo>
                      <a:pt x="61" y="132"/>
                    </a:lnTo>
                    <a:lnTo>
                      <a:pt x="74" y="152"/>
                    </a:lnTo>
                    <a:lnTo>
                      <a:pt x="76" y="160"/>
                    </a:lnTo>
                    <a:lnTo>
                      <a:pt x="77" y="166"/>
                    </a:lnTo>
                    <a:lnTo>
                      <a:pt x="79" y="169"/>
                    </a:lnTo>
                    <a:lnTo>
                      <a:pt x="79" y="171"/>
                    </a:lnTo>
                    <a:lnTo>
                      <a:pt x="79" y="173"/>
                    </a:lnTo>
                    <a:lnTo>
                      <a:pt x="79" y="170"/>
                    </a:lnTo>
                    <a:lnTo>
                      <a:pt x="79" y="168"/>
                    </a:lnTo>
                    <a:lnTo>
                      <a:pt x="80" y="168"/>
                    </a:lnTo>
                    <a:lnTo>
                      <a:pt x="81" y="170"/>
                    </a:lnTo>
                    <a:lnTo>
                      <a:pt x="82" y="173"/>
                    </a:lnTo>
                    <a:lnTo>
                      <a:pt x="84" y="177"/>
                    </a:lnTo>
                    <a:lnTo>
                      <a:pt x="88" y="184"/>
                    </a:lnTo>
                    <a:lnTo>
                      <a:pt x="96" y="206"/>
                    </a:lnTo>
                    <a:lnTo>
                      <a:pt x="103" y="230"/>
                    </a:lnTo>
                    <a:lnTo>
                      <a:pt x="108" y="253"/>
                    </a:lnTo>
                    <a:lnTo>
                      <a:pt x="115" y="276"/>
                    </a:lnTo>
                    <a:lnTo>
                      <a:pt x="115" y="255"/>
                    </a:lnTo>
                    <a:lnTo>
                      <a:pt x="114" y="232"/>
                    </a:lnTo>
                    <a:lnTo>
                      <a:pt x="113" y="207"/>
                    </a:lnTo>
                    <a:lnTo>
                      <a:pt x="114" y="182"/>
                    </a:lnTo>
                    <a:lnTo>
                      <a:pt x="117" y="156"/>
                    </a:lnTo>
                    <a:lnTo>
                      <a:pt x="120" y="145"/>
                    </a:lnTo>
                    <a:lnTo>
                      <a:pt x="123" y="133"/>
                    </a:lnTo>
                    <a:lnTo>
                      <a:pt x="128" y="123"/>
                    </a:lnTo>
                    <a:lnTo>
                      <a:pt x="135" y="113"/>
                    </a:lnTo>
                    <a:lnTo>
                      <a:pt x="143" y="105"/>
                    </a:lnTo>
                    <a:lnTo>
                      <a:pt x="152" y="97"/>
                    </a:lnTo>
                    <a:lnTo>
                      <a:pt x="157" y="98"/>
                    </a:lnTo>
                    <a:lnTo>
                      <a:pt x="163" y="98"/>
                    </a:lnTo>
                    <a:lnTo>
                      <a:pt x="167" y="99"/>
                    </a:lnTo>
                    <a:lnTo>
                      <a:pt x="171" y="101"/>
                    </a:lnTo>
                    <a:lnTo>
                      <a:pt x="169" y="104"/>
                    </a:lnTo>
                    <a:lnTo>
                      <a:pt x="167" y="110"/>
                    </a:lnTo>
                    <a:lnTo>
                      <a:pt x="164" y="119"/>
                    </a:lnTo>
                    <a:lnTo>
                      <a:pt x="159" y="128"/>
                    </a:lnTo>
                    <a:lnTo>
                      <a:pt x="153" y="137"/>
                    </a:lnTo>
                    <a:lnTo>
                      <a:pt x="149" y="146"/>
                    </a:lnTo>
                    <a:lnTo>
                      <a:pt x="145" y="153"/>
                    </a:lnTo>
                    <a:lnTo>
                      <a:pt x="143" y="156"/>
                    </a:lnTo>
                    <a:lnTo>
                      <a:pt x="140" y="173"/>
                    </a:lnTo>
                    <a:lnTo>
                      <a:pt x="137" y="190"/>
                    </a:lnTo>
                    <a:lnTo>
                      <a:pt x="133"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0" name="Freeform 365"/>
              <p:cNvSpPr>
                <a:spLocks noChangeAspect="1"/>
              </p:cNvSpPr>
              <p:nvPr/>
            </p:nvSpPr>
            <p:spPr bwMode="auto">
              <a:xfrm>
                <a:off x="2336" y="1928"/>
                <a:ext cx="161" cy="269"/>
              </a:xfrm>
              <a:custGeom>
                <a:avLst/>
                <a:gdLst>
                  <a:gd name="T0" fmla="*/ 100 w 170"/>
                  <a:gd name="T1" fmla="*/ 198 h 285"/>
                  <a:gd name="T2" fmla="*/ 96 w 170"/>
                  <a:gd name="T3" fmla="*/ 143 h 285"/>
                  <a:gd name="T4" fmla="*/ 82 w 170"/>
                  <a:gd name="T5" fmla="*/ 88 h 285"/>
                  <a:gd name="T6" fmla="*/ 64 w 170"/>
                  <a:gd name="T7" fmla="*/ 49 h 285"/>
                  <a:gd name="T8" fmla="*/ 52 w 170"/>
                  <a:gd name="T9" fmla="*/ 29 h 285"/>
                  <a:gd name="T10" fmla="*/ 31 w 170"/>
                  <a:gd name="T11" fmla="*/ 14 h 285"/>
                  <a:gd name="T12" fmla="*/ 0 w 170"/>
                  <a:gd name="T13" fmla="*/ 0 h 285"/>
                  <a:gd name="T14" fmla="*/ 9 w 170"/>
                  <a:gd name="T15" fmla="*/ 34 h 285"/>
                  <a:gd name="T16" fmla="*/ 28 w 170"/>
                  <a:gd name="T17" fmla="*/ 61 h 285"/>
                  <a:gd name="T18" fmla="*/ 44 w 170"/>
                  <a:gd name="T19" fmla="*/ 100 h 285"/>
                  <a:gd name="T20" fmla="*/ 65 w 170"/>
                  <a:gd name="T21" fmla="*/ 135 h 285"/>
                  <a:gd name="T22" fmla="*/ 69 w 170"/>
                  <a:gd name="T23" fmla="*/ 148 h 285"/>
                  <a:gd name="T24" fmla="*/ 70 w 170"/>
                  <a:gd name="T25" fmla="*/ 152 h 285"/>
                  <a:gd name="T26" fmla="*/ 70 w 170"/>
                  <a:gd name="T27" fmla="*/ 154 h 285"/>
                  <a:gd name="T28" fmla="*/ 70 w 170"/>
                  <a:gd name="T29" fmla="*/ 150 h 285"/>
                  <a:gd name="T30" fmla="*/ 72 w 170"/>
                  <a:gd name="T31" fmla="*/ 151 h 285"/>
                  <a:gd name="T32" fmla="*/ 76 w 170"/>
                  <a:gd name="T33" fmla="*/ 158 h 285"/>
                  <a:gd name="T34" fmla="*/ 85 w 170"/>
                  <a:gd name="T35" fmla="*/ 183 h 285"/>
                  <a:gd name="T36" fmla="*/ 97 w 170"/>
                  <a:gd name="T37" fmla="*/ 226 h 285"/>
                  <a:gd name="T38" fmla="*/ 103 w 170"/>
                  <a:gd name="T39" fmla="*/ 227 h 285"/>
                  <a:gd name="T40" fmla="*/ 100 w 170"/>
                  <a:gd name="T41" fmla="*/ 184 h 285"/>
                  <a:gd name="T42" fmla="*/ 104 w 170"/>
                  <a:gd name="T43" fmla="*/ 139 h 285"/>
                  <a:gd name="T44" fmla="*/ 110 w 170"/>
                  <a:gd name="T45" fmla="*/ 119 h 285"/>
                  <a:gd name="T46" fmla="*/ 120 w 170"/>
                  <a:gd name="T47" fmla="*/ 101 h 285"/>
                  <a:gd name="T48" fmla="*/ 136 w 170"/>
                  <a:gd name="T49" fmla="*/ 87 h 285"/>
                  <a:gd name="T50" fmla="*/ 145 w 170"/>
                  <a:gd name="T51" fmla="*/ 87 h 285"/>
                  <a:gd name="T52" fmla="*/ 152 w 170"/>
                  <a:gd name="T53" fmla="*/ 90 h 285"/>
                  <a:gd name="T54" fmla="*/ 150 w 170"/>
                  <a:gd name="T55" fmla="*/ 98 h 285"/>
                  <a:gd name="T56" fmla="*/ 142 w 170"/>
                  <a:gd name="T57" fmla="*/ 114 h 285"/>
                  <a:gd name="T58" fmla="*/ 133 w 170"/>
                  <a:gd name="T59" fmla="*/ 130 h 285"/>
                  <a:gd name="T60" fmla="*/ 127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2" y="27"/>
                    </a:lnTo>
                    <a:lnTo>
                      <a:pt x="35" y="16"/>
                    </a:lnTo>
                    <a:lnTo>
                      <a:pt x="17" y="8"/>
                    </a:lnTo>
                    <a:lnTo>
                      <a:pt x="0" y="0"/>
                    </a:lnTo>
                    <a:lnTo>
                      <a:pt x="4" y="20"/>
                    </a:lnTo>
                    <a:lnTo>
                      <a:pt x="10" y="38"/>
                    </a:lnTo>
                    <a:lnTo>
                      <a:pt x="19" y="54"/>
                    </a:lnTo>
                    <a:lnTo>
                      <a:pt x="32" y="69"/>
                    </a:lnTo>
                    <a:lnTo>
                      <a:pt x="40" y="91"/>
                    </a:lnTo>
                    <a:lnTo>
                      <a:pt x="49" y="112"/>
                    </a:lnTo>
                    <a:lnTo>
                      <a:pt x="61" y="132"/>
                    </a:lnTo>
                    <a:lnTo>
                      <a:pt x="73" y="152"/>
                    </a:lnTo>
                    <a:lnTo>
                      <a:pt x="76" y="160"/>
                    </a:lnTo>
                    <a:lnTo>
                      <a:pt x="77" y="166"/>
                    </a:lnTo>
                    <a:lnTo>
                      <a:pt x="78" y="169"/>
                    </a:lnTo>
                    <a:lnTo>
                      <a:pt x="78" y="171"/>
                    </a:lnTo>
                    <a:lnTo>
                      <a:pt x="78" y="173"/>
                    </a:lnTo>
                    <a:lnTo>
                      <a:pt x="78" y="170"/>
                    </a:lnTo>
                    <a:lnTo>
                      <a:pt x="78" y="168"/>
                    </a:lnTo>
                    <a:lnTo>
                      <a:pt x="79" y="168"/>
                    </a:lnTo>
                    <a:lnTo>
                      <a:pt x="80" y="170"/>
                    </a:lnTo>
                    <a:lnTo>
                      <a:pt x="81" y="173"/>
                    </a:lnTo>
                    <a:lnTo>
                      <a:pt x="84" y="177"/>
                    </a:lnTo>
                    <a:lnTo>
                      <a:pt x="87" y="184"/>
                    </a:lnTo>
                    <a:lnTo>
                      <a:pt x="95" y="206"/>
                    </a:lnTo>
                    <a:lnTo>
                      <a:pt x="102" y="230"/>
                    </a:lnTo>
                    <a:lnTo>
                      <a:pt x="108" y="253"/>
                    </a:lnTo>
                    <a:lnTo>
                      <a:pt x="115" y="276"/>
                    </a:lnTo>
                    <a:lnTo>
                      <a:pt x="115" y="255"/>
                    </a:lnTo>
                    <a:lnTo>
                      <a:pt x="114" y="232"/>
                    </a:lnTo>
                    <a:lnTo>
                      <a:pt x="112" y="207"/>
                    </a:lnTo>
                    <a:lnTo>
                      <a:pt x="114" y="182"/>
                    </a:lnTo>
                    <a:lnTo>
                      <a:pt x="116" y="156"/>
                    </a:lnTo>
                    <a:lnTo>
                      <a:pt x="119" y="145"/>
                    </a:lnTo>
                    <a:lnTo>
                      <a:pt x="123" y="133"/>
                    </a:lnTo>
                    <a:lnTo>
                      <a:pt x="127" y="123"/>
                    </a:lnTo>
                    <a:lnTo>
                      <a:pt x="134" y="113"/>
                    </a:lnTo>
                    <a:lnTo>
                      <a:pt x="142" y="105"/>
                    </a:lnTo>
                    <a:lnTo>
                      <a:pt x="152" y="97"/>
                    </a:lnTo>
                    <a:lnTo>
                      <a:pt x="156" y="98"/>
                    </a:lnTo>
                    <a:lnTo>
                      <a:pt x="162" y="98"/>
                    </a:lnTo>
                    <a:lnTo>
                      <a:pt x="167" y="99"/>
                    </a:lnTo>
                    <a:lnTo>
                      <a:pt x="170" y="101"/>
                    </a:lnTo>
                    <a:lnTo>
                      <a:pt x="169" y="104"/>
                    </a:lnTo>
                    <a:lnTo>
                      <a:pt x="167" y="110"/>
                    </a:lnTo>
                    <a:lnTo>
                      <a:pt x="163" y="119"/>
                    </a:lnTo>
                    <a:lnTo>
                      <a:pt x="158" y="128"/>
                    </a:lnTo>
                    <a:lnTo>
                      <a:pt x="153" y="137"/>
                    </a:lnTo>
                    <a:lnTo>
                      <a:pt x="148" y="146"/>
                    </a:lnTo>
                    <a:lnTo>
                      <a:pt x="145" y="153"/>
                    </a:lnTo>
                    <a:lnTo>
                      <a:pt x="142" y="156"/>
                    </a:lnTo>
                    <a:lnTo>
                      <a:pt x="139" y="173"/>
                    </a:lnTo>
                    <a:lnTo>
                      <a:pt x="137" y="190"/>
                    </a:lnTo>
                    <a:lnTo>
                      <a:pt x="132" y="222"/>
                    </a:lnTo>
                    <a:lnTo>
                      <a:pt x="130" y="238"/>
                    </a:lnTo>
                    <a:lnTo>
                      <a:pt x="126"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1" name="Freeform 366"/>
              <p:cNvSpPr>
                <a:spLocks noChangeAspect="1"/>
              </p:cNvSpPr>
              <p:nvPr/>
            </p:nvSpPr>
            <p:spPr bwMode="auto">
              <a:xfrm>
                <a:off x="2460" y="1736"/>
                <a:ext cx="161" cy="269"/>
              </a:xfrm>
              <a:custGeom>
                <a:avLst/>
                <a:gdLst>
                  <a:gd name="T0" fmla="*/ 101 w 170"/>
                  <a:gd name="T1" fmla="*/ 198 h 285"/>
                  <a:gd name="T2" fmla="*/ 96 w 170"/>
                  <a:gd name="T3" fmla="*/ 143 h 285"/>
                  <a:gd name="T4" fmla="*/ 82 w 170"/>
                  <a:gd name="T5" fmla="*/ 88 h 285"/>
                  <a:gd name="T6" fmla="*/ 65 w 170"/>
                  <a:gd name="T7" fmla="*/ 49 h 285"/>
                  <a:gd name="T8" fmla="*/ 53 w 170"/>
                  <a:gd name="T9" fmla="*/ 29 h 285"/>
                  <a:gd name="T10" fmla="*/ 32 w 170"/>
                  <a:gd name="T11" fmla="*/ 14 h 285"/>
                  <a:gd name="T12" fmla="*/ 0 w 170"/>
                  <a:gd name="T13" fmla="*/ 0 h 285"/>
                  <a:gd name="T14" fmla="*/ 9 w 170"/>
                  <a:gd name="T15" fmla="*/ 34 h 285"/>
                  <a:gd name="T16" fmla="*/ 28 w 170"/>
                  <a:gd name="T17" fmla="*/ 61 h 285"/>
                  <a:gd name="T18" fmla="*/ 45 w 170"/>
                  <a:gd name="T19" fmla="*/ 99 h 285"/>
                  <a:gd name="T20" fmla="*/ 66 w 170"/>
                  <a:gd name="T21" fmla="*/ 135 h 285"/>
                  <a:gd name="T22" fmla="*/ 69 w 170"/>
                  <a:gd name="T23" fmla="*/ 147 h 285"/>
                  <a:gd name="T24" fmla="*/ 70 w 170"/>
                  <a:gd name="T25" fmla="*/ 152 h 285"/>
                  <a:gd name="T26" fmla="*/ 70 w 170"/>
                  <a:gd name="T27" fmla="*/ 153 h 285"/>
                  <a:gd name="T28" fmla="*/ 70 w 170"/>
                  <a:gd name="T29" fmla="*/ 150 h 285"/>
                  <a:gd name="T30" fmla="*/ 73 w 170"/>
                  <a:gd name="T31" fmla="*/ 151 h 285"/>
                  <a:gd name="T32" fmla="*/ 76 w 170"/>
                  <a:gd name="T33" fmla="*/ 158 h 285"/>
                  <a:gd name="T34" fmla="*/ 86 w 170"/>
                  <a:gd name="T35" fmla="*/ 183 h 285"/>
                  <a:gd name="T36" fmla="*/ 97 w 170"/>
                  <a:gd name="T37" fmla="*/ 226 h 285"/>
                  <a:gd name="T38" fmla="*/ 103 w 170"/>
                  <a:gd name="T39" fmla="*/ 227 h 285"/>
                  <a:gd name="T40" fmla="*/ 101 w 170"/>
                  <a:gd name="T41" fmla="*/ 184 h 285"/>
                  <a:gd name="T42" fmla="*/ 104 w 170"/>
                  <a:gd name="T43" fmla="*/ 139 h 285"/>
                  <a:gd name="T44" fmla="*/ 110 w 170"/>
                  <a:gd name="T45" fmla="*/ 119 h 285"/>
                  <a:gd name="T46" fmla="*/ 121 w 170"/>
                  <a:gd name="T47" fmla="*/ 101 h 285"/>
                  <a:gd name="T48" fmla="*/ 136 w 170"/>
                  <a:gd name="T49" fmla="*/ 86 h 285"/>
                  <a:gd name="T50" fmla="*/ 145 w 170"/>
                  <a:gd name="T51" fmla="*/ 87 h 285"/>
                  <a:gd name="T52" fmla="*/ 152 w 170"/>
                  <a:gd name="T53" fmla="*/ 90 h 285"/>
                  <a:gd name="T54" fmla="*/ 150 w 170"/>
                  <a:gd name="T55" fmla="*/ 98 h 285"/>
                  <a:gd name="T56" fmla="*/ 143 w 170"/>
                  <a:gd name="T57" fmla="*/ 114 h 285"/>
                  <a:gd name="T58" fmla="*/ 134 w 170"/>
                  <a:gd name="T59" fmla="*/ 130 h 285"/>
                  <a:gd name="T60" fmla="*/ 128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2" name="Freeform 367"/>
              <p:cNvSpPr>
                <a:spLocks noChangeAspect="1"/>
              </p:cNvSpPr>
              <p:nvPr/>
            </p:nvSpPr>
            <p:spPr bwMode="auto">
              <a:xfrm>
                <a:off x="2524" y="16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3" name="Freeform 368"/>
              <p:cNvSpPr>
                <a:spLocks noChangeAspect="1"/>
              </p:cNvSpPr>
              <p:nvPr/>
            </p:nvSpPr>
            <p:spPr bwMode="auto">
              <a:xfrm>
                <a:off x="2588" y="15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4" name="Freeform 369"/>
              <p:cNvSpPr>
                <a:spLocks noChangeAspect="1"/>
              </p:cNvSpPr>
              <p:nvPr/>
            </p:nvSpPr>
            <p:spPr bwMode="auto">
              <a:xfrm>
                <a:off x="2644" y="1448"/>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5" name="Freeform 370"/>
              <p:cNvSpPr>
                <a:spLocks noChangeAspect="1"/>
              </p:cNvSpPr>
              <p:nvPr/>
            </p:nvSpPr>
            <p:spPr bwMode="auto">
              <a:xfrm>
                <a:off x="2796" y="119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6" name="Freeform 371"/>
              <p:cNvSpPr>
                <a:spLocks noChangeAspect="1"/>
              </p:cNvSpPr>
              <p:nvPr/>
            </p:nvSpPr>
            <p:spPr bwMode="auto">
              <a:xfrm>
                <a:off x="2748" y="1284"/>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27" name="Freeform 372"/>
              <p:cNvSpPr>
                <a:spLocks noChangeAspect="1"/>
              </p:cNvSpPr>
              <p:nvPr/>
            </p:nvSpPr>
            <p:spPr bwMode="auto">
              <a:xfrm>
                <a:off x="2696" y="137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grpSp>
        <p:grpSp>
          <p:nvGrpSpPr>
            <p:cNvPr id="15664" name="Group 373"/>
            <p:cNvGrpSpPr>
              <a:grpSpLocks/>
            </p:cNvGrpSpPr>
            <p:nvPr/>
          </p:nvGrpSpPr>
          <p:grpSpPr bwMode="auto">
            <a:xfrm>
              <a:off x="2256" y="1200"/>
              <a:ext cx="882" cy="1301"/>
              <a:chOff x="2064" y="1192"/>
              <a:chExt cx="882" cy="1301"/>
            </a:xfrm>
          </p:grpSpPr>
          <p:sp>
            <p:nvSpPr>
              <p:cNvPr id="15704" name="Freeform 374"/>
              <p:cNvSpPr>
                <a:spLocks/>
              </p:cNvSpPr>
              <p:nvPr/>
            </p:nvSpPr>
            <p:spPr bwMode="auto">
              <a:xfrm>
                <a:off x="2160" y="2112"/>
                <a:ext cx="170" cy="285"/>
              </a:xfrm>
              <a:custGeom>
                <a:avLst/>
                <a:gdLst>
                  <a:gd name="T0" fmla="*/ 112 w 170"/>
                  <a:gd name="T1" fmla="*/ 222 h 285"/>
                  <a:gd name="T2" fmla="*/ 107 w 170"/>
                  <a:gd name="T3" fmla="*/ 160 h 285"/>
                  <a:gd name="T4" fmla="*/ 92 w 170"/>
                  <a:gd name="T5" fmla="*/ 99 h 285"/>
                  <a:gd name="T6" fmla="*/ 72 w 170"/>
                  <a:gd name="T7" fmla="*/ 55 h 285"/>
                  <a:gd name="T8" fmla="*/ 58 w 170"/>
                  <a:gd name="T9" fmla="*/ 33 h 285"/>
                  <a:gd name="T10" fmla="*/ 35 w 170"/>
                  <a:gd name="T11" fmla="*/ 16 h 285"/>
                  <a:gd name="T12" fmla="*/ 0 w 170"/>
                  <a:gd name="T13" fmla="*/ 0 h 285"/>
                  <a:gd name="T14" fmla="*/ 10 w 170"/>
                  <a:gd name="T15" fmla="*/ 38 h 285"/>
                  <a:gd name="T16" fmla="*/ 32 w 170"/>
                  <a:gd name="T17" fmla="*/ 69 h 285"/>
                  <a:gd name="T18" fmla="*/ 49 w 170"/>
                  <a:gd name="T19" fmla="*/ 111 h 285"/>
                  <a:gd name="T20" fmla="*/ 73 w 170"/>
                  <a:gd name="T21" fmla="*/ 152 h 285"/>
                  <a:gd name="T22" fmla="*/ 77 w 170"/>
                  <a:gd name="T23" fmla="*/ 165 h 285"/>
                  <a:gd name="T24" fmla="*/ 78 w 170"/>
                  <a:gd name="T25" fmla="*/ 171 h 285"/>
                  <a:gd name="T26" fmla="*/ 78 w 170"/>
                  <a:gd name="T27" fmla="*/ 172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2 w 170"/>
                  <a:gd name="T41" fmla="*/ 207 h 285"/>
                  <a:gd name="T42" fmla="*/ 116 w 170"/>
                  <a:gd name="T43" fmla="*/ 156 h 285"/>
                  <a:gd name="T44" fmla="*/ 123 w 170"/>
                  <a:gd name="T45" fmla="*/ 133 h 285"/>
                  <a:gd name="T46" fmla="*/ 134 w 170"/>
                  <a:gd name="T47" fmla="*/ 113 h 285"/>
                  <a:gd name="T48" fmla="*/ 151 w 170"/>
                  <a:gd name="T49" fmla="*/ 96 h 285"/>
                  <a:gd name="T50" fmla="*/ 162 w 170"/>
                  <a:gd name="T51" fmla="*/ 98 h 285"/>
                  <a:gd name="T52" fmla="*/ 170 w 170"/>
                  <a:gd name="T53" fmla="*/ 101 h 285"/>
                  <a:gd name="T54" fmla="*/ 166 w 170"/>
                  <a:gd name="T55" fmla="*/ 110 h 285"/>
                  <a:gd name="T56" fmla="*/ 158 w 170"/>
                  <a:gd name="T57" fmla="*/ 128 h 285"/>
                  <a:gd name="T58" fmla="*/ 148 w 170"/>
                  <a:gd name="T59" fmla="*/ 146 h 285"/>
                  <a:gd name="T60" fmla="*/ 142 w 170"/>
                  <a:gd name="T61" fmla="*/ 156 h 285"/>
                  <a:gd name="T62" fmla="*/ 136 w 170"/>
                  <a:gd name="T63" fmla="*/ 190 h 285"/>
                  <a:gd name="T64" fmla="*/ 130 w 170"/>
                  <a:gd name="T65" fmla="*/ 238 h 285"/>
                  <a:gd name="T66" fmla="*/ 121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1" y="26"/>
                    </a:lnTo>
                    <a:lnTo>
                      <a:pt x="35" y="16"/>
                    </a:lnTo>
                    <a:lnTo>
                      <a:pt x="17" y="8"/>
                    </a:lnTo>
                    <a:lnTo>
                      <a:pt x="0" y="0"/>
                    </a:lnTo>
                    <a:lnTo>
                      <a:pt x="4" y="19"/>
                    </a:lnTo>
                    <a:lnTo>
                      <a:pt x="10" y="38"/>
                    </a:lnTo>
                    <a:lnTo>
                      <a:pt x="19" y="54"/>
                    </a:lnTo>
                    <a:lnTo>
                      <a:pt x="32" y="69"/>
                    </a:lnTo>
                    <a:lnTo>
                      <a:pt x="40" y="91"/>
                    </a:lnTo>
                    <a:lnTo>
                      <a:pt x="49" y="111"/>
                    </a:lnTo>
                    <a:lnTo>
                      <a:pt x="61" y="132"/>
                    </a:lnTo>
                    <a:lnTo>
                      <a:pt x="73" y="152"/>
                    </a:lnTo>
                    <a:lnTo>
                      <a:pt x="75" y="160"/>
                    </a:lnTo>
                    <a:lnTo>
                      <a:pt x="77" y="165"/>
                    </a:lnTo>
                    <a:lnTo>
                      <a:pt x="78" y="169"/>
                    </a:lnTo>
                    <a:lnTo>
                      <a:pt x="78" y="171"/>
                    </a:lnTo>
                    <a:lnTo>
                      <a:pt x="78" y="172"/>
                    </a:lnTo>
                    <a:lnTo>
                      <a:pt x="78" y="170"/>
                    </a:lnTo>
                    <a:lnTo>
                      <a:pt x="78" y="168"/>
                    </a:lnTo>
                    <a:lnTo>
                      <a:pt x="79" y="168"/>
                    </a:lnTo>
                    <a:lnTo>
                      <a:pt x="80" y="170"/>
                    </a:lnTo>
                    <a:lnTo>
                      <a:pt x="81" y="172"/>
                    </a:lnTo>
                    <a:lnTo>
                      <a:pt x="84" y="177"/>
                    </a:lnTo>
                    <a:lnTo>
                      <a:pt x="87" y="184"/>
                    </a:lnTo>
                    <a:lnTo>
                      <a:pt x="95" y="206"/>
                    </a:lnTo>
                    <a:lnTo>
                      <a:pt x="102" y="230"/>
                    </a:lnTo>
                    <a:lnTo>
                      <a:pt x="108" y="253"/>
                    </a:lnTo>
                    <a:lnTo>
                      <a:pt x="115" y="276"/>
                    </a:lnTo>
                    <a:lnTo>
                      <a:pt x="115" y="255"/>
                    </a:lnTo>
                    <a:lnTo>
                      <a:pt x="113" y="232"/>
                    </a:lnTo>
                    <a:lnTo>
                      <a:pt x="112" y="207"/>
                    </a:lnTo>
                    <a:lnTo>
                      <a:pt x="113" y="182"/>
                    </a:lnTo>
                    <a:lnTo>
                      <a:pt x="116" y="156"/>
                    </a:lnTo>
                    <a:lnTo>
                      <a:pt x="119" y="145"/>
                    </a:lnTo>
                    <a:lnTo>
                      <a:pt x="123" y="133"/>
                    </a:lnTo>
                    <a:lnTo>
                      <a:pt x="127" y="123"/>
                    </a:lnTo>
                    <a:lnTo>
                      <a:pt x="134" y="113"/>
                    </a:lnTo>
                    <a:lnTo>
                      <a:pt x="142" y="105"/>
                    </a:lnTo>
                    <a:lnTo>
                      <a:pt x="151" y="96"/>
                    </a:lnTo>
                    <a:lnTo>
                      <a:pt x="156" y="98"/>
                    </a:lnTo>
                    <a:lnTo>
                      <a:pt x="162" y="98"/>
                    </a:lnTo>
                    <a:lnTo>
                      <a:pt x="166" y="99"/>
                    </a:lnTo>
                    <a:lnTo>
                      <a:pt x="170" y="101"/>
                    </a:lnTo>
                    <a:lnTo>
                      <a:pt x="169" y="103"/>
                    </a:lnTo>
                    <a:lnTo>
                      <a:pt x="166" y="110"/>
                    </a:lnTo>
                    <a:lnTo>
                      <a:pt x="163" y="118"/>
                    </a:lnTo>
                    <a:lnTo>
                      <a:pt x="158" y="128"/>
                    </a:lnTo>
                    <a:lnTo>
                      <a:pt x="153" y="137"/>
                    </a:lnTo>
                    <a:lnTo>
                      <a:pt x="148" y="146"/>
                    </a:lnTo>
                    <a:lnTo>
                      <a:pt x="144" y="153"/>
                    </a:lnTo>
                    <a:lnTo>
                      <a:pt x="142" y="156"/>
                    </a:lnTo>
                    <a:lnTo>
                      <a:pt x="139" y="172"/>
                    </a:lnTo>
                    <a:lnTo>
                      <a:pt x="136" y="190"/>
                    </a:lnTo>
                    <a:lnTo>
                      <a:pt x="132" y="222"/>
                    </a:lnTo>
                    <a:lnTo>
                      <a:pt x="130" y="238"/>
                    </a:lnTo>
                    <a:lnTo>
                      <a:pt x="126" y="254"/>
                    </a:lnTo>
                    <a:lnTo>
                      <a:pt x="121"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705" name="Freeform 375"/>
              <p:cNvSpPr>
                <a:spLocks/>
              </p:cNvSpPr>
              <p:nvPr/>
            </p:nvSpPr>
            <p:spPr bwMode="auto">
              <a:xfrm>
                <a:off x="2064" y="2208"/>
                <a:ext cx="170" cy="285"/>
              </a:xfrm>
              <a:custGeom>
                <a:avLst/>
                <a:gdLst>
                  <a:gd name="T0" fmla="*/ 113 w 170"/>
                  <a:gd name="T1" fmla="*/ 222 h 285"/>
                  <a:gd name="T2" fmla="*/ 107 w 170"/>
                  <a:gd name="T3" fmla="*/ 160 h 285"/>
                  <a:gd name="T4" fmla="*/ 92 w 170"/>
                  <a:gd name="T5" fmla="*/ 99 h 285"/>
                  <a:gd name="T6" fmla="*/ 73 w 170"/>
                  <a:gd name="T7" fmla="*/ 55 h 285"/>
                  <a:gd name="T8" fmla="*/ 59 w 170"/>
                  <a:gd name="T9" fmla="*/ 33 h 285"/>
                  <a:gd name="T10" fmla="*/ 36 w 170"/>
                  <a:gd name="T11" fmla="*/ 16 h 285"/>
                  <a:gd name="T12" fmla="*/ 0 w 170"/>
                  <a:gd name="T13" fmla="*/ 0 h 285"/>
                  <a:gd name="T14" fmla="*/ 11 w 170"/>
                  <a:gd name="T15" fmla="*/ 38 h 285"/>
                  <a:gd name="T16" fmla="*/ 32 w 170"/>
                  <a:gd name="T17" fmla="*/ 69 h 285"/>
                  <a:gd name="T18" fmla="*/ 50 w 170"/>
                  <a:gd name="T19" fmla="*/ 111 h 285"/>
                  <a:gd name="T20" fmla="*/ 74 w 170"/>
                  <a:gd name="T21" fmla="*/ 152 h 285"/>
                  <a:gd name="T22" fmla="*/ 77 w 170"/>
                  <a:gd name="T23" fmla="*/ 165 h 285"/>
                  <a:gd name="T24" fmla="*/ 78 w 170"/>
                  <a:gd name="T25" fmla="*/ 171 h 285"/>
                  <a:gd name="T26" fmla="*/ 78 w 170"/>
                  <a:gd name="T27" fmla="*/ 172 h 285"/>
                  <a:gd name="T28" fmla="*/ 78 w 170"/>
                  <a:gd name="T29" fmla="*/ 168 h 285"/>
                  <a:gd name="T30" fmla="*/ 81 w 170"/>
                  <a:gd name="T31" fmla="*/ 170 h 285"/>
                  <a:gd name="T32" fmla="*/ 84 w 170"/>
                  <a:gd name="T33" fmla="*/ 177 h 285"/>
                  <a:gd name="T34" fmla="*/ 96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6 h 285"/>
                  <a:gd name="T50" fmla="*/ 162 w 170"/>
                  <a:gd name="T51" fmla="*/ 98 h 285"/>
                  <a:gd name="T52" fmla="*/ 170 w 170"/>
                  <a:gd name="T53" fmla="*/ 101 h 285"/>
                  <a:gd name="T54" fmla="*/ 167 w 170"/>
                  <a:gd name="T55" fmla="*/ 110 h 285"/>
                  <a:gd name="T56" fmla="*/ 159 w 170"/>
                  <a:gd name="T57" fmla="*/ 128 h 285"/>
                  <a:gd name="T58" fmla="*/ 149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706" name="Freeform 376"/>
              <p:cNvSpPr>
                <a:spLocks/>
              </p:cNvSpPr>
              <p:nvPr/>
            </p:nvSpPr>
            <p:spPr bwMode="auto">
              <a:xfrm>
                <a:off x="2256" y="2016"/>
                <a:ext cx="170" cy="285"/>
              </a:xfrm>
              <a:custGeom>
                <a:avLst/>
                <a:gdLst>
                  <a:gd name="T0" fmla="*/ 113 w 170"/>
                  <a:gd name="T1" fmla="*/ 222 h 285"/>
                  <a:gd name="T2" fmla="*/ 107 w 170"/>
                  <a:gd name="T3" fmla="*/ 160 h 285"/>
                  <a:gd name="T4" fmla="*/ 92 w 170"/>
                  <a:gd name="T5" fmla="*/ 99 h 285"/>
                  <a:gd name="T6" fmla="*/ 72 w 170"/>
                  <a:gd name="T7" fmla="*/ 55 h 285"/>
                  <a:gd name="T8" fmla="*/ 59 w 170"/>
                  <a:gd name="T9" fmla="*/ 33 h 285"/>
                  <a:gd name="T10" fmla="*/ 36 w 170"/>
                  <a:gd name="T11" fmla="*/ 16 h 285"/>
                  <a:gd name="T12" fmla="*/ 0 w 170"/>
                  <a:gd name="T13" fmla="*/ 0 h 285"/>
                  <a:gd name="T14" fmla="*/ 10 w 170"/>
                  <a:gd name="T15" fmla="*/ 38 h 285"/>
                  <a:gd name="T16" fmla="*/ 32 w 170"/>
                  <a:gd name="T17" fmla="*/ 69 h 285"/>
                  <a:gd name="T18" fmla="*/ 49 w 170"/>
                  <a:gd name="T19" fmla="*/ 112 h 285"/>
                  <a:gd name="T20" fmla="*/ 74 w 170"/>
                  <a:gd name="T21" fmla="*/ 152 h 285"/>
                  <a:gd name="T22" fmla="*/ 77 w 170"/>
                  <a:gd name="T23" fmla="*/ 166 h 285"/>
                  <a:gd name="T24" fmla="*/ 78 w 170"/>
                  <a:gd name="T25" fmla="*/ 171 h 285"/>
                  <a:gd name="T26" fmla="*/ 78 w 170"/>
                  <a:gd name="T27" fmla="*/ 173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7 h 285"/>
                  <a:gd name="T50" fmla="*/ 162 w 170"/>
                  <a:gd name="T51" fmla="*/ 98 h 285"/>
                  <a:gd name="T52" fmla="*/ 170 w 170"/>
                  <a:gd name="T53" fmla="*/ 101 h 285"/>
                  <a:gd name="T54" fmla="*/ 167 w 170"/>
                  <a:gd name="T55" fmla="*/ 110 h 285"/>
                  <a:gd name="T56" fmla="*/ 159 w 170"/>
                  <a:gd name="T57" fmla="*/ 128 h 285"/>
                  <a:gd name="T58" fmla="*/ 148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0" y="191"/>
                    </a:lnTo>
                    <a:lnTo>
                      <a:pt x="107" y="160"/>
                    </a:lnTo>
                    <a:lnTo>
                      <a:pt x="101" y="129"/>
                    </a:lnTo>
                    <a:lnTo>
                      <a:pt x="92" y="99"/>
                    </a:lnTo>
                    <a:lnTo>
                      <a:pt x="80" y="69"/>
                    </a:lnTo>
                    <a:lnTo>
                      <a:pt x="72" y="55"/>
                    </a:lnTo>
                    <a:lnTo>
                      <a:pt x="64" y="41"/>
                    </a:lnTo>
                    <a:lnTo>
                      <a:pt x="59" y="33"/>
                    </a:lnTo>
                    <a:lnTo>
                      <a:pt x="52" y="27"/>
                    </a:lnTo>
                    <a:lnTo>
                      <a:pt x="36" y="16"/>
                    </a:lnTo>
                    <a:lnTo>
                      <a:pt x="17" y="8"/>
                    </a:lnTo>
                    <a:lnTo>
                      <a:pt x="0" y="0"/>
                    </a:lnTo>
                    <a:lnTo>
                      <a:pt x="5" y="20"/>
                    </a:lnTo>
                    <a:lnTo>
                      <a:pt x="10" y="38"/>
                    </a:lnTo>
                    <a:lnTo>
                      <a:pt x="20" y="54"/>
                    </a:lnTo>
                    <a:lnTo>
                      <a:pt x="32" y="69"/>
                    </a:lnTo>
                    <a:lnTo>
                      <a:pt x="40" y="91"/>
                    </a:lnTo>
                    <a:lnTo>
                      <a:pt x="49" y="112"/>
                    </a:lnTo>
                    <a:lnTo>
                      <a:pt x="61" y="132"/>
                    </a:lnTo>
                    <a:lnTo>
                      <a:pt x="74" y="152"/>
                    </a:lnTo>
                    <a:lnTo>
                      <a:pt x="76" y="160"/>
                    </a:lnTo>
                    <a:lnTo>
                      <a:pt x="77" y="166"/>
                    </a:lnTo>
                    <a:lnTo>
                      <a:pt x="78" y="169"/>
                    </a:lnTo>
                    <a:lnTo>
                      <a:pt x="78" y="171"/>
                    </a:lnTo>
                    <a:lnTo>
                      <a:pt x="78" y="173"/>
                    </a:lnTo>
                    <a:lnTo>
                      <a:pt x="78" y="170"/>
                    </a:lnTo>
                    <a:lnTo>
                      <a:pt x="78" y="168"/>
                    </a:lnTo>
                    <a:lnTo>
                      <a:pt x="79" y="168"/>
                    </a:lnTo>
                    <a:lnTo>
                      <a:pt x="80" y="170"/>
                    </a:lnTo>
                    <a:lnTo>
                      <a:pt x="82" y="173"/>
                    </a:lnTo>
                    <a:lnTo>
                      <a:pt x="84" y="177"/>
                    </a:lnTo>
                    <a:lnTo>
                      <a:pt x="87" y="184"/>
                    </a:lnTo>
                    <a:lnTo>
                      <a:pt x="95" y="206"/>
                    </a:lnTo>
                    <a:lnTo>
                      <a:pt x="102"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7"/>
                    </a:lnTo>
                    <a:lnTo>
                      <a:pt x="156" y="98"/>
                    </a:lnTo>
                    <a:lnTo>
                      <a:pt x="162" y="98"/>
                    </a:lnTo>
                    <a:lnTo>
                      <a:pt x="167" y="99"/>
                    </a:lnTo>
                    <a:lnTo>
                      <a:pt x="170" y="101"/>
                    </a:lnTo>
                    <a:lnTo>
                      <a:pt x="169" y="104"/>
                    </a:lnTo>
                    <a:lnTo>
                      <a:pt x="167" y="110"/>
                    </a:lnTo>
                    <a:lnTo>
                      <a:pt x="163" y="119"/>
                    </a:lnTo>
                    <a:lnTo>
                      <a:pt x="159" y="128"/>
                    </a:lnTo>
                    <a:lnTo>
                      <a:pt x="153" y="137"/>
                    </a:lnTo>
                    <a:lnTo>
                      <a:pt x="148" y="146"/>
                    </a:lnTo>
                    <a:lnTo>
                      <a:pt x="145" y="153"/>
                    </a:lnTo>
                    <a:lnTo>
                      <a:pt x="143" y="156"/>
                    </a:lnTo>
                    <a:lnTo>
                      <a:pt x="139" y="173"/>
                    </a:lnTo>
                    <a:lnTo>
                      <a:pt x="137" y="190"/>
                    </a:lnTo>
                    <a:lnTo>
                      <a:pt x="132" y="222"/>
                    </a:lnTo>
                    <a:lnTo>
                      <a:pt x="130" y="238"/>
                    </a:lnTo>
                    <a:lnTo>
                      <a:pt x="126"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707" name="Freeform 377"/>
              <p:cNvSpPr>
                <a:spLocks noChangeAspect="1"/>
              </p:cNvSpPr>
              <p:nvPr/>
            </p:nvSpPr>
            <p:spPr bwMode="auto">
              <a:xfrm>
                <a:off x="2400" y="1828"/>
                <a:ext cx="161" cy="268"/>
              </a:xfrm>
              <a:custGeom>
                <a:avLst/>
                <a:gdLst>
                  <a:gd name="T0" fmla="*/ 100 w 171"/>
                  <a:gd name="T1" fmla="*/ 197 h 285"/>
                  <a:gd name="T2" fmla="*/ 95 w 171"/>
                  <a:gd name="T3" fmla="*/ 141 h 285"/>
                  <a:gd name="T4" fmla="*/ 82 w 171"/>
                  <a:gd name="T5" fmla="*/ 87 h 285"/>
                  <a:gd name="T6" fmla="*/ 65 w 171"/>
                  <a:gd name="T7" fmla="*/ 49 h 285"/>
                  <a:gd name="T8" fmla="*/ 53 w 171"/>
                  <a:gd name="T9" fmla="*/ 29 h 285"/>
                  <a:gd name="T10" fmla="*/ 32 w 171"/>
                  <a:gd name="T11" fmla="*/ 14 h 285"/>
                  <a:gd name="T12" fmla="*/ 0 w 171"/>
                  <a:gd name="T13" fmla="*/ 0 h 285"/>
                  <a:gd name="T14" fmla="*/ 9 w 171"/>
                  <a:gd name="T15" fmla="*/ 34 h 285"/>
                  <a:gd name="T16" fmla="*/ 29 w 171"/>
                  <a:gd name="T17" fmla="*/ 61 h 285"/>
                  <a:gd name="T18" fmla="*/ 44 w 171"/>
                  <a:gd name="T19" fmla="*/ 99 h 285"/>
                  <a:gd name="T20" fmla="*/ 66 w 171"/>
                  <a:gd name="T21" fmla="*/ 134 h 285"/>
                  <a:gd name="T22" fmla="*/ 68 w 171"/>
                  <a:gd name="T23" fmla="*/ 147 h 285"/>
                  <a:gd name="T24" fmla="*/ 70 w 171"/>
                  <a:gd name="T25" fmla="*/ 151 h 285"/>
                  <a:gd name="T26" fmla="*/ 70 w 171"/>
                  <a:gd name="T27" fmla="*/ 153 h 285"/>
                  <a:gd name="T28" fmla="*/ 70 w 171"/>
                  <a:gd name="T29" fmla="*/ 149 h 285"/>
                  <a:gd name="T30" fmla="*/ 72 w 171"/>
                  <a:gd name="T31" fmla="*/ 150 h 285"/>
                  <a:gd name="T32" fmla="*/ 74 w 171"/>
                  <a:gd name="T33" fmla="*/ 156 h 285"/>
                  <a:gd name="T34" fmla="*/ 85 w 171"/>
                  <a:gd name="T35" fmla="*/ 182 h 285"/>
                  <a:gd name="T36" fmla="*/ 96 w 171"/>
                  <a:gd name="T37" fmla="*/ 224 h 285"/>
                  <a:gd name="T38" fmla="*/ 102 w 171"/>
                  <a:gd name="T39" fmla="*/ 226 h 285"/>
                  <a:gd name="T40" fmla="*/ 100 w 171"/>
                  <a:gd name="T41" fmla="*/ 183 h 285"/>
                  <a:gd name="T42" fmla="*/ 104 w 171"/>
                  <a:gd name="T43" fmla="*/ 138 h 285"/>
                  <a:gd name="T44" fmla="*/ 109 w 171"/>
                  <a:gd name="T45" fmla="*/ 118 h 285"/>
                  <a:gd name="T46" fmla="*/ 120 w 171"/>
                  <a:gd name="T47" fmla="*/ 100 h 285"/>
                  <a:gd name="T48" fmla="*/ 135 w 171"/>
                  <a:gd name="T49" fmla="*/ 86 h 285"/>
                  <a:gd name="T50" fmla="*/ 144 w 171"/>
                  <a:gd name="T51" fmla="*/ 87 h 285"/>
                  <a:gd name="T52" fmla="*/ 152 w 171"/>
                  <a:gd name="T53" fmla="*/ 89 h 285"/>
                  <a:gd name="T54" fmla="*/ 148 w 171"/>
                  <a:gd name="T55" fmla="*/ 97 h 285"/>
                  <a:gd name="T56" fmla="*/ 141 w 171"/>
                  <a:gd name="T57" fmla="*/ 113 h 285"/>
                  <a:gd name="T58" fmla="*/ 132 w 171"/>
                  <a:gd name="T59" fmla="*/ 129 h 285"/>
                  <a:gd name="T60" fmla="*/ 127 w 171"/>
                  <a:gd name="T61" fmla="*/ 138 h 285"/>
                  <a:gd name="T62" fmla="*/ 121 w 171"/>
                  <a:gd name="T63" fmla="*/ 168 h 285"/>
                  <a:gd name="T64" fmla="*/ 115 w 171"/>
                  <a:gd name="T65" fmla="*/ 211 h 285"/>
                  <a:gd name="T66" fmla="*/ 108 w 171"/>
                  <a:gd name="T67" fmla="*/ 239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285">
                    <a:moveTo>
                      <a:pt x="115" y="285"/>
                    </a:moveTo>
                    <a:lnTo>
                      <a:pt x="113" y="222"/>
                    </a:lnTo>
                    <a:lnTo>
                      <a:pt x="111" y="191"/>
                    </a:lnTo>
                    <a:lnTo>
                      <a:pt x="107" y="160"/>
                    </a:lnTo>
                    <a:lnTo>
                      <a:pt x="102" y="129"/>
                    </a:lnTo>
                    <a:lnTo>
                      <a:pt x="92" y="99"/>
                    </a:lnTo>
                    <a:lnTo>
                      <a:pt x="81" y="69"/>
                    </a:lnTo>
                    <a:lnTo>
                      <a:pt x="73" y="55"/>
                    </a:lnTo>
                    <a:lnTo>
                      <a:pt x="65" y="41"/>
                    </a:lnTo>
                    <a:lnTo>
                      <a:pt x="59" y="33"/>
                    </a:lnTo>
                    <a:lnTo>
                      <a:pt x="52" y="27"/>
                    </a:lnTo>
                    <a:lnTo>
                      <a:pt x="36" y="16"/>
                    </a:lnTo>
                    <a:lnTo>
                      <a:pt x="18" y="8"/>
                    </a:lnTo>
                    <a:lnTo>
                      <a:pt x="0" y="0"/>
                    </a:lnTo>
                    <a:lnTo>
                      <a:pt x="5" y="20"/>
                    </a:lnTo>
                    <a:lnTo>
                      <a:pt x="11" y="38"/>
                    </a:lnTo>
                    <a:lnTo>
                      <a:pt x="20" y="54"/>
                    </a:lnTo>
                    <a:lnTo>
                      <a:pt x="33" y="69"/>
                    </a:lnTo>
                    <a:lnTo>
                      <a:pt x="41" y="91"/>
                    </a:lnTo>
                    <a:lnTo>
                      <a:pt x="50" y="112"/>
                    </a:lnTo>
                    <a:lnTo>
                      <a:pt x="61" y="132"/>
                    </a:lnTo>
                    <a:lnTo>
                      <a:pt x="74" y="152"/>
                    </a:lnTo>
                    <a:lnTo>
                      <a:pt x="76" y="160"/>
                    </a:lnTo>
                    <a:lnTo>
                      <a:pt x="77" y="166"/>
                    </a:lnTo>
                    <a:lnTo>
                      <a:pt x="79" y="169"/>
                    </a:lnTo>
                    <a:lnTo>
                      <a:pt x="79" y="171"/>
                    </a:lnTo>
                    <a:lnTo>
                      <a:pt x="79" y="173"/>
                    </a:lnTo>
                    <a:lnTo>
                      <a:pt x="79" y="170"/>
                    </a:lnTo>
                    <a:lnTo>
                      <a:pt x="79" y="168"/>
                    </a:lnTo>
                    <a:lnTo>
                      <a:pt x="80" y="168"/>
                    </a:lnTo>
                    <a:lnTo>
                      <a:pt x="81" y="170"/>
                    </a:lnTo>
                    <a:lnTo>
                      <a:pt x="82" y="173"/>
                    </a:lnTo>
                    <a:lnTo>
                      <a:pt x="84" y="177"/>
                    </a:lnTo>
                    <a:lnTo>
                      <a:pt x="88" y="184"/>
                    </a:lnTo>
                    <a:lnTo>
                      <a:pt x="96" y="206"/>
                    </a:lnTo>
                    <a:lnTo>
                      <a:pt x="103" y="230"/>
                    </a:lnTo>
                    <a:lnTo>
                      <a:pt x="108" y="253"/>
                    </a:lnTo>
                    <a:lnTo>
                      <a:pt x="115" y="276"/>
                    </a:lnTo>
                    <a:lnTo>
                      <a:pt x="115" y="255"/>
                    </a:lnTo>
                    <a:lnTo>
                      <a:pt x="114" y="232"/>
                    </a:lnTo>
                    <a:lnTo>
                      <a:pt x="113" y="207"/>
                    </a:lnTo>
                    <a:lnTo>
                      <a:pt x="114" y="182"/>
                    </a:lnTo>
                    <a:lnTo>
                      <a:pt x="117" y="156"/>
                    </a:lnTo>
                    <a:lnTo>
                      <a:pt x="120" y="145"/>
                    </a:lnTo>
                    <a:lnTo>
                      <a:pt x="123" y="133"/>
                    </a:lnTo>
                    <a:lnTo>
                      <a:pt x="128" y="123"/>
                    </a:lnTo>
                    <a:lnTo>
                      <a:pt x="135" y="113"/>
                    </a:lnTo>
                    <a:lnTo>
                      <a:pt x="143" y="105"/>
                    </a:lnTo>
                    <a:lnTo>
                      <a:pt x="152" y="97"/>
                    </a:lnTo>
                    <a:lnTo>
                      <a:pt x="157" y="98"/>
                    </a:lnTo>
                    <a:lnTo>
                      <a:pt x="163" y="98"/>
                    </a:lnTo>
                    <a:lnTo>
                      <a:pt x="167" y="99"/>
                    </a:lnTo>
                    <a:lnTo>
                      <a:pt x="171" y="101"/>
                    </a:lnTo>
                    <a:lnTo>
                      <a:pt x="169" y="104"/>
                    </a:lnTo>
                    <a:lnTo>
                      <a:pt x="167" y="110"/>
                    </a:lnTo>
                    <a:lnTo>
                      <a:pt x="164" y="119"/>
                    </a:lnTo>
                    <a:lnTo>
                      <a:pt x="159" y="128"/>
                    </a:lnTo>
                    <a:lnTo>
                      <a:pt x="153" y="137"/>
                    </a:lnTo>
                    <a:lnTo>
                      <a:pt x="149" y="146"/>
                    </a:lnTo>
                    <a:lnTo>
                      <a:pt x="145" y="153"/>
                    </a:lnTo>
                    <a:lnTo>
                      <a:pt x="143" y="156"/>
                    </a:lnTo>
                    <a:lnTo>
                      <a:pt x="140" y="173"/>
                    </a:lnTo>
                    <a:lnTo>
                      <a:pt x="137" y="190"/>
                    </a:lnTo>
                    <a:lnTo>
                      <a:pt x="133"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08" name="Freeform 378"/>
              <p:cNvSpPr>
                <a:spLocks noChangeAspect="1"/>
              </p:cNvSpPr>
              <p:nvPr/>
            </p:nvSpPr>
            <p:spPr bwMode="auto">
              <a:xfrm>
                <a:off x="2336" y="1928"/>
                <a:ext cx="161" cy="269"/>
              </a:xfrm>
              <a:custGeom>
                <a:avLst/>
                <a:gdLst>
                  <a:gd name="T0" fmla="*/ 100 w 170"/>
                  <a:gd name="T1" fmla="*/ 198 h 285"/>
                  <a:gd name="T2" fmla="*/ 96 w 170"/>
                  <a:gd name="T3" fmla="*/ 143 h 285"/>
                  <a:gd name="T4" fmla="*/ 82 w 170"/>
                  <a:gd name="T5" fmla="*/ 88 h 285"/>
                  <a:gd name="T6" fmla="*/ 64 w 170"/>
                  <a:gd name="T7" fmla="*/ 49 h 285"/>
                  <a:gd name="T8" fmla="*/ 52 w 170"/>
                  <a:gd name="T9" fmla="*/ 29 h 285"/>
                  <a:gd name="T10" fmla="*/ 31 w 170"/>
                  <a:gd name="T11" fmla="*/ 14 h 285"/>
                  <a:gd name="T12" fmla="*/ 0 w 170"/>
                  <a:gd name="T13" fmla="*/ 0 h 285"/>
                  <a:gd name="T14" fmla="*/ 9 w 170"/>
                  <a:gd name="T15" fmla="*/ 34 h 285"/>
                  <a:gd name="T16" fmla="*/ 28 w 170"/>
                  <a:gd name="T17" fmla="*/ 61 h 285"/>
                  <a:gd name="T18" fmla="*/ 44 w 170"/>
                  <a:gd name="T19" fmla="*/ 100 h 285"/>
                  <a:gd name="T20" fmla="*/ 65 w 170"/>
                  <a:gd name="T21" fmla="*/ 135 h 285"/>
                  <a:gd name="T22" fmla="*/ 69 w 170"/>
                  <a:gd name="T23" fmla="*/ 148 h 285"/>
                  <a:gd name="T24" fmla="*/ 70 w 170"/>
                  <a:gd name="T25" fmla="*/ 152 h 285"/>
                  <a:gd name="T26" fmla="*/ 70 w 170"/>
                  <a:gd name="T27" fmla="*/ 154 h 285"/>
                  <a:gd name="T28" fmla="*/ 70 w 170"/>
                  <a:gd name="T29" fmla="*/ 150 h 285"/>
                  <a:gd name="T30" fmla="*/ 72 w 170"/>
                  <a:gd name="T31" fmla="*/ 151 h 285"/>
                  <a:gd name="T32" fmla="*/ 76 w 170"/>
                  <a:gd name="T33" fmla="*/ 158 h 285"/>
                  <a:gd name="T34" fmla="*/ 85 w 170"/>
                  <a:gd name="T35" fmla="*/ 183 h 285"/>
                  <a:gd name="T36" fmla="*/ 97 w 170"/>
                  <a:gd name="T37" fmla="*/ 226 h 285"/>
                  <a:gd name="T38" fmla="*/ 103 w 170"/>
                  <a:gd name="T39" fmla="*/ 227 h 285"/>
                  <a:gd name="T40" fmla="*/ 100 w 170"/>
                  <a:gd name="T41" fmla="*/ 184 h 285"/>
                  <a:gd name="T42" fmla="*/ 104 w 170"/>
                  <a:gd name="T43" fmla="*/ 139 h 285"/>
                  <a:gd name="T44" fmla="*/ 110 w 170"/>
                  <a:gd name="T45" fmla="*/ 119 h 285"/>
                  <a:gd name="T46" fmla="*/ 120 w 170"/>
                  <a:gd name="T47" fmla="*/ 101 h 285"/>
                  <a:gd name="T48" fmla="*/ 136 w 170"/>
                  <a:gd name="T49" fmla="*/ 87 h 285"/>
                  <a:gd name="T50" fmla="*/ 145 w 170"/>
                  <a:gd name="T51" fmla="*/ 87 h 285"/>
                  <a:gd name="T52" fmla="*/ 152 w 170"/>
                  <a:gd name="T53" fmla="*/ 90 h 285"/>
                  <a:gd name="T54" fmla="*/ 150 w 170"/>
                  <a:gd name="T55" fmla="*/ 98 h 285"/>
                  <a:gd name="T56" fmla="*/ 142 w 170"/>
                  <a:gd name="T57" fmla="*/ 114 h 285"/>
                  <a:gd name="T58" fmla="*/ 133 w 170"/>
                  <a:gd name="T59" fmla="*/ 130 h 285"/>
                  <a:gd name="T60" fmla="*/ 127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2" y="27"/>
                    </a:lnTo>
                    <a:lnTo>
                      <a:pt x="35" y="16"/>
                    </a:lnTo>
                    <a:lnTo>
                      <a:pt x="17" y="8"/>
                    </a:lnTo>
                    <a:lnTo>
                      <a:pt x="0" y="0"/>
                    </a:lnTo>
                    <a:lnTo>
                      <a:pt x="4" y="20"/>
                    </a:lnTo>
                    <a:lnTo>
                      <a:pt x="10" y="38"/>
                    </a:lnTo>
                    <a:lnTo>
                      <a:pt x="19" y="54"/>
                    </a:lnTo>
                    <a:lnTo>
                      <a:pt x="32" y="69"/>
                    </a:lnTo>
                    <a:lnTo>
                      <a:pt x="40" y="91"/>
                    </a:lnTo>
                    <a:lnTo>
                      <a:pt x="49" y="112"/>
                    </a:lnTo>
                    <a:lnTo>
                      <a:pt x="61" y="132"/>
                    </a:lnTo>
                    <a:lnTo>
                      <a:pt x="73" y="152"/>
                    </a:lnTo>
                    <a:lnTo>
                      <a:pt x="76" y="160"/>
                    </a:lnTo>
                    <a:lnTo>
                      <a:pt x="77" y="166"/>
                    </a:lnTo>
                    <a:lnTo>
                      <a:pt x="78" y="169"/>
                    </a:lnTo>
                    <a:lnTo>
                      <a:pt x="78" y="171"/>
                    </a:lnTo>
                    <a:lnTo>
                      <a:pt x="78" y="173"/>
                    </a:lnTo>
                    <a:lnTo>
                      <a:pt x="78" y="170"/>
                    </a:lnTo>
                    <a:lnTo>
                      <a:pt x="78" y="168"/>
                    </a:lnTo>
                    <a:lnTo>
                      <a:pt x="79" y="168"/>
                    </a:lnTo>
                    <a:lnTo>
                      <a:pt x="80" y="170"/>
                    </a:lnTo>
                    <a:lnTo>
                      <a:pt x="81" y="173"/>
                    </a:lnTo>
                    <a:lnTo>
                      <a:pt x="84" y="177"/>
                    </a:lnTo>
                    <a:lnTo>
                      <a:pt x="87" y="184"/>
                    </a:lnTo>
                    <a:lnTo>
                      <a:pt x="95" y="206"/>
                    </a:lnTo>
                    <a:lnTo>
                      <a:pt x="102" y="230"/>
                    </a:lnTo>
                    <a:lnTo>
                      <a:pt x="108" y="253"/>
                    </a:lnTo>
                    <a:lnTo>
                      <a:pt x="115" y="276"/>
                    </a:lnTo>
                    <a:lnTo>
                      <a:pt x="115" y="255"/>
                    </a:lnTo>
                    <a:lnTo>
                      <a:pt x="114" y="232"/>
                    </a:lnTo>
                    <a:lnTo>
                      <a:pt x="112" y="207"/>
                    </a:lnTo>
                    <a:lnTo>
                      <a:pt x="114" y="182"/>
                    </a:lnTo>
                    <a:lnTo>
                      <a:pt x="116" y="156"/>
                    </a:lnTo>
                    <a:lnTo>
                      <a:pt x="119" y="145"/>
                    </a:lnTo>
                    <a:lnTo>
                      <a:pt x="123" y="133"/>
                    </a:lnTo>
                    <a:lnTo>
                      <a:pt x="127" y="123"/>
                    </a:lnTo>
                    <a:lnTo>
                      <a:pt x="134" y="113"/>
                    </a:lnTo>
                    <a:lnTo>
                      <a:pt x="142" y="105"/>
                    </a:lnTo>
                    <a:lnTo>
                      <a:pt x="152" y="97"/>
                    </a:lnTo>
                    <a:lnTo>
                      <a:pt x="156" y="98"/>
                    </a:lnTo>
                    <a:lnTo>
                      <a:pt x="162" y="98"/>
                    </a:lnTo>
                    <a:lnTo>
                      <a:pt x="167" y="99"/>
                    </a:lnTo>
                    <a:lnTo>
                      <a:pt x="170" y="101"/>
                    </a:lnTo>
                    <a:lnTo>
                      <a:pt x="169" y="104"/>
                    </a:lnTo>
                    <a:lnTo>
                      <a:pt x="167" y="110"/>
                    </a:lnTo>
                    <a:lnTo>
                      <a:pt x="163" y="119"/>
                    </a:lnTo>
                    <a:lnTo>
                      <a:pt x="158" y="128"/>
                    </a:lnTo>
                    <a:lnTo>
                      <a:pt x="153" y="137"/>
                    </a:lnTo>
                    <a:lnTo>
                      <a:pt x="148" y="146"/>
                    </a:lnTo>
                    <a:lnTo>
                      <a:pt x="145" y="153"/>
                    </a:lnTo>
                    <a:lnTo>
                      <a:pt x="142" y="156"/>
                    </a:lnTo>
                    <a:lnTo>
                      <a:pt x="139" y="173"/>
                    </a:lnTo>
                    <a:lnTo>
                      <a:pt x="137" y="190"/>
                    </a:lnTo>
                    <a:lnTo>
                      <a:pt x="132" y="222"/>
                    </a:lnTo>
                    <a:lnTo>
                      <a:pt x="130" y="238"/>
                    </a:lnTo>
                    <a:lnTo>
                      <a:pt x="126"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09" name="Freeform 379"/>
              <p:cNvSpPr>
                <a:spLocks noChangeAspect="1"/>
              </p:cNvSpPr>
              <p:nvPr/>
            </p:nvSpPr>
            <p:spPr bwMode="auto">
              <a:xfrm>
                <a:off x="2460" y="1736"/>
                <a:ext cx="161" cy="269"/>
              </a:xfrm>
              <a:custGeom>
                <a:avLst/>
                <a:gdLst>
                  <a:gd name="T0" fmla="*/ 101 w 170"/>
                  <a:gd name="T1" fmla="*/ 198 h 285"/>
                  <a:gd name="T2" fmla="*/ 96 w 170"/>
                  <a:gd name="T3" fmla="*/ 143 h 285"/>
                  <a:gd name="T4" fmla="*/ 82 w 170"/>
                  <a:gd name="T5" fmla="*/ 88 h 285"/>
                  <a:gd name="T6" fmla="*/ 65 w 170"/>
                  <a:gd name="T7" fmla="*/ 49 h 285"/>
                  <a:gd name="T8" fmla="*/ 53 w 170"/>
                  <a:gd name="T9" fmla="*/ 29 h 285"/>
                  <a:gd name="T10" fmla="*/ 32 w 170"/>
                  <a:gd name="T11" fmla="*/ 14 h 285"/>
                  <a:gd name="T12" fmla="*/ 0 w 170"/>
                  <a:gd name="T13" fmla="*/ 0 h 285"/>
                  <a:gd name="T14" fmla="*/ 9 w 170"/>
                  <a:gd name="T15" fmla="*/ 34 h 285"/>
                  <a:gd name="T16" fmla="*/ 28 w 170"/>
                  <a:gd name="T17" fmla="*/ 61 h 285"/>
                  <a:gd name="T18" fmla="*/ 45 w 170"/>
                  <a:gd name="T19" fmla="*/ 99 h 285"/>
                  <a:gd name="T20" fmla="*/ 66 w 170"/>
                  <a:gd name="T21" fmla="*/ 135 h 285"/>
                  <a:gd name="T22" fmla="*/ 69 w 170"/>
                  <a:gd name="T23" fmla="*/ 147 h 285"/>
                  <a:gd name="T24" fmla="*/ 70 w 170"/>
                  <a:gd name="T25" fmla="*/ 152 h 285"/>
                  <a:gd name="T26" fmla="*/ 70 w 170"/>
                  <a:gd name="T27" fmla="*/ 153 h 285"/>
                  <a:gd name="T28" fmla="*/ 70 w 170"/>
                  <a:gd name="T29" fmla="*/ 150 h 285"/>
                  <a:gd name="T30" fmla="*/ 73 w 170"/>
                  <a:gd name="T31" fmla="*/ 151 h 285"/>
                  <a:gd name="T32" fmla="*/ 76 w 170"/>
                  <a:gd name="T33" fmla="*/ 158 h 285"/>
                  <a:gd name="T34" fmla="*/ 86 w 170"/>
                  <a:gd name="T35" fmla="*/ 183 h 285"/>
                  <a:gd name="T36" fmla="*/ 97 w 170"/>
                  <a:gd name="T37" fmla="*/ 226 h 285"/>
                  <a:gd name="T38" fmla="*/ 103 w 170"/>
                  <a:gd name="T39" fmla="*/ 227 h 285"/>
                  <a:gd name="T40" fmla="*/ 101 w 170"/>
                  <a:gd name="T41" fmla="*/ 184 h 285"/>
                  <a:gd name="T42" fmla="*/ 104 w 170"/>
                  <a:gd name="T43" fmla="*/ 139 h 285"/>
                  <a:gd name="T44" fmla="*/ 110 w 170"/>
                  <a:gd name="T45" fmla="*/ 119 h 285"/>
                  <a:gd name="T46" fmla="*/ 121 w 170"/>
                  <a:gd name="T47" fmla="*/ 101 h 285"/>
                  <a:gd name="T48" fmla="*/ 136 w 170"/>
                  <a:gd name="T49" fmla="*/ 86 h 285"/>
                  <a:gd name="T50" fmla="*/ 145 w 170"/>
                  <a:gd name="T51" fmla="*/ 87 h 285"/>
                  <a:gd name="T52" fmla="*/ 152 w 170"/>
                  <a:gd name="T53" fmla="*/ 90 h 285"/>
                  <a:gd name="T54" fmla="*/ 150 w 170"/>
                  <a:gd name="T55" fmla="*/ 98 h 285"/>
                  <a:gd name="T56" fmla="*/ 143 w 170"/>
                  <a:gd name="T57" fmla="*/ 114 h 285"/>
                  <a:gd name="T58" fmla="*/ 134 w 170"/>
                  <a:gd name="T59" fmla="*/ 130 h 285"/>
                  <a:gd name="T60" fmla="*/ 128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10" name="Freeform 380"/>
              <p:cNvSpPr>
                <a:spLocks noChangeAspect="1"/>
              </p:cNvSpPr>
              <p:nvPr/>
            </p:nvSpPr>
            <p:spPr bwMode="auto">
              <a:xfrm>
                <a:off x="2524" y="16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11" name="Freeform 381"/>
              <p:cNvSpPr>
                <a:spLocks noChangeAspect="1"/>
              </p:cNvSpPr>
              <p:nvPr/>
            </p:nvSpPr>
            <p:spPr bwMode="auto">
              <a:xfrm>
                <a:off x="2588" y="15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12" name="Freeform 382"/>
              <p:cNvSpPr>
                <a:spLocks noChangeAspect="1"/>
              </p:cNvSpPr>
              <p:nvPr/>
            </p:nvSpPr>
            <p:spPr bwMode="auto">
              <a:xfrm>
                <a:off x="2644" y="1448"/>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13" name="Freeform 383"/>
              <p:cNvSpPr>
                <a:spLocks noChangeAspect="1"/>
              </p:cNvSpPr>
              <p:nvPr/>
            </p:nvSpPr>
            <p:spPr bwMode="auto">
              <a:xfrm>
                <a:off x="2796" y="119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14" name="Freeform 384"/>
              <p:cNvSpPr>
                <a:spLocks noChangeAspect="1"/>
              </p:cNvSpPr>
              <p:nvPr/>
            </p:nvSpPr>
            <p:spPr bwMode="auto">
              <a:xfrm>
                <a:off x="2748" y="1284"/>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15" name="Freeform 385"/>
              <p:cNvSpPr>
                <a:spLocks noChangeAspect="1"/>
              </p:cNvSpPr>
              <p:nvPr/>
            </p:nvSpPr>
            <p:spPr bwMode="auto">
              <a:xfrm>
                <a:off x="2696" y="137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grpSp>
        <p:grpSp>
          <p:nvGrpSpPr>
            <p:cNvPr id="15665" name="Group 386"/>
            <p:cNvGrpSpPr>
              <a:grpSpLocks/>
            </p:cNvGrpSpPr>
            <p:nvPr/>
          </p:nvGrpSpPr>
          <p:grpSpPr bwMode="auto">
            <a:xfrm>
              <a:off x="2400" y="1248"/>
              <a:ext cx="882" cy="1301"/>
              <a:chOff x="2064" y="1192"/>
              <a:chExt cx="882" cy="1301"/>
            </a:xfrm>
          </p:grpSpPr>
          <p:sp>
            <p:nvSpPr>
              <p:cNvPr id="15692" name="Freeform 387"/>
              <p:cNvSpPr>
                <a:spLocks/>
              </p:cNvSpPr>
              <p:nvPr/>
            </p:nvSpPr>
            <p:spPr bwMode="auto">
              <a:xfrm>
                <a:off x="2160" y="2112"/>
                <a:ext cx="170" cy="285"/>
              </a:xfrm>
              <a:custGeom>
                <a:avLst/>
                <a:gdLst>
                  <a:gd name="T0" fmla="*/ 112 w 170"/>
                  <a:gd name="T1" fmla="*/ 222 h 285"/>
                  <a:gd name="T2" fmla="*/ 107 w 170"/>
                  <a:gd name="T3" fmla="*/ 160 h 285"/>
                  <a:gd name="T4" fmla="*/ 92 w 170"/>
                  <a:gd name="T5" fmla="*/ 99 h 285"/>
                  <a:gd name="T6" fmla="*/ 72 w 170"/>
                  <a:gd name="T7" fmla="*/ 55 h 285"/>
                  <a:gd name="T8" fmla="*/ 58 w 170"/>
                  <a:gd name="T9" fmla="*/ 33 h 285"/>
                  <a:gd name="T10" fmla="*/ 35 w 170"/>
                  <a:gd name="T11" fmla="*/ 16 h 285"/>
                  <a:gd name="T12" fmla="*/ 0 w 170"/>
                  <a:gd name="T13" fmla="*/ 0 h 285"/>
                  <a:gd name="T14" fmla="*/ 10 w 170"/>
                  <a:gd name="T15" fmla="*/ 38 h 285"/>
                  <a:gd name="T16" fmla="*/ 32 w 170"/>
                  <a:gd name="T17" fmla="*/ 69 h 285"/>
                  <a:gd name="T18" fmla="*/ 49 w 170"/>
                  <a:gd name="T19" fmla="*/ 111 h 285"/>
                  <a:gd name="T20" fmla="*/ 73 w 170"/>
                  <a:gd name="T21" fmla="*/ 152 h 285"/>
                  <a:gd name="T22" fmla="*/ 77 w 170"/>
                  <a:gd name="T23" fmla="*/ 165 h 285"/>
                  <a:gd name="T24" fmla="*/ 78 w 170"/>
                  <a:gd name="T25" fmla="*/ 171 h 285"/>
                  <a:gd name="T26" fmla="*/ 78 w 170"/>
                  <a:gd name="T27" fmla="*/ 172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2 w 170"/>
                  <a:gd name="T41" fmla="*/ 207 h 285"/>
                  <a:gd name="T42" fmla="*/ 116 w 170"/>
                  <a:gd name="T43" fmla="*/ 156 h 285"/>
                  <a:gd name="T44" fmla="*/ 123 w 170"/>
                  <a:gd name="T45" fmla="*/ 133 h 285"/>
                  <a:gd name="T46" fmla="*/ 134 w 170"/>
                  <a:gd name="T47" fmla="*/ 113 h 285"/>
                  <a:gd name="T48" fmla="*/ 151 w 170"/>
                  <a:gd name="T49" fmla="*/ 96 h 285"/>
                  <a:gd name="T50" fmla="*/ 162 w 170"/>
                  <a:gd name="T51" fmla="*/ 98 h 285"/>
                  <a:gd name="T52" fmla="*/ 170 w 170"/>
                  <a:gd name="T53" fmla="*/ 101 h 285"/>
                  <a:gd name="T54" fmla="*/ 166 w 170"/>
                  <a:gd name="T55" fmla="*/ 110 h 285"/>
                  <a:gd name="T56" fmla="*/ 158 w 170"/>
                  <a:gd name="T57" fmla="*/ 128 h 285"/>
                  <a:gd name="T58" fmla="*/ 148 w 170"/>
                  <a:gd name="T59" fmla="*/ 146 h 285"/>
                  <a:gd name="T60" fmla="*/ 142 w 170"/>
                  <a:gd name="T61" fmla="*/ 156 h 285"/>
                  <a:gd name="T62" fmla="*/ 136 w 170"/>
                  <a:gd name="T63" fmla="*/ 190 h 285"/>
                  <a:gd name="T64" fmla="*/ 130 w 170"/>
                  <a:gd name="T65" fmla="*/ 238 h 285"/>
                  <a:gd name="T66" fmla="*/ 121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1" y="26"/>
                    </a:lnTo>
                    <a:lnTo>
                      <a:pt x="35" y="16"/>
                    </a:lnTo>
                    <a:lnTo>
                      <a:pt x="17" y="8"/>
                    </a:lnTo>
                    <a:lnTo>
                      <a:pt x="0" y="0"/>
                    </a:lnTo>
                    <a:lnTo>
                      <a:pt x="4" y="19"/>
                    </a:lnTo>
                    <a:lnTo>
                      <a:pt x="10" y="38"/>
                    </a:lnTo>
                    <a:lnTo>
                      <a:pt x="19" y="54"/>
                    </a:lnTo>
                    <a:lnTo>
                      <a:pt x="32" y="69"/>
                    </a:lnTo>
                    <a:lnTo>
                      <a:pt x="40" y="91"/>
                    </a:lnTo>
                    <a:lnTo>
                      <a:pt x="49" y="111"/>
                    </a:lnTo>
                    <a:lnTo>
                      <a:pt x="61" y="132"/>
                    </a:lnTo>
                    <a:lnTo>
                      <a:pt x="73" y="152"/>
                    </a:lnTo>
                    <a:lnTo>
                      <a:pt x="75" y="160"/>
                    </a:lnTo>
                    <a:lnTo>
                      <a:pt x="77" y="165"/>
                    </a:lnTo>
                    <a:lnTo>
                      <a:pt x="78" y="169"/>
                    </a:lnTo>
                    <a:lnTo>
                      <a:pt x="78" y="171"/>
                    </a:lnTo>
                    <a:lnTo>
                      <a:pt x="78" y="172"/>
                    </a:lnTo>
                    <a:lnTo>
                      <a:pt x="78" y="170"/>
                    </a:lnTo>
                    <a:lnTo>
                      <a:pt x="78" y="168"/>
                    </a:lnTo>
                    <a:lnTo>
                      <a:pt x="79" y="168"/>
                    </a:lnTo>
                    <a:lnTo>
                      <a:pt x="80" y="170"/>
                    </a:lnTo>
                    <a:lnTo>
                      <a:pt x="81" y="172"/>
                    </a:lnTo>
                    <a:lnTo>
                      <a:pt x="84" y="177"/>
                    </a:lnTo>
                    <a:lnTo>
                      <a:pt x="87" y="184"/>
                    </a:lnTo>
                    <a:lnTo>
                      <a:pt x="95" y="206"/>
                    </a:lnTo>
                    <a:lnTo>
                      <a:pt x="102" y="230"/>
                    </a:lnTo>
                    <a:lnTo>
                      <a:pt x="108" y="253"/>
                    </a:lnTo>
                    <a:lnTo>
                      <a:pt x="115" y="276"/>
                    </a:lnTo>
                    <a:lnTo>
                      <a:pt x="115" y="255"/>
                    </a:lnTo>
                    <a:lnTo>
                      <a:pt x="113" y="232"/>
                    </a:lnTo>
                    <a:lnTo>
                      <a:pt x="112" y="207"/>
                    </a:lnTo>
                    <a:lnTo>
                      <a:pt x="113" y="182"/>
                    </a:lnTo>
                    <a:lnTo>
                      <a:pt x="116" y="156"/>
                    </a:lnTo>
                    <a:lnTo>
                      <a:pt x="119" y="145"/>
                    </a:lnTo>
                    <a:lnTo>
                      <a:pt x="123" y="133"/>
                    </a:lnTo>
                    <a:lnTo>
                      <a:pt x="127" y="123"/>
                    </a:lnTo>
                    <a:lnTo>
                      <a:pt x="134" y="113"/>
                    </a:lnTo>
                    <a:lnTo>
                      <a:pt x="142" y="105"/>
                    </a:lnTo>
                    <a:lnTo>
                      <a:pt x="151" y="96"/>
                    </a:lnTo>
                    <a:lnTo>
                      <a:pt x="156" y="98"/>
                    </a:lnTo>
                    <a:lnTo>
                      <a:pt x="162" y="98"/>
                    </a:lnTo>
                    <a:lnTo>
                      <a:pt x="166" y="99"/>
                    </a:lnTo>
                    <a:lnTo>
                      <a:pt x="170" y="101"/>
                    </a:lnTo>
                    <a:lnTo>
                      <a:pt x="169" y="103"/>
                    </a:lnTo>
                    <a:lnTo>
                      <a:pt x="166" y="110"/>
                    </a:lnTo>
                    <a:lnTo>
                      <a:pt x="163" y="118"/>
                    </a:lnTo>
                    <a:lnTo>
                      <a:pt x="158" y="128"/>
                    </a:lnTo>
                    <a:lnTo>
                      <a:pt x="153" y="137"/>
                    </a:lnTo>
                    <a:lnTo>
                      <a:pt x="148" y="146"/>
                    </a:lnTo>
                    <a:lnTo>
                      <a:pt x="144" y="153"/>
                    </a:lnTo>
                    <a:lnTo>
                      <a:pt x="142" y="156"/>
                    </a:lnTo>
                    <a:lnTo>
                      <a:pt x="139" y="172"/>
                    </a:lnTo>
                    <a:lnTo>
                      <a:pt x="136" y="190"/>
                    </a:lnTo>
                    <a:lnTo>
                      <a:pt x="132" y="222"/>
                    </a:lnTo>
                    <a:lnTo>
                      <a:pt x="130" y="238"/>
                    </a:lnTo>
                    <a:lnTo>
                      <a:pt x="126" y="254"/>
                    </a:lnTo>
                    <a:lnTo>
                      <a:pt x="121"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93" name="Freeform 388"/>
              <p:cNvSpPr>
                <a:spLocks/>
              </p:cNvSpPr>
              <p:nvPr/>
            </p:nvSpPr>
            <p:spPr bwMode="auto">
              <a:xfrm>
                <a:off x="2064" y="2208"/>
                <a:ext cx="170" cy="285"/>
              </a:xfrm>
              <a:custGeom>
                <a:avLst/>
                <a:gdLst>
                  <a:gd name="T0" fmla="*/ 113 w 170"/>
                  <a:gd name="T1" fmla="*/ 222 h 285"/>
                  <a:gd name="T2" fmla="*/ 107 w 170"/>
                  <a:gd name="T3" fmla="*/ 160 h 285"/>
                  <a:gd name="T4" fmla="*/ 92 w 170"/>
                  <a:gd name="T5" fmla="*/ 99 h 285"/>
                  <a:gd name="T6" fmla="*/ 73 w 170"/>
                  <a:gd name="T7" fmla="*/ 55 h 285"/>
                  <a:gd name="T8" fmla="*/ 59 w 170"/>
                  <a:gd name="T9" fmla="*/ 33 h 285"/>
                  <a:gd name="T10" fmla="*/ 36 w 170"/>
                  <a:gd name="T11" fmla="*/ 16 h 285"/>
                  <a:gd name="T12" fmla="*/ 0 w 170"/>
                  <a:gd name="T13" fmla="*/ 0 h 285"/>
                  <a:gd name="T14" fmla="*/ 11 w 170"/>
                  <a:gd name="T15" fmla="*/ 38 h 285"/>
                  <a:gd name="T16" fmla="*/ 32 w 170"/>
                  <a:gd name="T17" fmla="*/ 69 h 285"/>
                  <a:gd name="T18" fmla="*/ 50 w 170"/>
                  <a:gd name="T19" fmla="*/ 111 h 285"/>
                  <a:gd name="T20" fmla="*/ 74 w 170"/>
                  <a:gd name="T21" fmla="*/ 152 h 285"/>
                  <a:gd name="T22" fmla="*/ 77 w 170"/>
                  <a:gd name="T23" fmla="*/ 165 h 285"/>
                  <a:gd name="T24" fmla="*/ 78 w 170"/>
                  <a:gd name="T25" fmla="*/ 171 h 285"/>
                  <a:gd name="T26" fmla="*/ 78 w 170"/>
                  <a:gd name="T27" fmla="*/ 172 h 285"/>
                  <a:gd name="T28" fmla="*/ 78 w 170"/>
                  <a:gd name="T29" fmla="*/ 168 h 285"/>
                  <a:gd name="T30" fmla="*/ 81 w 170"/>
                  <a:gd name="T31" fmla="*/ 170 h 285"/>
                  <a:gd name="T32" fmla="*/ 84 w 170"/>
                  <a:gd name="T33" fmla="*/ 177 h 285"/>
                  <a:gd name="T34" fmla="*/ 96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6 h 285"/>
                  <a:gd name="T50" fmla="*/ 162 w 170"/>
                  <a:gd name="T51" fmla="*/ 98 h 285"/>
                  <a:gd name="T52" fmla="*/ 170 w 170"/>
                  <a:gd name="T53" fmla="*/ 101 h 285"/>
                  <a:gd name="T54" fmla="*/ 167 w 170"/>
                  <a:gd name="T55" fmla="*/ 110 h 285"/>
                  <a:gd name="T56" fmla="*/ 159 w 170"/>
                  <a:gd name="T57" fmla="*/ 128 h 285"/>
                  <a:gd name="T58" fmla="*/ 149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94" name="Freeform 389"/>
              <p:cNvSpPr>
                <a:spLocks/>
              </p:cNvSpPr>
              <p:nvPr/>
            </p:nvSpPr>
            <p:spPr bwMode="auto">
              <a:xfrm>
                <a:off x="2256" y="2016"/>
                <a:ext cx="170" cy="285"/>
              </a:xfrm>
              <a:custGeom>
                <a:avLst/>
                <a:gdLst>
                  <a:gd name="T0" fmla="*/ 113 w 170"/>
                  <a:gd name="T1" fmla="*/ 222 h 285"/>
                  <a:gd name="T2" fmla="*/ 107 w 170"/>
                  <a:gd name="T3" fmla="*/ 160 h 285"/>
                  <a:gd name="T4" fmla="*/ 92 w 170"/>
                  <a:gd name="T5" fmla="*/ 99 h 285"/>
                  <a:gd name="T6" fmla="*/ 72 w 170"/>
                  <a:gd name="T7" fmla="*/ 55 h 285"/>
                  <a:gd name="T8" fmla="*/ 59 w 170"/>
                  <a:gd name="T9" fmla="*/ 33 h 285"/>
                  <a:gd name="T10" fmla="*/ 36 w 170"/>
                  <a:gd name="T11" fmla="*/ 16 h 285"/>
                  <a:gd name="T12" fmla="*/ 0 w 170"/>
                  <a:gd name="T13" fmla="*/ 0 h 285"/>
                  <a:gd name="T14" fmla="*/ 10 w 170"/>
                  <a:gd name="T15" fmla="*/ 38 h 285"/>
                  <a:gd name="T16" fmla="*/ 32 w 170"/>
                  <a:gd name="T17" fmla="*/ 69 h 285"/>
                  <a:gd name="T18" fmla="*/ 49 w 170"/>
                  <a:gd name="T19" fmla="*/ 112 h 285"/>
                  <a:gd name="T20" fmla="*/ 74 w 170"/>
                  <a:gd name="T21" fmla="*/ 152 h 285"/>
                  <a:gd name="T22" fmla="*/ 77 w 170"/>
                  <a:gd name="T23" fmla="*/ 166 h 285"/>
                  <a:gd name="T24" fmla="*/ 78 w 170"/>
                  <a:gd name="T25" fmla="*/ 171 h 285"/>
                  <a:gd name="T26" fmla="*/ 78 w 170"/>
                  <a:gd name="T27" fmla="*/ 173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7 h 285"/>
                  <a:gd name="T50" fmla="*/ 162 w 170"/>
                  <a:gd name="T51" fmla="*/ 98 h 285"/>
                  <a:gd name="T52" fmla="*/ 170 w 170"/>
                  <a:gd name="T53" fmla="*/ 101 h 285"/>
                  <a:gd name="T54" fmla="*/ 167 w 170"/>
                  <a:gd name="T55" fmla="*/ 110 h 285"/>
                  <a:gd name="T56" fmla="*/ 159 w 170"/>
                  <a:gd name="T57" fmla="*/ 128 h 285"/>
                  <a:gd name="T58" fmla="*/ 148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0" y="191"/>
                    </a:lnTo>
                    <a:lnTo>
                      <a:pt x="107" y="160"/>
                    </a:lnTo>
                    <a:lnTo>
                      <a:pt x="101" y="129"/>
                    </a:lnTo>
                    <a:lnTo>
                      <a:pt x="92" y="99"/>
                    </a:lnTo>
                    <a:lnTo>
                      <a:pt x="80" y="69"/>
                    </a:lnTo>
                    <a:lnTo>
                      <a:pt x="72" y="55"/>
                    </a:lnTo>
                    <a:lnTo>
                      <a:pt x="64" y="41"/>
                    </a:lnTo>
                    <a:lnTo>
                      <a:pt x="59" y="33"/>
                    </a:lnTo>
                    <a:lnTo>
                      <a:pt x="52" y="27"/>
                    </a:lnTo>
                    <a:lnTo>
                      <a:pt x="36" y="16"/>
                    </a:lnTo>
                    <a:lnTo>
                      <a:pt x="17" y="8"/>
                    </a:lnTo>
                    <a:lnTo>
                      <a:pt x="0" y="0"/>
                    </a:lnTo>
                    <a:lnTo>
                      <a:pt x="5" y="20"/>
                    </a:lnTo>
                    <a:lnTo>
                      <a:pt x="10" y="38"/>
                    </a:lnTo>
                    <a:lnTo>
                      <a:pt x="20" y="54"/>
                    </a:lnTo>
                    <a:lnTo>
                      <a:pt x="32" y="69"/>
                    </a:lnTo>
                    <a:lnTo>
                      <a:pt x="40" y="91"/>
                    </a:lnTo>
                    <a:lnTo>
                      <a:pt x="49" y="112"/>
                    </a:lnTo>
                    <a:lnTo>
                      <a:pt x="61" y="132"/>
                    </a:lnTo>
                    <a:lnTo>
                      <a:pt x="74" y="152"/>
                    </a:lnTo>
                    <a:lnTo>
                      <a:pt x="76" y="160"/>
                    </a:lnTo>
                    <a:lnTo>
                      <a:pt x="77" y="166"/>
                    </a:lnTo>
                    <a:lnTo>
                      <a:pt x="78" y="169"/>
                    </a:lnTo>
                    <a:lnTo>
                      <a:pt x="78" y="171"/>
                    </a:lnTo>
                    <a:lnTo>
                      <a:pt x="78" y="173"/>
                    </a:lnTo>
                    <a:lnTo>
                      <a:pt x="78" y="170"/>
                    </a:lnTo>
                    <a:lnTo>
                      <a:pt x="78" y="168"/>
                    </a:lnTo>
                    <a:lnTo>
                      <a:pt x="79" y="168"/>
                    </a:lnTo>
                    <a:lnTo>
                      <a:pt x="80" y="170"/>
                    </a:lnTo>
                    <a:lnTo>
                      <a:pt x="82" y="173"/>
                    </a:lnTo>
                    <a:lnTo>
                      <a:pt x="84" y="177"/>
                    </a:lnTo>
                    <a:lnTo>
                      <a:pt x="87" y="184"/>
                    </a:lnTo>
                    <a:lnTo>
                      <a:pt x="95" y="206"/>
                    </a:lnTo>
                    <a:lnTo>
                      <a:pt x="102"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7"/>
                    </a:lnTo>
                    <a:lnTo>
                      <a:pt x="156" y="98"/>
                    </a:lnTo>
                    <a:lnTo>
                      <a:pt x="162" y="98"/>
                    </a:lnTo>
                    <a:lnTo>
                      <a:pt x="167" y="99"/>
                    </a:lnTo>
                    <a:lnTo>
                      <a:pt x="170" y="101"/>
                    </a:lnTo>
                    <a:lnTo>
                      <a:pt x="169" y="104"/>
                    </a:lnTo>
                    <a:lnTo>
                      <a:pt x="167" y="110"/>
                    </a:lnTo>
                    <a:lnTo>
                      <a:pt x="163" y="119"/>
                    </a:lnTo>
                    <a:lnTo>
                      <a:pt x="159" y="128"/>
                    </a:lnTo>
                    <a:lnTo>
                      <a:pt x="153" y="137"/>
                    </a:lnTo>
                    <a:lnTo>
                      <a:pt x="148" y="146"/>
                    </a:lnTo>
                    <a:lnTo>
                      <a:pt x="145" y="153"/>
                    </a:lnTo>
                    <a:lnTo>
                      <a:pt x="143" y="156"/>
                    </a:lnTo>
                    <a:lnTo>
                      <a:pt x="139" y="173"/>
                    </a:lnTo>
                    <a:lnTo>
                      <a:pt x="137" y="190"/>
                    </a:lnTo>
                    <a:lnTo>
                      <a:pt x="132" y="222"/>
                    </a:lnTo>
                    <a:lnTo>
                      <a:pt x="130" y="238"/>
                    </a:lnTo>
                    <a:lnTo>
                      <a:pt x="126"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95" name="Freeform 390"/>
              <p:cNvSpPr>
                <a:spLocks noChangeAspect="1"/>
              </p:cNvSpPr>
              <p:nvPr/>
            </p:nvSpPr>
            <p:spPr bwMode="auto">
              <a:xfrm>
                <a:off x="2400" y="1828"/>
                <a:ext cx="161" cy="268"/>
              </a:xfrm>
              <a:custGeom>
                <a:avLst/>
                <a:gdLst>
                  <a:gd name="T0" fmla="*/ 100 w 171"/>
                  <a:gd name="T1" fmla="*/ 197 h 285"/>
                  <a:gd name="T2" fmla="*/ 95 w 171"/>
                  <a:gd name="T3" fmla="*/ 141 h 285"/>
                  <a:gd name="T4" fmla="*/ 82 w 171"/>
                  <a:gd name="T5" fmla="*/ 87 h 285"/>
                  <a:gd name="T6" fmla="*/ 65 w 171"/>
                  <a:gd name="T7" fmla="*/ 49 h 285"/>
                  <a:gd name="T8" fmla="*/ 53 w 171"/>
                  <a:gd name="T9" fmla="*/ 29 h 285"/>
                  <a:gd name="T10" fmla="*/ 32 w 171"/>
                  <a:gd name="T11" fmla="*/ 14 h 285"/>
                  <a:gd name="T12" fmla="*/ 0 w 171"/>
                  <a:gd name="T13" fmla="*/ 0 h 285"/>
                  <a:gd name="T14" fmla="*/ 9 w 171"/>
                  <a:gd name="T15" fmla="*/ 34 h 285"/>
                  <a:gd name="T16" fmla="*/ 29 w 171"/>
                  <a:gd name="T17" fmla="*/ 61 h 285"/>
                  <a:gd name="T18" fmla="*/ 44 w 171"/>
                  <a:gd name="T19" fmla="*/ 99 h 285"/>
                  <a:gd name="T20" fmla="*/ 66 w 171"/>
                  <a:gd name="T21" fmla="*/ 134 h 285"/>
                  <a:gd name="T22" fmla="*/ 68 w 171"/>
                  <a:gd name="T23" fmla="*/ 147 h 285"/>
                  <a:gd name="T24" fmla="*/ 70 w 171"/>
                  <a:gd name="T25" fmla="*/ 151 h 285"/>
                  <a:gd name="T26" fmla="*/ 70 w 171"/>
                  <a:gd name="T27" fmla="*/ 153 h 285"/>
                  <a:gd name="T28" fmla="*/ 70 w 171"/>
                  <a:gd name="T29" fmla="*/ 149 h 285"/>
                  <a:gd name="T30" fmla="*/ 72 w 171"/>
                  <a:gd name="T31" fmla="*/ 150 h 285"/>
                  <a:gd name="T32" fmla="*/ 74 w 171"/>
                  <a:gd name="T33" fmla="*/ 156 h 285"/>
                  <a:gd name="T34" fmla="*/ 85 w 171"/>
                  <a:gd name="T35" fmla="*/ 182 h 285"/>
                  <a:gd name="T36" fmla="*/ 96 w 171"/>
                  <a:gd name="T37" fmla="*/ 224 h 285"/>
                  <a:gd name="T38" fmla="*/ 102 w 171"/>
                  <a:gd name="T39" fmla="*/ 226 h 285"/>
                  <a:gd name="T40" fmla="*/ 100 w 171"/>
                  <a:gd name="T41" fmla="*/ 183 h 285"/>
                  <a:gd name="T42" fmla="*/ 104 w 171"/>
                  <a:gd name="T43" fmla="*/ 138 h 285"/>
                  <a:gd name="T44" fmla="*/ 109 w 171"/>
                  <a:gd name="T45" fmla="*/ 118 h 285"/>
                  <a:gd name="T46" fmla="*/ 120 w 171"/>
                  <a:gd name="T47" fmla="*/ 100 h 285"/>
                  <a:gd name="T48" fmla="*/ 135 w 171"/>
                  <a:gd name="T49" fmla="*/ 86 h 285"/>
                  <a:gd name="T50" fmla="*/ 144 w 171"/>
                  <a:gd name="T51" fmla="*/ 87 h 285"/>
                  <a:gd name="T52" fmla="*/ 152 w 171"/>
                  <a:gd name="T53" fmla="*/ 89 h 285"/>
                  <a:gd name="T54" fmla="*/ 148 w 171"/>
                  <a:gd name="T55" fmla="*/ 97 h 285"/>
                  <a:gd name="T56" fmla="*/ 141 w 171"/>
                  <a:gd name="T57" fmla="*/ 113 h 285"/>
                  <a:gd name="T58" fmla="*/ 132 w 171"/>
                  <a:gd name="T59" fmla="*/ 129 h 285"/>
                  <a:gd name="T60" fmla="*/ 127 w 171"/>
                  <a:gd name="T61" fmla="*/ 138 h 285"/>
                  <a:gd name="T62" fmla="*/ 121 w 171"/>
                  <a:gd name="T63" fmla="*/ 168 h 285"/>
                  <a:gd name="T64" fmla="*/ 115 w 171"/>
                  <a:gd name="T65" fmla="*/ 211 h 285"/>
                  <a:gd name="T66" fmla="*/ 108 w 171"/>
                  <a:gd name="T67" fmla="*/ 239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285">
                    <a:moveTo>
                      <a:pt x="115" y="285"/>
                    </a:moveTo>
                    <a:lnTo>
                      <a:pt x="113" y="222"/>
                    </a:lnTo>
                    <a:lnTo>
                      <a:pt x="111" y="191"/>
                    </a:lnTo>
                    <a:lnTo>
                      <a:pt x="107" y="160"/>
                    </a:lnTo>
                    <a:lnTo>
                      <a:pt x="102" y="129"/>
                    </a:lnTo>
                    <a:lnTo>
                      <a:pt x="92" y="99"/>
                    </a:lnTo>
                    <a:lnTo>
                      <a:pt x="81" y="69"/>
                    </a:lnTo>
                    <a:lnTo>
                      <a:pt x="73" y="55"/>
                    </a:lnTo>
                    <a:lnTo>
                      <a:pt x="65" y="41"/>
                    </a:lnTo>
                    <a:lnTo>
                      <a:pt x="59" y="33"/>
                    </a:lnTo>
                    <a:lnTo>
                      <a:pt x="52" y="27"/>
                    </a:lnTo>
                    <a:lnTo>
                      <a:pt x="36" y="16"/>
                    </a:lnTo>
                    <a:lnTo>
                      <a:pt x="18" y="8"/>
                    </a:lnTo>
                    <a:lnTo>
                      <a:pt x="0" y="0"/>
                    </a:lnTo>
                    <a:lnTo>
                      <a:pt x="5" y="20"/>
                    </a:lnTo>
                    <a:lnTo>
                      <a:pt x="11" y="38"/>
                    </a:lnTo>
                    <a:lnTo>
                      <a:pt x="20" y="54"/>
                    </a:lnTo>
                    <a:lnTo>
                      <a:pt x="33" y="69"/>
                    </a:lnTo>
                    <a:lnTo>
                      <a:pt x="41" y="91"/>
                    </a:lnTo>
                    <a:lnTo>
                      <a:pt x="50" y="112"/>
                    </a:lnTo>
                    <a:lnTo>
                      <a:pt x="61" y="132"/>
                    </a:lnTo>
                    <a:lnTo>
                      <a:pt x="74" y="152"/>
                    </a:lnTo>
                    <a:lnTo>
                      <a:pt x="76" y="160"/>
                    </a:lnTo>
                    <a:lnTo>
                      <a:pt x="77" y="166"/>
                    </a:lnTo>
                    <a:lnTo>
                      <a:pt x="79" y="169"/>
                    </a:lnTo>
                    <a:lnTo>
                      <a:pt x="79" y="171"/>
                    </a:lnTo>
                    <a:lnTo>
                      <a:pt x="79" y="173"/>
                    </a:lnTo>
                    <a:lnTo>
                      <a:pt x="79" y="170"/>
                    </a:lnTo>
                    <a:lnTo>
                      <a:pt x="79" y="168"/>
                    </a:lnTo>
                    <a:lnTo>
                      <a:pt x="80" y="168"/>
                    </a:lnTo>
                    <a:lnTo>
                      <a:pt x="81" y="170"/>
                    </a:lnTo>
                    <a:lnTo>
                      <a:pt x="82" y="173"/>
                    </a:lnTo>
                    <a:lnTo>
                      <a:pt x="84" y="177"/>
                    </a:lnTo>
                    <a:lnTo>
                      <a:pt x="88" y="184"/>
                    </a:lnTo>
                    <a:lnTo>
                      <a:pt x="96" y="206"/>
                    </a:lnTo>
                    <a:lnTo>
                      <a:pt x="103" y="230"/>
                    </a:lnTo>
                    <a:lnTo>
                      <a:pt x="108" y="253"/>
                    </a:lnTo>
                    <a:lnTo>
                      <a:pt x="115" y="276"/>
                    </a:lnTo>
                    <a:lnTo>
                      <a:pt x="115" y="255"/>
                    </a:lnTo>
                    <a:lnTo>
                      <a:pt x="114" y="232"/>
                    </a:lnTo>
                    <a:lnTo>
                      <a:pt x="113" y="207"/>
                    </a:lnTo>
                    <a:lnTo>
                      <a:pt x="114" y="182"/>
                    </a:lnTo>
                    <a:lnTo>
                      <a:pt x="117" y="156"/>
                    </a:lnTo>
                    <a:lnTo>
                      <a:pt x="120" y="145"/>
                    </a:lnTo>
                    <a:lnTo>
                      <a:pt x="123" y="133"/>
                    </a:lnTo>
                    <a:lnTo>
                      <a:pt x="128" y="123"/>
                    </a:lnTo>
                    <a:lnTo>
                      <a:pt x="135" y="113"/>
                    </a:lnTo>
                    <a:lnTo>
                      <a:pt x="143" y="105"/>
                    </a:lnTo>
                    <a:lnTo>
                      <a:pt x="152" y="97"/>
                    </a:lnTo>
                    <a:lnTo>
                      <a:pt x="157" y="98"/>
                    </a:lnTo>
                    <a:lnTo>
                      <a:pt x="163" y="98"/>
                    </a:lnTo>
                    <a:lnTo>
                      <a:pt x="167" y="99"/>
                    </a:lnTo>
                    <a:lnTo>
                      <a:pt x="171" y="101"/>
                    </a:lnTo>
                    <a:lnTo>
                      <a:pt x="169" y="104"/>
                    </a:lnTo>
                    <a:lnTo>
                      <a:pt x="167" y="110"/>
                    </a:lnTo>
                    <a:lnTo>
                      <a:pt x="164" y="119"/>
                    </a:lnTo>
                    <a:lnTo>
                      <a:pt x="159" y="128"/>
                    </a:lnTo>
                    <a:lnTo>
                      <a:pt x="153" y="137"/>
                    </a:lnTo>
                    <a:lnTo>
                      <a:pt x="149" y="146"/>
                    </a:lnTo>
                    <a:lnTo>
                      <a:pt x="145" y="153"/>
                    </a:lnTo>
                    <a:lnTo>
                      <a:pt x="143" y="156"/>
                    </a:lnTo>
                    <a:lnTo>
                      <a:pt x="140" y="173"/>
                    </a:lnTo>
                    <a:lnTo>
                      <a:pt x="137" y="190"/>
                    </a:lnTo>
                    <a:lnTo>
                      <a:pt x="133"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96" name="Freeform 391"/>
              <p:cNvSpPr>
                <a:spLocks noChangeAspect="1"/>
              </p:cNvSpPr>
              <p:nvPr/>
            </p:nvSpPr>
            <p:spPr bwMode="auto">
              <a:xfrm>
                <a:off x="2336" y="1928"/>
                <a:ext cx="161" cy="269"/>
              </a:xfrm>
              <a:custGeom>
                <a:avLst/>
                <a:gdLst>
                  <a:gd name="T0" fmla="*/ 100 w 170"/>
                  <a:gd name="T1" fmla="*/ 198 h 285"/>
                  <a:gd name="T2" fmla="*/ 96 w 170"/>
                  <a:gd name="T3" fmla="*/ 143 h 285"/>
                  <a:gd name="T4" fmla="*/ 82 w 170"/>
                  <a:gd name="T5" fmla="*/ 88 h 285"/>
                  <a:gd name="T6" fmla="*/ 64 w 170"/>
                  <a:gd name="T7" fmla="*/ 49 h 285"/>
                  <a:gd name="T8" fmla="*/ 52 w 170"/>
                  <a:gd name="T9" fmla="*/ 29 h 285"/>
                  <a:gd name="T10" fmla="*/ 31 w 170"/>
                  <a:gd name="T11" fmla="*/ 14 h 285"/>
                  <a:gd name="T12" fmla="*/ 0 w 170"/>
                  <a:gd name="T13" fmla="*/ 0 h 285"/>
                  <a:gd name="T14" fmla="*/ 9 w 170"/>
                  <a:gd name="T15" fmla="*/ 34 h 285"/>
                  <a:gd name="T16" fmla="*/ 28 w 170"/>
                  <a:gd name="T17" fmla="*/ 61 h 285"/>
                  <a:gd name="T18" fmla="*/ 44 w 170"/>
                  <a:gd name="T19" fmla="*/ 100 h 285"/>
                  <a:gd name="T20" fmla="*/ 65 w 170"/>
                  <a:gd name="T21" fmla="*/ 135 h 285"/>
                  <a:gd name="T22" fmla="*/ 69 w 170"/>
                  <a:gd name="T23" fmla="*/ 148 h 285"/>
                  <a:gd name="T24" fmla="*/ 70 w 170"/>
                  <a:gd name="T25" fmla="*/ 152 h 285"/>
                  <a:gd name="T26" fmla="*/ 70 w 170"/>
                  <a:gd name="T27" fmla="*/ 154 h 285"/>
                  <a:gd name="T28" fmla="*/ 70 w 170"/>
                  <a:gd name="T29" fmla="*/ 150 h 285"/>
                  <a:gd name="T30" fmla="*/ 72 w 170"/>
                  <a:gd name="T31" fmla="*/ 151 h 285"/>
                  <a:gd name="T32" fmla="*/ 76 w 170"/>
                  <a:gd name="T33" fmla="*/ 158 h 285"/>
                  <a:gd name="T34" fmla="*/ 85 w 170"/>
                  <a:gd name="T35" fmla="*/ 183 h 285"/>
                  <a:gd name="T36" fmla="*/ 97 w 170"/>
                  <a:gd name="T37" fmla="*/ 226 h 285"/>
                  <a:gd name="T38" fmla="*/ 103 w 170"/>
                  <a:gd name="T39" fmla="*/ 227 h 285"/>
                  <a:gd name="T40" fmla="*/ 100 w 170"/>
                  <a:gd name="T41" fmla="*/ 184 h 285"/>
                  <a:gd name="T42" fmla="*/ 104 w 170"/>
                  <a:gd name="T43" fmla="*/ 139 h 285"/>
                  <a:gd name="T44" fmla="*/ 110 w 170"/>
                  <a:gd name="T45" fmla="*/ 119 h 285"/>
                  <a:gd name="T46" fmla="*/ 120 w 170"/>
                  <a:gd name="T47" fmla="*/ 101 h 285"/>
                  <a:gd name="T48" fmla="*/ 136 w 170"/>
                  <a:gd name="T49" fmla="*/ 87 h 285"/>
                  <a:gd name="T50" fmla="*/ 145 w 170"/>
                  <a:gd name="T51" fmla="*/ 87 h 285"/>
                  <a:gd name="T52" fmla="*/ 152 w 170"/>
                  <a:gd name="T53" fmla="*/ 90 h 285"/>
                  <a:gd name="T54" fmla="*/ 150 w 170"/>
                  <a:gd name="T55" fmla="*/ 98 h 285"/>
                  <a:gd name="T56" fmla="*/ 142 w 170"/>
                  <a:gd name="T57" fmla="*/ 114 h 285"/>
                  <a:gd name="T58" fmla="*/ 133 w 170"/>
                  <a:gd name="T59" fmla="*/ 130 h 285"/>
                  <a:gd name="T60" fmla="*/ 127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2" y="27"/>
                    </a:lnTo>
                    <a:lnTo>
                      <a:pt x="35" y="16"/>
                    </a:lnTo>
                    <a:lnTo>
                      <a:pt x="17" y="8"/>
                    </a:lnTo>
                    <a:lnTo>
                      <a:pt x="0" y="0"/>
                    </a:lnTo>
                    <a:lnTo>
                      <a:pt x="4" y="20"/>
                    </a:lnTo>
                    <a:lnTo>
                      <a:pt x="10" y="38"/>
                    </a:lnTo>
                    <a:lnTo>
                      <a:pt x="19" y="54"/>
                    </a:lnTo>
                    <a:lnTo>
                      <a:pt x="32" y="69"/>
                    </a:lnTo>
                    <a:lnTo>
                      <a:pt x="40" y="91"/>
                    </a:lnTo>
                    <a:lnTo>
                      <a:pt x="49" y="112"/>
                    </a:lnTo>
                    <a:lnTo>
                      <a:pt x="61" y="132"/>
                    </a:lnTo>
                    <a:lnTo>
                      <a:pt x="73" y="152"/>
                    </a:lnTo>
                    <a:lnTo>
                      <a:pt x="76" y="160"/>
                    </a:lnTo>
                    <a:lnTo>
                      <a:pt x="77" y="166"/>
                    </a:lnTo>
                    <a:lnTo>
                      <a:pt x="78" y="169"/>
                    </a:lnTo>
                    <a:lnTo>
                      <a:pt x="78" y="171"/>
                    </a:lnTo>
                    <a:lnTo>
                      <a:pt x="78" y="173"/>
                    </a:lnTo>
                    <a:lnTo>
                      <a:pt x="78" y="170"/>
                    </a:lnTo>
                    <a:lnTo>
                      <a:pt x="78" y="168"/>
                    </a:lnTo>
                    <a:lnTo>
                      <a:pt x="79" y="168"/>
                    </a:lnTo>
                    <a:lnTo>
                      <a:pt x="80" y="170"/>
                    </a:lnTo>
                    <a:lnTo>
                      <a:pt x="81" y="173"/>
                    </a:lnTo>
                    <a:lnTo>
                      <a:pt x="84" y="177"/>
                    </a:lnTo>
                    <a:lnTo>
                      <a:pt x="87" y="184"/>
                    </a:lnTo>
                    <a:lnTo>
                      <a:pt x="95" y="206"/>
                    </a:lnTo>
                    <a:lnTo>
                      <a:pt x="102" y="230"/>
                    </a:lnTo>
                    <a:lnTo>
                      <a:pt x="108" y="253"/>
                    </a:lnTo>
                    <a:lnTo>
                      <a:pt x="115" y="276"/>
                    </a:lnTo>
                    <a:lnTo>
                      <a:pt x="115" y="255"/>
                    </a:lnTo>
                    <a:lnTo>
                      <a:pt x="114" y="232"/>
                    </a:lnTo>
                    <a:lnTo>
                      <a:pt x="112" y="207"/>
                    </a:lnTo>
                    <a:lnTo>
                      <a:pt x="114" y="182"/>
                    </a:lnTo>
                    <a:lnTo>
                      <a:pt x="116" y="156"/>
                    </a:lnTo>
                    <a:lnTo>
                      <a:pt x="119" y="145"/>
                    </a:lnTo>
                    <a:lnTo>
                      <a:pt x="123" y="133"/>
                    </a:lnTo>
                    <a:lnTo>
                      <a:pt x="127" y="123"/>
                    </a:lnTo>
                    <a:lnTo>
                      <a:pt x="134" y="113"/>
                    </a:lnTo>
                    <a:lnTo>
                      <a:pt x="142" y="105"/>
                    </a:lnTo>
                    <a:lnTo>
                      <a:pt x="152" y="97"/>
                    </a:lnTo>
                    <a:lnTo>
                      <a:pt x="156" y="98"/>
                    </a:lnTo>
                    <a:lnTo>
                      <a:pt x="162" y="98"/>
                    </a:lnTo>
                    <a:lnTo>
                      <a:pt x="167" y="99"/>
                    </a:lnTo>
                    <a:lnTo>
                      <a:pt x="170" y="101"/>
                    </a:lnTo>
                    <a:lnTo>
                      <a:pt x="169" y="104"/>
                    </a:lnTo>
                    <a:lnTo>
                      <a:pt x="167" y="110"/>
                    </a:lnTo>
                    <a:lnTo>
                      <a:pt x="163" y="119"/>
                    </a:lnTo>
                    <a:lnTo>
                      <a:pt x="158" y="128"/>
                    </a:lnTo>
                    <a:lnTo>
                      <a:pt x="153" y="137"/>
                    </a:lnTo>
                    <a:lnTo>
                      <a:pt x="148" y="146"/>
                    </a:lnTo>
                    <a:lnTo>
                      <a:pt x="145" y="153"/>
                    </a:lnTo>
                    <a:lnTo>
                      <a:pt x="142" y="156"/>
                    </a:lnTo>
                    <a:lnTo>
                      <a:pt x="139" y="173"/>
                    </a:lnTo>
                    <a:lnTo>
                      <a:pt x="137" y="190"/>
                    </a:lnTo>
                    <a:lnTo>
                      <a:pt x="132" y="222"/>
                    </a:lnTo>
                    <a:lnTo>
                      <a:pt x="130" y="238"/>
                    </a:lnTo>
                    <a:lnTo>
                      <a:pt x="126"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97" name="Freeform 392"/>
              <p:cNvSpPr>
                <a:spLocks noChangeAspect="1"/>
              </p:cNvSpPr>
              <p:nvPr/>
            </p:nvSpPr>
            <p:spPr bwMode="auto">
              <a:xfrm>
                <a:off x="2460" y="1736"/>
                <a:ext cx="161" cy="269"/>
              </a:xfrm>
              <a:custGeom>
                <a:avLst/>
                <a:gdLst>
                  <a:gd name="T0" fmla="*/ 101 w 170"/>
                  <a:gd name="T1" fmla="*/ 198 h 285"/>
                  <a:gd name="T2" fmla="*/ 96 w 170"/>
                  <a:gd name="T3" fmla="*/ 143 h 285"/>
                  <a:gd name="T4" fmla="*/ 82 w 170"/>
                  <a:gd name="T5" fmla="*/ 88 h 285"/>
                  <a:gd name="T6" fmla="*/ 65 w 170"/>
                  <a:gd name="T7" fmla="*/ 49 h 285"/>
                  <a:gd name="T8" fmla="*/ 53 w 170"/>
                  <a:gd name="T9" fmla="*/ 29 h 285"/>
                  <a:gd name="T10" fmla="*/ 32 w 170"/>
                  <a:gd name="T11" fmla="*/ 14 h 285"/>
                  <a:gd name="T12" fmla="*/ 0 w 170"/>
                  <a:gd name="T13" fmla="*/ 0 h 285"/>
                  <a:gd name="T14" fmla="*/ 9 w 170"/>
                  <a:gd name="T15" fmla="*/ 34 h 285"/>
                  <a:gd name="T16" fmla="*/ 28 w 170"/>
                  <a:gd name="T17" fmla="*/ 61 h 285"/>
                  <a:gd name="T18" fmla="*/ 45 w 170"/>
                  <a:gd name="T19" fmla="*/ 99 h 285"/>
                  <a:gd name="T20" fmla="*/ 66 w 170"/>
                  <a:gd name="T21" fmla="*/ 135 h 285"/>
                  <a:gd name="T22" fmla="*/ 69 w 170"/>
                  <a:gd name="T23" fmla="*/ 147 h 285"/>
                  <a:gd name="T24" fmla="*/ 70 w 170"/>
                  <a:gd name="T25" fmla="*/ 152 h 285"/>
                  <a:gd name="T26" fmla="*/ 70 w 170"/>
                  <a:gd name="T27" fmla="*/ 153 h 285"/>
                  <a:gd name="T28" fmla="*/ 70 w 170"/>
                  <a:gd name="T29" fmla="*/ 150 h 285"/>
                  <a:gd name="T30" fmla="*/ 73 w 170"/>
                  <a:gd name="T31" fmla="*/ 151 h 285"/>
                  <a:gd name="T32" fmla="*/ 76 w 170"/>
                  <a:gd name="T33" fmla="*/ 158 h 285"/>
                  <a:gd name="T34" fmla="*/ 86 w 170"/>
                  <a:gd name="T35" fmla="*/ 183 h 285"/>
                  <a:gd name="T36" fmla="*/ 97 w 170"/>
                  <a:gd name="T37" fmla="*/ 226 h 285"/>
                  <a:gd name="T38" fmla="*/ 103 w 170"/>
                  <a:gd name="T39" fmla="*/ 227 h 285"/>
                  <a:gd name="T40" fmla="*/ 101 w 170"/>
                  <a:gd name="T41" fmla="*/ 184 h 285"/>
                  <a:gd name="T42" fmla="*/ 104 w 170"/>
                  <a:gd name="T43" fmla="*/ 139 h 285"/>
                  <a:gd name="T44" fmla="*/ 110 w 170"/>
                  <a:gd name="T45" fmla="*/ 119 h 285"/>
                  <a:gd name="T46" fmla="*/ 121 w 170"/>
                  <a:gd name="T47" fmla="*/ 101 h 285"/>
                  <a:gd name="T48" fmla="*/ 136 w 170"/>
                  <a:gd name="T49" fmla="*/ 86 h 285"/>
                  <a:gd name="T50" fmla="*/ 145 w 170"/>
                  <a:gd name="T51" fmla="*/ 87 h 285"/>
                  <a:gd name="T52" fmla="*/ 152 w 170"/>
                  <a:gd name="T53" fmla="*/ 90 h 285"/>
                  <a:gd name="T54" fmla="*/ 150 w 170"/>
                  <a:gd name="T55" fmla="*/ 98 h 285"/>
                  <a:gd name="T56" fmla="*/ 143 w 170"/>
                  <a:gd name="T57" fmla="*/ 114 h 285"/>
                  <a:gd name="T58" fmla="*/ 134 w 170"/>
                  <a:gd name="T59" fmla="*/ 130 h 285"/>
                  <a:gd name="T60" fmla="*/ 128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98" name="Freeform 393"/>
              <p:cNvSpPr>
                <a:spLocks noChangeAspect="1"/>
              </p:cNvSpPr>
              <p:nvPr/>
            </p:nvSpPr>
            <p:spPr bwMode="auto">
              <a:xfrm>
                <a:off x="2524" y="16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99" name="Freeform 394"/>
              <p:cNvSpPr>
                <a:spLocks noChangeAspect="1"/>
              </p:cNvSpPr>
              <p:nvPr/>
            </p:nvSpPr>
            <p:spPr bwMode="auto">
              <a:xfrm>
                <a:off x="2588" y="15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00" name="Freeform 395"/>
              <p:cNvSpPr>
                <a:spLocks noChangeAspect="1"/>
              </p:cNvSpPr>
              <p:nvPr/>
            </p:nvSpPr>
            <p:spPr bwMode="auto">
              <a:xfrm>
                <a:off x="2644" y="1448"/>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01" name="Freeform 396"/>
              <p:cNvSpPr>
                <a:spLocks noChangeAspect="1"/>
              </p:cNvSpPr>
              <p:nvPr/>
            </p:nvSpPr>
            <p:spPr bwMode="auto">
              <a:xfrm>
                <a:off x="2796" y="119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02" name="Freeform 397"/>
              <p:cNvSpPr>
                <a:spLocks noChangeAspect="1"/>
              </p:cNvSpPr>
              <p:nvPr/>
            </p:nvSpPr>
            <p:spPr bwMode="auto">
              <a:xfrm>
                <a:off x="2748" y="1284"/>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703" name="Freeform 398"/>
              <p:cNvSpPr>
                <a:spLocks noChangeAspect="1"/>
              </p:cNvSpPr>
              <p:nvPr/>
            </p:nvSpPr>
            <p:spPr bwMode="auto">
              <a:xfrm>
                <a:off x="2696" y="137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grpSp>
        <p:grpSp>
          <p:nvGrpSpPr>
            <p:cNvPr id="15666" name="Group 399"/>
            <p:cNvGrpSpPr>
              <a:grpSpLocks/>
            </p:cNvGrpSpPr>
            <p:nvPr/>
          </p:nvGrpSpPr>
          <p:grpSpPr bwMode="auto">
            <a:xfrm>
              <a:off x="2592" y="1344"/>
              <a:ext cx="882" cy="1301"/>
              <a:chOff x="2064" y="1192"/>
              <a:chExt cx="882" cy="1301"/>
            </a:xfrm>
          </p:grpSpPr>
          <p:sp>
            <p:nvSpPr>
              <p:cNvPr id="15680" name="Freeform 400"/>
              <p:cNvSpPr>
                <a:spLocks/>
              </p:cNvSpPr>
              <p:nvPr/>
            </p:nvSpPr>
            <p:spPr bwMode="auto">
              <a:xfrm>
                <a:off x="2160" y="2112"/>
                <a:ext cx="170" cy="285"/>
              </a:xfrm>
              <a:custGeom>
                <a:avLst/>
                <a:gdLst>
                  <a:gd name="T0" fmla="*/ 112 w 170"/>
                  <a:gd name="T1" fmla="*/ 222 h 285"/>
                  <a:gd name="T2" fmla="*/ 107 w 170"/>
                  <a:gd name="T3" fmla="*/ 160 h 285"/>
                  <a:gd name="T4" fmla="*/ 92 w 170"/>
                  <a:gd name="T5" fmla="*/ 99 h 285"/>
                  <a:gd name="T6" fmla="*/ 72 w 170"/>
                  <a:gd name="T7" fmla="*/ 55 h 285"/>
                  <a:gd name="T8" fmla="*/ 58 w 170"/>
                  <a:gd name="T9" fmla="*/ 33 h 285"/>
                  <a:gd name="T10" fmla="*/ 35 w 170"/>
                  <a:gd name="T11" fmla="*/ 16 h 285"/>
                  <a:gd name="T12" fmla="*/ 0 w 170"/>
                  <a:gd name="T13" fmla="*/ 0 h 285"/>
                  <a:gd name="T14" fmla="*/ 10 w 170"/>
                  <a:gd name="T15" fmla="*/ 38 h 285"/>
                  <a:gd name="T16" fmla="*/ 32 w 170"/>
                  <a:gd name="T17" fmla="*/ 69 h 285"/>
                  <a:gd name="T18" fmla="*/ 49 w 170"/>
                  <a:gd name="T19" fmla="*/ 111 h 285"/>
                  <a:gd name="T20" fmla="*/ 73 w 170"/>
                  <a:gd name="T21" fmla="*/ 152 h 285"/>
                  <a:gd name="T22" fmla="*/ 77 w 170"/>
                  <a:gd name="T23" fmla="*/ 165 h 285"/>
                  <a:gd name="T24" fmla="*/ 78 w 170"/>
                  <a:gd name="T25" fmla="*/ 171 h 285"/>
                  <a:gd name="T26" fmla="*/ 78 w 170"/>
                  <a:gd name="T27" fmla="*/ 172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2 w 170"/>
                  <a:gd name="T41" fmla="*/ 207 h 285"/>
                  <a:gd name="T42" fmla="*/ 116 w 170"/>
                  <a:gd name="T43" fmla="*/ 156 h 285"/>
                  <a:gd name="T44" fmla="*/ 123 w 170"/>
                  <a:gd name="T45" fmla="*/ 133 h 285"/>
                  <a:gd name="T46" fmla="*/ 134 w 170"/>
                  <a:gd name="T47" fmla="*/ 113 h 285"/>
                  <a:gd name="T48" fmla="*/ 151 w 170"/>
                  <a:gd name="T49" fmla="*/ 96 h 285"/>
                  <a:gd name="T50" fmla="*/ 162 w 170"/>
                  <a:gd name="T51" fmla="*/ 98 h 285"/>
                  <a:gd name="T52" fmla="*/ 170 w 170"/>
                  <a:gd name="T53" fmla="*/ 101 h 285"/>
                  <a:gd name="T54" fmla="*/ 166 w 170"/>
                  <a:gd name="T55" fmla="*/ 110 h 285"/>
                  <a:gd name="T56" fmla="*/ 158 w 170"/>
                  <a:gd name="T57" fmla="*/ 128 h 285"/>
                  <a:gd name="T58" fmla="*/ 148 w 170"/>
                  <a:gd name="T59" fmla="*/ 146 h 285"/>
                  <a:gd name="T60" fmla="*/ 142 w 170"/>
                  <a:gd name="T61" fmla="*/ 156 h 285"/>
                  <a:gd name="T62" fmla="*/ 136 w 170"/>
                  <a:gd name="T63" fmla="*/ 190 h 285"/>
                  <a:gd name="T64" fmla="*/ 130 w 170"/>
                  <a:gd name="T65" fmla="*/ 238 h 285"/>
                  <a:gd name="T66" fmla="*/ 121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1" y="26"/>
                    </a:lnTo>
                    <a:lnTo>
                      <a:pt x="35" y="16"/>
                    </a:lnTo>
                    <a:lnTo>
                      <a:pt x="17" y="8"/>
                    </a:lnTo>
                    <a:lnTo>
                      <a:pt x="0" y="0"/>
                    </a:lnTo>
                    <a:lnTo>
                      <a:pt x="4" y="19"/>
                    </a:lnTo>
                    <a:lnTo>
                      <a:pt x="10" y="38"/>
                    </a:lnTo>
                    <a:lnTo>
                      <a:pt x="19" y="54"/>
                    </a:lnTo>
                    <a:lnTo>
                      <a:pt x="32" y="69"/>
                    </a:lnTo>
                    <a:lnTo>
                      <a:pt x="40" y="91"/>
                    </a:lnTo>
                    <a:lnTo>
                      <a:pt x="49" y="111"/>
                    </a:lnTo>
                    <a:lnTo>
                      <a:pt x="61" y="132"/>
                    </a:lnTo>
                    <a:lnTo>
                      <a:pt x="73" y="152"/>
                    </a:lnTo>
                    <a:lnTo>
                      <a:pt x="75" y="160"/>
                    </a:lnTo>
                    <a:lnTo>
                      <a:pt x="77" y="165"/>
                    </a:lnTo>
                    <a:lnTo>
                      <a:pt x="78" y="169"/>
                    </a:lnTo>
                    <a:lnTo>
                      <a:pt x="78" y="171"/>
                    </a:lnTo>
                    <a:lnTo>
                      <a:pt x="78" y="172"/>
                    </a:lnTo>
                    <a:lnTo>
                      <a:pt x="78" y="170"/>
                    </a:lnTo>
                    <a:lnTo>
                      <a:pt x="78" y="168"/>
                    </a:lnTo>
                    <a:lnTo>
                      <a:pt x="79" y="168"/>
                    </a:lnTo>
                    <a:lnTo>
                      <a:pt x="80" y="170"/>
                    </a:lnTo>
                    <a:lnTo>
                      <a:pt x="81" y="172"/>
                    </a:lnTo>
                    <a:lnTo>
                      <a:pt x="84" y="177"/>
                    </a:lnTo>
                    <a:lnTo>
                      <a:pt x="87" y="184"/>
                    </a:lnTo>
                    <a:lnTo>
                      <a:pt x="95" y="206"/>
                    </a:lnTo>
                    <a:lnTo>
                      <a:pt x="102" y="230"/>
                    </a:lnTo>
                    <a:lnTo>
                      <a:pt x="108" y="253"/>
                    </a:lnTo>
                    <a:lnTo>
                      <a:pt x="115" y="276"/>
                    </a:lnTo>
                    <a:lnTo>
                      <a:pt x="115" y="255"/>
                    </a:lnTo>
                    <a:lnTo>
                      <a:pt x="113" y="232"/>
                    </a:lnTo>
                    <a:lnTo>
                      <a:pt x="112" y="207"/>
                    </a:lnTo>
                    <a:lnTo>
                      <a:pt x="113" y="182"/>
                    </a:lnTo>
                    <a:lnTo>
                      <a:pt x="116" y="156"/>
                    </a:lnTo>
                    <a:lnTo>
                      <a:pt x="119" y="145"/>
                    </a:lnTo>
                    <a:lnTo>
                      <a:pt x="123" y="133"/>
                    </a:lnTo>
                    <a:lnTo>
                      <a:pt x="127" y="123"/>
                    </a:lnTo>
                    <a:lnTo>
                      <a:pt x="134" y="113"/>
                    </a:lnTo>
                    <a:lnTo>
                      <a:pt x="142" y="105"/>
                    </a:lnTo>
                    <a:lnTo>
                      <a:pt x="151" y="96"/>
                    </a:lnTo>
                    <a:lnTo>
                      <a:pt x="156" y="98"/>
                    </a:lnTo>
                    <a:lnTo>
                      <a:pt x="162" y="98"/>
                    </a:lnTo>
                    <a:lnTo>
                      <a:pt x="166" y="99"/>
                    </a:lnTo>
                    <a:lnTo>
                      <a:pt x="170" y="101"/>
                    </a:lnTo>
                    <a:lnTo>
                      <a:pt x="169" y="103"/>
                    </a:lnTo>
                    <a:lnTo>
                      <a:pt x="166" y="110"/>
                    </a:lnTo>
                    <a:lnTo>
                      <a:pt x="163" y="118"/>
                    </a:lnTo>
                    <a:lnTo>
                      <a:pt x="158" y="128"/>
                    </a:lnTo>
                    <a:lnTo>
                      <a:pt x="153" y="137"/>
                    </a:lnTo>
                    <a:lnTo>
                      <a:pt x="148" y="146"/>
                    </a:lnTo>
                    <a:lnTo>
                      <a:pt x="144" y="153"/>
                    </a:lnTo>
                    <a:lnTo>
                      <a:pt x="142" y="156"/>
                    </a:lnTo>
                    <a:lnTo>
                      <a:pt x="139" y="172"/>
                    </a:lnTo>
                    <a:lnTo>
                      <a:pt x="136" y="190"/>
                    </a:lnTo>
                    <a:lnTo>
                      <a:pt x="132" y="222"/>
                    </a:lnTo>
                    <a:lnTo>
                      <a:pt x="130" y="238"/>
                    </a:lnTo>
                    <a:lnTo>
                      <a:pt x="126" y="254"/>
                    </a:lnTo>
                    <a:lnTo>
                      <a:pt x="121"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81" name="Freeform 401"/>
              <p:cNvSpPr>
                <a:spLocks/>
              </p:cNvSpPr>
              <p:nvPr/>
            </p:nvSpPr>
            <p:spPr bwMode="auto">
              <a:xfrm>
                <a:off x="2064" y="2208"/>
                <a:ext cx="170" cy="285"/>
              </a:xfrm>
              <a:custGeom>
                <a:avLst/>
                <a:gdLst>
                  <a:gd name="T0" fmla="*/ 113 w 170"/>
                  <a:gd name="T1" fmla="*/ 222 h 285"/>
                  <a:gd name="T2" fmla="*/ 107 w 170"/>
                  <a:gd name="T3" fmla="*/ 160 h 285"/>
                  <a:gd name="T4" fmla="*/ 92 w 170"/>
                  <a:gd name="T5" fmla="*/ 99 h 285"/>
                  <a:gd name="T6" fmla="*/ 73 w 170"/>
                  <a:gd name="T7" fmla="*/ 55 h 285"/>
                  <a:gd name="T8" fmla="*/ 59 w 170"/>
                  <a:gd name="T9" fmla="*/ 33 h 285"/>
                  <a:gd name="T10" fmla="*/ 36 w 170"/>
                  <a:gd name="T11" fmla="*/ 16 h 285"/>
                  <a:gd name="T12" fmla="*/ 0 w 170"/>
                  <a:gd name="T13" fmla="*/ 0 h 285"/>
                  <a:gd name="T14" fmla="*/ 11 w 170"/>
                  <a:gd name="T15" fmla="*/ 38 h 285"/>
                  <a:gd name="T16" fmla="*/ 32 w 170"/>
                  <a:gd name="T17" fmla="*/ 69 h 285"/>
                  <a:gd name="T18" fmla="*/ 50 w 170"/>
                  <a:gd name="T19" fmla="*/ 111 h 285"/>
                  <a:gd name="T20" fmla="*/ 74 w 170"/>
                  <a:gd name="T21" fmla="*/ 152 h 285"/>
                  <a:gd name="T22" fmla="*/ 77 w 170"/>
                  <a:gd name="T23" fmla="*/ 165 h 285"/>
                  <a:gd name="T24" fmla="*/ 78 w 170"/>
                  <a:gd name="T25" fmla="*/ 171 h 285"/>
                  <a:gd name="T26" fmla="*/ 78 w 170"/>
                  <a:gd name="T27" fmla="*/ 172 h 285"/>
                  <a:gd name="T28" fmla="*/ 78 w 170"/>
                  <a:gd name="T29" fmla="*/ 168 h 285"/>
                  <a:gd name="T30" fmla="*/ 81 w 170"/>
                  <a:gd name="T31" fmla="*/ 170 h 285"/>
                  <a:gd name="T32" fmla="*/ 84 w 170"/>
                  <a:gd name="T33" fmla="*/ 177 h 285"/>
                  <a:gd name="T34" fmla="*/ 96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6 h 285"/>
                  <a:gd name="T50" fmla="*/ 162 w 170"/>
                  <a:gd name="T51" fmla="*/ 98 h 285"/>
                  <a:gd name="T52" fmla="*/ 170 w 170"/>
                  <a:gd name="T53" fmla="*/ 101 h 285"/>
                  <a:gd name="T54" fmla="*/ 167 w 170"/>
                  <a:gd name="T55" fmla="*/ 110 h 285"/>
                  <a:gd name="T56" fmla="*/ 159 w 170"/>
                  <a:gd name="T57" fmla="*/ 128 h 285"/>
                  <a:gd name="T58" fmla="*/ 149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82" name="Freeform 402"/>
              <p:cNvSpPr>
                <a:spLocks/>
              </p:cNvSpPr>
              <p:nvPr/>
            </p:nvSpPr>
            <p:spPr bwMode="auto">
              <a:xfrm>
                <a:off x="2256" y="2016"/>
                <a:ext cx="170" cy="285"/>
              </a:xfrm>
              <a:custGeom>
                <a:avLst/>
                <a:gdLst>
                  <a:gd name="T0" fmla="*/ 113 w 170"/>
                  <a:gd name="T1" fmla="*/ 222 h 285"/>
                  <a:gd name="T2" fmla="*/ 107 w 170"/>
                  <a:gd name="T3" fmla="*/ 160 h 285"/>
                  <a:gd name="T4" fmla="*/ 92 w 170"/>
                  <a:gd name="T5" fmla="*/ 99 h 285"/>
                  <a:gd name="T6" fmla="*/ 72 w 170"/>
                  <a:gd name="T7" fmla="*/ 55 h 285"/>
                  <a:gd name="T8" fmla="*/ 59 w 170"/>
                  <a:gd name="T9" fmla="*/ 33 h 285"/>
                  <a:gd name="T10" fmla="*/ 36 w 170"/>
                  <a:gd name="T11" fmla="*/ 16 h 285"/>
                  <a:gd name="T12" fmla="*/ 0 w 170"/>
                  <a:gd name="T13" fmla="*/ 0 h 285"/>
                  <a:gd name="T14" fmla="*/ 10 w 170"/>
                  <a:gd name="T15" fmla="*/ 38 h 285"/>
                  <a:gd name="T16" fmla="*/ 32 w 170"/>
                  <a:gd name="T17" fmla="*/ 69 h 285"/>
                  <a:gd name="T18" fmla="*/ 49 w 170"/>
                  <a:gd name="T19" fmla="*/ 112 h 285"/>
                  <a:gd name="T20" fmla="*/ 74 w 170"/>
                  <a:gd name="T21" fmla="*/ 152 h 285"/>
                  <a:gd name="T22" fmla="*/ 77 w 170"/>
                  <a:gd name="T23" fmla="*/ 166 h 285"/>
                  <a:gd name="T24" fmla="*/ 78 w 170"/>
                  <a:gd name="T25" fmla="*/ 171 h 285"/>
                  <a:gd name="T26" fmla="*/ 78 w 170"/>
                  <a:gd name="T27" fmla="*/ 173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7 h 285"/>
                  <a:gd name="T50" fmla="*/ 162 w 170"/>
                  <a:gd name="T51" fmla="*/ 98 h 285"/>
                  <a:gd name="T52" fmla="*/ 170 w 170"/>
                  <a:gd name="T53" fmla="*/ 101 h 285"/>
                  <a:gd name="T54" fmla="*/ 167 w 170"/>
                  <a:gd name="T55" fmla="*/ 110 h 285"/>
                  <a:gd name="T56" fmla="*/ 159 w 170"/>
                  <a:gd name="T57" fmla="*/ 128 h 285"/>
                  <a:gd name="T58" fmla="*/ 148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0" y="191"/>
                    </a:lnTo>
                    <a:lnTo>
                      <a:pt x="107" y="160"/>
                    </a:lnTo>
                    <a:lnTo>
                      <a:pt x="101" y="129"/>
                    </a:lnTo>
                    <a:lnTo>
                      <a:pt x="92" y="99"/>
                    </a:lnTo>
                    <a:lnTo>
                      <a:pt x="80" y="69"/>
                    </a:lnTo>
                    <a:lnTo>
                      <a:pt x="72" y="55"/>
                    </a:lnTo>
                    <a:lnTo>
                      <a:pt x="64" y="41"/>
                    </a:lnTo>
                    <a:lnTo>
                      <a:pt x="59" y="33"/>
                    </a:lnTo>
                    <a:lnTo>
                      <a:pt x="52" y="27"/>
                    </a:lnTo>
                    <a:lnTo>
                      <a:pt x="36" y="16"/>
                    </a:lnTo>
                    <a:lnTo>
                      <a:pt x="17" y="8"/>
                    </a:lnTo>
                    <a:lnTo>
                      <a:pt x="0" y="0"/>
                    </a:lnTo>
                    <a:lnTo>
                      <a:pt x="5" y="20"/>
                    </a:lnTo>
                    <a:lnTo>
                      <a:pt x="10" y="38"/>
                    </a:lnTo>
                    <a:lnTo>
                      <a:pt x="20" y="54"/>
                    </a:lnTo>
                    <a:lnTo>
                      <a:pt x="32" y="69"/>
                    </a:lnTo>
                    <a:lnTo>
                      <a:pt x="40" y="91"/>
                    </a:lnTo>
                    <a:lnTo>
                      <a:pt x="49" y="112"/>
                    </a:lnTo>
                    <a:lnTo>
                      <a:pt x="61" y="132"/>
                    </a:lnTo>
                    <a:lnTo>
                      <a:pt x="74" y="152"/>
                    </a:lnTo>
                    <a:lnTo>
                      <a:pt x="76" y="160"/>
                    </a:lnTo>
                    <a:lnTo>
                      <a:pt x="77" y="166"/>
                    </a:lnTo>
                    <a:lnTo>
                      <a:pt x="78" y="169"/>
                    </a:lnTo>
                    <a:lnTo>
                      <a:pt x="78" y="171"/>
                    </a:lnTo>
                    <a:lnTo>
                      <a:pt x="78" y="173"/>
                    </a:lnTo>
                    <a:lnTo>
                      <a:pt x="78" y="170"/>
                    </a:lnTo>
                    <a:lnTo>
                      <a:pt x="78" y="168"/>
                    </a:lnTo>
                    <a:lnTo>
                      <a:pt x="79" y="168"/>
                    </a:lnTo>
                    <a:lnTo>
                      <a:pt x="80" y="170"/>
                    </a:lnTo>
                    <a:lnTo>
                      <a:pt x="82" y="173"/>
                    </a:lnTo>
                    <a:lnTo>
                      <a:pt x="84" y="177"/>
                    </a:lnTo>
                    <a:lnTo>
                      <a:pt x="87" y="184"/>
                    </a:lnTo>
                    <a:lnTo>
                      <a:pt x="95" y="206"/>
                    </a:lnTo>
                    <a:lnTo>
                      <a:pt x="102"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7"/>
                    </a:lnTo>
                    <a:lnTo>
                      <a:pt x="156" y="98"/>
                    </a:lnTo>
                    <a:lnTo>
                      <a:pt x="162" y="98"/>
                    </a:lnTo>
                    <a:lnTo>
                      <a:pt x="167" y="99"/>
                    </a:lnTo>
                    <a:lnTo>
                      <a:pt x="170" y="101"/>
                    </a:lnTo>
                    <a:lnTo>
                      <a:pt x="169" y="104"/>
                    </a:lnTo>
                    <a:lnTo>
                      <a:pt x="167" y="110"/>
                    </a:lnTo>
                    <a:lnTo>
                      <a:pt x="163" y="119"/>
                    </a:lnTo>
                    <a:lnTo>
                      <a:pt x="159" y="128"/>
                    </a:lnTo>
                    <a:lnTo>
                      <a:pt x="153" y="137"/>
                    </a:lnTo>
                    <a:lnTo>
                      <a:pt x="148" y="146"/>
                    </a:lnTo>
                    <a:lnTo>
                      <a:pt x="145" y="153"/>
                    </a:lnTo>
                    <a:lnTo>
                      <a:pt x="143" y="156"/>
                    </a:lnTo>
                    <a:lnTo>
                      <a:pt x="139" y="173"/>
                    </a:lnTo>
                    <a:lnTo>
                      <a:pt x="137" y="190"/>
                    </a:lnTo>
                    <a:lnTo>
                      <a:pt x="132" y="222"/>
                    </a:lnTo>
                    <a:lnTo>
                      <a:pt x="130" y="238"/>
                    </a:lnTo>
                    <a:lnTo>
                      <a:pt x="126"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83" name="Freeform 403"/>
              <p:cNvSpPr>
                <a:spLocks noChangeAspect="1"/>
              </p:cNvSpPr>
              <p:nvPr/>
            </p:nvSpPr>
            <p:spPr bwMode="auto">
              <a:xfrm>
                <a:off x="2400" y="1828"/>
                <a:ext cx="161" cy="268"/>
              </a:xfrm>
              <a:custGeom>
                <a:avLst/>
                <a:gdLst>
                  <a:gd name="T0" fmla="*/ 100 w 171"/>
                  <a:gd name="T1" fmla="*/ 197 h 285"/>
                  <a:gd name="T2" fmla="*/ 95 w 171"/>
                  <a:gd name="T3" fmla="*/ 141 h 285"/>
                  <a:gd name="T4" fmla="*/ 82 w 171"/>
                  <a:gd name="T5" fmla="*/ 87 h 285"/>
                  <a:gd name="T6" fmla="*/ 65 w 171"/>
                  <a:gd name="T7" fmla="*/ 49 h 285"/>
                  <a:gd name="T8" fmla="*/ 53 w 171"/>
                  <a:gd name="T9" fmla="*/ 29 h 285"/>
                  <a:gd name="T10" fmla="*/ 32 w 171"/>
                  <a:gd name="T11" fmla="*/ 14 h 285"/>
                  <a:gd name="T12" fmla="*/ 0 w 171"/>
                  <a:gd name="T13" fmla="*/ 0 h 285"/>
                  <a:gd name="T14" fmla="*/ 9 w 171"/>
                  <a:gd name="T15" fmla="*/ 34 h 285"/>
                  <a:gd name="T16" fmla="*/ 29 w 171"/>
                  <a:gd name="T17" fmla="*/ 61 h 285"/>
                  <a:gd name="T18" fmla="*/ 44 w 171"/>
                  <a:gd name="T19" fmla="*/ 99 h 285"/>
                  <a:gd name="T20" fmla="*/ 66 w 171"/>
                  <a:gd name="T21" fmla="*/ 134 h 285"/>
                  <a:gd name="T22" fmla="*/ 68 w 171"/>
                  <a:gd name="T23" fmla="*/ 147 h 285"/>
                  <a:gd name="T24" fmla="*/ 70 w 171"/>
                  <a:gd name="T25" fmla="*/ 151 h 285"/>
                  <a:gd name="T26" fmla="*/ 70 w 171"/>
                  <a:gd name="T27" fmla="*/ 153 h 285"/>
                  <a:gd name="T28" fmla="*/ 70 w 171"/>
                  <a:gd name="T29" fmla="*/ 149 h 285"/>
                  <a:gd name="T30" fmla="*/ 72 w 171"/>
                  <a:gd name="T31" fmla="*/ 150 h 285"/>
                  <a:gd name="T32" fmla="*/ 74 w 171"/>
                  <a:gd name="T33" fmla="*/ 156 h 285"/>
                  <a:gd name="T34" fmla="*/ 85 w 171"/>
                  <a:gd name="T35" fmla="*/ 182 h 285"/>
                  <a:gd name="T36" fmla="*/ 96 w 171"/>
                  <a:gd name="T37" fmla="*/ 224 h 285"/>
                  <a:gd name="T38" fmla="*/ 102 w 171"/>
                  <a:gd name="T39" fmla="*/ 226 h 285"/>
                  <a:gd name="T40" fmla="*/ 100 w 171"/>
                  <a:gd name="T41" fmla="*/ 183 h 285"/>
                  <a:gd name="T42" fmla="*/ 104 w 171"/>
                  <a:gd name="T43" fmla="*/ 138 h 285"/>
                  <a:gd name="T44" fmla="*/ 109 w 171"/>
                  <a:gd name="T45" fmla="*/ 118 h 285"/>
                  <a:gd name="T46" fmla="*/ 120 w 171"/>
                  <a:gd name="T47" fmla="*/ 100 h 285"/>
                  <a:gd name="T48" fmla="*/ 135 w 171"/>
                  <a:gd name="T49" fmla="*/ 86 h 285"/>
                  <a:gd name="T50" fmla="*/ 144 w 171"/>
                  <a:gd name="T51" fmla="*/ 87 h 285"/>
                  <a:gd name="T52" fmla="*/ 152 w 171"/>
                  <a:gd name="T53" fmla="*/ 89 h 285"/>
                  <a:gd name="T54" fmla="*/ 148 w 171"/>
                  <a:gd name="T55" fmla="*/ 97 h 285"/>
                  <a:gd name="T56" fmla="*/ 141 w 171"/>
                  <a:gd name="T57" fmla="*/ 113 h 285"/>
                  <a:gd name="T58" fmla="*/ 132 w 171"/>
                  <a:gd name="T59" fmla="*/ 129 h 285"/>
                  <a:gd name="T60" fmla="*/ 127 w 171"/>
                  <a:gd name="T61" fmla="*/ 138 h 285"/>
                  <a:gd name="T62" fmla="*/ 121 w 171"/>
                  <a:gd name="T63" fmla="*/ 168 h 285"/>
                  <a:gd name="T64" fmla="*/ 115 w 171"/>
                  <a:gd name="T65" fmla="*/ 211 h 285"/>
                  <a:gd name="T66" fmla="*/ 108 w 171"/>
                  <a:gd name="T67" fmla="*/ 239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285">
                    <a:moveTo>
                      <a:pt x="115" y="285"/>
                    </a:moveTo>
                    <a:lnTo>
                      <a:pt x="113" y="222"/>
                    </a:lnTo>
                    <a:lnTo>
                      <a:pt x="111" y="191"/>
                    </a:lnTo>
                    <a:lnTo>
                      <a:pt x="107" y="160"/>
                    </a:lnTo>
                    <a:lnTo>
                      <a:pt x="102" y="129"/>
                    </a:lnTo>
                    <a:lnTo>
                      <a:pt x="92" y="99"/>
                    </a:lnTo>
                    <a:lnTo>
                      <a:pt x="81" y="69"/>
                    </a:lnTo>
                    <a:lnTo>
                      <a:pt x="73" y="55"/>
                    </a:lnTo>
                    <a:lnTo>
                      <a:pt x="65" y="41"/>
                    </a:lnTo>
                    <a:lnTo>
                      <a:pt x="59" y="33"/>
                    </a:lnTo>
                    <a:lnTo>
                      <a:pt x="52" y="27"/>
                    </a:lnTo>
                    <a:lnTo>
                      <a:pt x="36" y="16"/>
                    </a:lnTo>
                    <a:lnTo>
                      <a:pt x="18" y="8"/>
                    </a:lnTo>
                    <a:lnTo>
                      <a:pt x="0" y="0"/>
                    </a:lnTo>
                    <a:lnTo>
                      <a:pt x="5" y="20"/>
                    </a:lnTo>
                    <a:lnTo>
                      <a:pt x="11" y="38"/>
                    </a:lnTo>
                    <a:lnTo>
                      <a:pt x="20" y="54"/>
                    </a:lnTo>
                    <a:lnTo>
                      <a:pt x="33" y="69"/>
                    </a:lnTo>
                    <a:lnTo>
                      <a:pt x="41" y="91"/>
                    </a:lnTo>
                    <a:lnTo>
                      <a:pt x="50" y="112"/>
                    </a:lnTo>
                    <a:lnTo>
                      <a:pt x="61" y="132"/>
                    </a:lnTo>
                    <a:lnTo>
                      <a:pt x="74" y="152"/>
                    </a:lnTo>
                    <a:lnTo>
                      <a:pt x="76" y="160"/>
                    </a:lnTo>
                    <a:lnTo>
                      <a:pt x="77" y="166"/>
                    </a:lnTo>
                    <a:lnTo>
                      <a:pt x="79" y="169"/>
                    </a:lnTo>
                    <a:lnTo>
                      <a:pt x="79" y="171"/>
                    </a:lnTo>
                    <a:lnTo>
                      <a:pt x="79" y="173"/>
                    </a:lnTo>
                    <a:lnTo>
                      <a:pt x="79" y="170"/>
                    </a:lnTo>
                    <a:lnTo>
                      <a:pt x="79" y="168"/>
                    </a:lnTo>
                    <a:lnTo>
                      <a:pt x="80" y="168"/>
                    </a:lnTo>
                    <a:lnTo>
                      <a:pt x="81" y="170"/>
                    </a:lnTo>
                    <a:lnTo>
                      <a:pt x="82" y="173"/>
                    </a:lnTo>
                    <a:lnTo>
                      <a:pt x="84" y="177"/>
                    </a:lnTo>
                    <a:lnTo>
                      <a:pt x="88" y="184"/>
                    </a:lnTo>
                    <a:lnTo>
                      <a:pt x="96" y="206"/>
                    </a:lnTo>
                    <a:lnTo>
                      <a:pt x="103" y="230"/>
                    </a:lnTo>
                    <a:lnTo>
                      <a:pt x="108" y="253"/>
                    </a:lnTo>
                    <a:lnTo>
                      <a:pt x="115" y="276"/>
                    </a:lnTo>
                    <a:lnTo>
                      <a:pt x="115" y="255"/>
                    </a:lnTo>
                    <a:lnTo>
                      <a:pt x="114" y="232"/>
                    </a:lnTo>
                    <a:lnTo>
                      <a:pt x="113" y="207"/>
                    </a:lnTo>
                    <a:lnTo>
                      <a:pt x="114" y="182"/>
                    </a:lnTo>
                    <a:lnTo>
                      <a:pt x="117" y="156"/>
                    </a:lnTo>
                    <a:lnTo>
                      <a:pt x="120" y="145"/>
                    </a:lnTo>
                    <a:lnTo>
                      <a:pt x="123" y="133"/>
                    </a:lnTo>
                    <a:lnTo>
                      <a:pt x="128" y="123"/>
                    </a:lnTo>
                    <a:lnTo>
                      <a:pt x="135" y="113"/>
                    </a:lnTo>
                    <a:lnTo>
                      <a:pt x="143" y="105"/>
                    </a:lnTo>
                    <a:lnTo>
                      <a:pt x="152" y="97"/>
                    </a:lnTo>
                    <a:lnTo>
                      <a:pt x="157" y="98"/>
                    </a:lnTo>
                    <a:lnTo>
                      <a:pt x="163" y="98"/>
                    </a:lnTo>
                    <a:lnTo>
                      <a:pt x="167" y="99"/>
                    </a:lnTo>
                    <a:lnTo>
                      <a:pt x="171" y="101"/>
                    </a:lnTo>
                    <a:lnTo>
                      <a:pt x="169" y="104"/>
                    </a:lnTo>
                    <a:lnTo>
                      <a:pt x="167" y="110"/>
                    </a:lnTo>
                    <a:lnTo>
                      <a:pt x="164" y="119"/>
                    </a:lnTo>
                    <a:lnTo>
                      <a:pt x="159" y="128"/>
                    </a:lnTo>
                    <a:lnTo>
                      <a:pt x="153" y="137"/>
                    </a:lnTo>
                    <a:lnTo>
                      <a:pt x="149" y="146"/>
                    </a:lnTo>
                    <a:lnTo>
                      <a:pt x="145" y="153"/>
                    </a:lnTo>
                    <a:lnTo>
                      <a:pt x="143" y="156"/>
                    </a:lnTo>
                    <a:lnTo>
                      <a:pt x="140" y="173"/>
                    </a:lnTo>
                    <a:lnTo>
                      <a:pt x="137" y="190"/>
                    </a:lnTo>
                    <a:lnTo>
                      <a:pt x="133"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84" name="Freeform 404"/>
              <p:cNvSpPr>
                <a:spLocks noChangeAspect="1"/>
              </p:cNvSpPr>
              <p:nvPr/>
            </p:nvSpPr>
            <p:spPr bwMode="auto">
              <a:xfrm>
                <a:off x="2336" y="1928"/>
                <a:ext cx="161" cy="269"/>
              </a:xfrm>
              <a:custGeom>
                <a:avLst/>
                <a:gdLst>
                  <a:gd name="T0" fmla="*/ 100 w 170"/>
                  <a:gd name="T1" fmla="*/ 198 h 285"/>
                  <a:gd name="T2" fmla="*/ 96 w 170"/>
                  <a:gd name="T3" fmla="*/ 143 h 285"/>
                  <a:gd name="T4" fmla="*/ 82 w 170"/>
                  <a:gd name="T5" fmla="*/ 88 h 285"/>
                  <a:gd name="T6" fmla="*/ 64 w 170"/>
                  <a:gd name="T7" fmla="*/ 49 h 285"/>
                  <a:gd name="T8" fmla="*/ 52 w 170"/>
                  <a:gd name="T9" fmla="*/ 29 h 285"/>
                  <a:gd name="T10" fmla="*/ 31 w 170"/>
                  <a:gd name="T11" fmla="*/ 14 h 285"/>
                  <a:gd name="T12" fmla="*/ 0 w 170"/>
                  <a:gd name="T13" fmla="*/ 0 h 285"/>
                  <a:gd name="T14" fmla="*/ 9 w 170"/>
                  <a:gd name="T15" fmla="*/ 34 h 285"/>
                  <a:gd name="T16" fmla="*/ 28 w 170"/>
                  <a:gd name="T17" fmla="*/ 61 h 285"/>
                  <a:gd name="T18" fmla="*/ 44 w 170"/>
                  <a:gd name="T19" fmla="*/ 100 h 285"/>
                  <a:gd name="T20" fmla="*/ 65 w 170"/>
                  <a:gd name="T21" fmla="*/ 135 h 285"/>
                  <a:gd name="T22" fmla="*/ 69 w 170"/>
                  <a:gd name="T23" fmla="*/ 148 h 285"/>
                  <a:gd name="T24" fmla="*/ 70 w 170"/>
                  <a:gd name="T25" fmla="*/ 152 h 285"/>
                  <a:gd name="T26" fmla="*/ 70 w 170"/>
                  <a:gd name="T27" fmla="*/ 154 h 285"/>
                  <a:gd name="T28" fmla="*/ 70 w 170"/>
                  <a:gd name="T29" fmla="*/ 150 h 285"/>
                  <a:gd name="T30" fmla="*/ 72 w 170"/>
                  <a:gd name="T31" fmla="*/ 151 h 285"/>
                  <a:gd name="T32" fmla="*/ 76 w 170"/>
                  <a:gd name="T33" fmla="*/ 158 h 285"/>
                  <a:gd name="T34" fmla="*/ 85 w 170"/>
                  <a:gd name="T35" fmla="*/ 183 h 285"/>
                  <a:gd name="T36" fmla="*/ 97 w 170"/>
                  <a:gd name="T37" fmla="*/ 226 h 285"/>
                  <a:gd name="T38" fmla="*/ 103 w 170"/>
                  <a:gd name="T39" fmla="*/ 227 h 285"/>
                  <a:gd name="T40" fmla="*/ 100 w 170"/>
                  <a:gd name="T41" fmla="*/ 184 h 285"/>
                  <a:gd name="T42" fmla="*/ 104 w 170"/>
                  <a:gd name="T43" fmla="*/ 139 h 285"/>
                  <a:gd name="T44" fmla="*/ 110 w 170"/>
                  <a:gd name="T45" fmla="*/ 119 h 285"/>
                  <a:gd name="T46" fmla="*/ 120 w 170"/>
                  <a:gd name="T47" fmla="*/ 101 h 285"/>
                  <a:gd name="T48" fmla="*/ 136 w 170"/>
                  <a:gd name="T49" fmla="*/ 87 h 285"/>
                  <a:gd name="T50" fmla="*/ 145 w 170"/>
                  <a:gd name="T51" fmla="*/ 87 h 285"/>
                  <a:gd name="T52" fmla="*/ 152 w 170"/>
                  <a:gd name="T53" fmla="*/ 90 h 285"/>
                  <a:gd name="T54" fmla="*/ 150 w 170"/>
                  <a:gd name="T55" fmla="*/ 98 h 285"/>
                  <a:gd name="T56" fmla="*/ 142 w 170"/>
                  <a:gd name="T57" fmla="*/ 114 h 285"/>
                  <a:gd name="T58" fmla="*/ 133 w 170"/>
                  <a:gd name="T59" fmla="*/ 130 h 285"/>
                  <a:gd name="T60" fmla="*/ 127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2" y="27"/>
                    </a:lnTo>
                    <a:lnTo>
                      <a:pt x="35" y="16"/>
                    </a:lnTo>
                    <a:lnTo>
                      <a:pt x="17" y="8"/>
                    </a:lnTo>
                    <a:lnTo>
                      <a:pt x="0" y="0"/>
                    </a:lnTo>
                    <a:lnTo>
                      <a:pt x="4" y="20"/>
                    </a:lnTo>
                    <a:lnTo>
                      <a:pt x="10" y="38"/>
                    </a:lnTo>
                    <a:lnTo>
                      <a:pt x="19" y="54"/>
                    </a:lnTo>
                    <a:lnTo>
                      <a:pt x="32" y="69"/>
                    </a:lnTo>
                    <a:lnTo>
                      <a:pt x="40" y="91"/>
                    </a:lnTo>
                    <a:lnTo>
                      <a:pt x="49" y="112"/>
                    </a:lnTo>
                    <a:lnTo>
                      <a:pt x="61" y="132"/>
                    </a:lnTo>
                    <a:lnTo>
                      <a:pt x="73" y="152"/>
                    </a:lnTo>
                    <a:lnTo>
                      <a:pt x="76" y="160"/>
                    </a:lnTo>
                    <a:lnTo>
                      <a:pt x="77" y="166"/>
                    </a:lnTo>
                    <a:lnTo>
                      <a:pt x="78" y="169"/>
                    </a:lnTo>
                    <a:lnTo>
                      <a:pt x="78" y="171"/>
                    </a:lnTo>
                    <a:lnTo>
                      <a:pt x="78" y="173"/>
                    </a:lnTo>
                    <a:lnTo>
                      <a:pt x="78" y="170"/>
                    </a:lnTo>
                    <a:lnTo>
                      <a:pt x="78" y="168"/>
                    </a:lnTo>
                    <a:lnTo>
                      <a:pt x="79" y="168"/>
                    </a:lnTo>
                    <a:lnTo>
                      <a:pt x="80" y="170"/>
                    </a:lnTo>
                    <a:lnTo>
                      <a:pt x="81" y="173"/>
                    </a:lnTo>
                    <a:lnTo>
                      <a:pt x="84" y="177"/>
                    </a:lnTo>
                    <a:lnTo>
                      <a:pt x="87" y="184"/>
                    </a:lnTo>
                    <a:lnTo>
                      <a:pt x="95" y="206"/>
                    </a:lnTo>
                    <a:lnTo>
                      <a:pt x="102" y="230"/>
                    </a:lnTo>
                    <a:lnTo>
                      <a:pt x="108" y="253"/>
                    </a:lnTo>
                    <a:lnTo>
                      <a:pt x="115" y="276"/>
                    </a:lnTo>
                    <a:lnTo>
                      <a:pt x="115" y="255"/>
                    </a:lnTo>
                    <a:lnTo>
                      <a:pt x="114" y="232"/>
                    </a:lnTo>
                    <a:lnTo>
                      <a:pt x="112" y="207"/>
                    </a:lnTo>
                    <a:lnTo>
                      <a:pt x="114" y="182"/>
                    </a:lnTo>
                    <a:lnTo>
                      <a:pt x="116" y="156"/>
                    </a:lnTo>
                    <a:lnTo>
                      <a:pt x="119" y="145"/>
                    </a:lnTo>
                    <a:lnTo>
                      <a:pt x="123" y="133"/>
                    </a:lnTo>
                    <a:lnTo>
                      <a:pt x="127" y="123"/>
                    </a:lnTo>
                    <a:lnTo>
                      <a:pt x="134" y="113"/>
                    </a:lnTo>
                    <a:lnTo>
                      <a:pt x="142" y="105"/>
                    </a:lnTo>
                    <a:lnTo>
                      <a:pt x="152" y="97"/>
                    </a:lnTo>
                    <a:lnTo>
                      <a:pt x="156" y="98"/>
                    </a:lnTo>
                    <a:lnTo>
                      <a:pt x="162" y="98"/>
                    </a:lnTo>
                    <a:lnTo>
                      <a:pt x="167" y="99"/>
                    </a:lnTo>
                    <a:lnTo>
                      <a:pt x="170" y="101"/>
                    </a:lnTo>
                    <a:lnTo>
                      <a:pt x="169" y="104"/>
                    </a:lnTo>
                    <a:lnTo>
                      <a:pt x="167" y="110"/>
                    </a:lnTo>
                    <a:lnTo>
                      <a:pt x="163" y="119"/>
                    </a:lnTo>
                    <a:lnTo>
                      <a:pt x="158" y="128"/>
                    </a:lnTo>
                    <a:lnTo>
                      <a:pt x="153" y="137"/>
                    </a:lnTo>
                    <a:lnTo>
                      <a:pt x="148" y="146"/>
                    </a:lnTo>
                    <a:lnTo>
                      <a:pt x="145" y="153"/>
                    </a:lnTo>
                    <a:lnTo>
                      <a:pt x="142" y="156"/>
                    </a:lnTo>
                    <a:lnTo>
                      <a:pt x="139" y="173"/>
                    </a:lnTo>
                    <a:lnTo>
                      <a:pt x="137" y="190"/>
                    </a:lnTo>
                    <a:lnTo>
                      <a:pt x="132" y="222"/>
                    </a:lnTo>
                    <a:lnTo>
                      <a:pt x="130" y="238"/>
                    </a:lnTo>
                    <a:lnTo>
                      <a:pt x="126"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85" name="Freeform 405"/>
              <p:cNvSpPr>
                <a:spLocks noChangeAspect="1"/>
              </p:cNvSpPr>
              <p:nvPr/>
            </p:nvSpPr>
            <p:spPr bwMode="auto">
              <a:xfrm>
                <a:off x="2460" y="1736"/>
                <a:ext cx="161" cy="269"/>
              </a:xfrm>
              <a:custGeom>
                <a:avLst/>
                <a:gdLst>
                  <a:gd name="T0" fmla="*/ 101 w 170"/>
                  <a:gd name="T1" fmla="*/ 198 h 285"/>
                  <a:gd name="T2" fmla="*/ 96 w 170"/>
                  <a:gd name="T3" fmla="*/ 143 h 285"/>
                  <a:gd name="T4" fmla="*/ 82 w 170"/>
                  <a:gd name="T5" fmla="*/ 88 h 285"/>
                  <a:gd name="T6" fmla="*/ 65 w 170"/>
                  <a:gd name="T7" fmla="*/ 49 h 285"/>
                  <a:gd name="T8" fmla="*/ 53 w 170"/>
                  <a:gd name="T9" fmla="*/ 29 h 285"/>
                  <a:gd name="T10" fmla="*/ 32 w 170"/>
                  <a:gd name="T11" fmla="*/ 14 h 285"/>
                  <a:gd name="T12" fmla="*/ 0 w 170"/>
                  <a:gd name="T13" fmla="*/ 0 h 285"/>
                  <a:gd name="T14" fmla="*/ 9 w 170"/>
                  <a:gd name="T15" fmla="*/ 34 h 285"/>
                  <a:gd name="T16" fmla="*/ 28 w 170"/>
                  <a:gd name="T17" fmla="*/ 61 h 285"/>
                  <a:gd name="T18" fmla="*/ 45 w 170"/>
                  <a:gd name="T19" fmla="*/ 99 h 285"/>
                  <a:gd name="T20" fmla="*/ 66 w 170"/>
                  <a:gd name="T21" fmla="*/ 135 h 285"/>
                  <a:gd name="T22" fmla="*/ 69 w 170"/>
                  <a:gd name="T23" fmla="*/ 147 h 285"/>
                  <a:gd name="T24" fmla="*/ 70 w 170"/>
                  <a:gd name="T25" fmla="*/ 152 h 285"/>
                  <a:gd name="T26" fmla="*/ 70 w 170"/>
                  <a:gd name="T27" fmla="*/ 153 h 285"/>
                  <a:gd name="T28" fmla="*/ 70 w 170"/>
                  <a:gd name="T29" fmla="*/ 150 h 285"/>
                  <a:gd name="T30" fmla="*/ 73 w 170"/>
                  <a:gd name="T31" fmla="*/ 151 h 285"/>
                  <a:gd name="T32" fmla="*/ 76 w 170"/>
                  <a:gd name="T33" fmla="*/ 158 h 285"/>
                  <a:gd name="T34" fmla="*/ 86 w 170"/>
                  <a:gd name="T35" fmla="*/ 183 h 285"/>
                  <a:gd name="T36" fmla="*/ 97 w 170"/>
                  <a:gd name="T37" fmla="*/ 226 h 285"/>
                  <a:gd name="T38" fmla="*/ 103 w 170"/>
                  <a:gd name="T39" fmla="*/ 227 h 285"/>
                  <a:gd name="T40" fmla="*/ 101 w 170"/>
                  <a:gd name="T41" fmla="*/ 184 h 285"/>
                  <a:gd name="T42" fmla="*/ 104 w 170"/>
                  <a:gd name="T43" fmla="*/ 139 h 285"/>
                  <a:gd name="T44" fmla="*/ 110 w 170"/>
                  <a:gd name="T45" fmla="*/ 119 h 285"/>
                  <a:gd name="T46" fmla="*/ 121 w 170"/>
                  <a:gd name="T47" fmla="*/ 101 h 285"/>
                  <a:gd name="T48" fmla="*/ 136 w 170"/>
                  <a:gd name="T49" fmla="*/ 86 h 285"/>
                  <a:gd name="T50" fmla="*/ 145 w 170"/>
                  <a:gd name="T51" fmla="*/ 87 h 285"/>
                  <a:gd name="T52" fmla="*/ 152 w 170"/>
                  <a:gd name="T53" fmla="*/ 90 h 285"/>
                  <a:gd name="T54" fmla="*/ 150 w 170"/>
                  <a:gd name="T55" fmla="*/ 98 h 285"/>
                  <a:gd name="T56" fmla="*/ 143 w 170"/>
                  <a:gd name="T57" fmla="*/ 114 h 285"/>
                  <a:gd name="T58" fmla="*/ 134 w 170"/>
                  <a:gd name="T59" fmla="*/ 130 h 285"/>
                  <a:gd name="T60" fmla="*/ 128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86" name="Freeform 406"/>
              <p:cNvSpPr>
                <a:spLocks noChangeAspect="1"/>
              </p:cNvSpPr>
              <p:nvPr/>
            </p:nvSpPr>
            <p:spPr bwMode="auto">
              <a:xfrm>
                <a:off x="2524" y="16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87" name="Freeform 407"/>
              <p:cNvSpPr>
                <a:spLocks noChangeAspect="1"/>
              </p:cNvSpPr>
              <p:nvPr/>
            </p:nvSpPr>
            <p:spPr bwMode="auto">
              <a:xfrm>
                <a:off x="2588" y="15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88" name="Freeform 408"/>
              <p:cNvSpPr>
                <a:spLocks noChangeAspect="1"/>
              </p:cNvSpPr>
              <p:nvPr/>
            </p:nvSpPr>
            <p:spPr bwMode="auto">
              <a:xfrm>
                <a:off x="2644" y="1448"/>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89" name="Freeform 409"/>
              <p:cNvSpPr>
                <a:spLocks noChangeAspect="1"/>
              </p:cNvSpPr>
              <p:nvPr/>
            </p:nvSpPr>
            <p:spPr bwMode="auto">
              <a:xfrm>
                <a:off x="2796" y="119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90" name="Freeform 410"/>
              <p:cNvSpPr>
                <a:spLocks noChangeAspect="1"/>
              </p:cNvSpPr>
              <p:nvPr/>
            </p:nvSpPr>
            <p:spPr bwMode="auto">
              <a:xfrm>
                <a:off x="2748" y="1284"/>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91" name="Freeform 411"/>
              <p:cNvSpPr>
                <a:spLocks noChangeAspect="1"/>
              </p:cNvSpPr>
              <p:nvPr/>
            </p:nvSpPr>
            <p:spPr bwMode="auto">
              <a:xfrm>
                <a:off x="2696" y="137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grpSp>
        <p:grpSp>
          <p:nvGrpSpPr>
            <p:cNvPr id="15667" name="Group 412"/>
            <p:cNvGrpSpPr>
              <a:grpSpLocks/>
            </p:cNvGrpSpPr>
            <p:nvPr/>
          </p:nvGrpSpPr>
          <p:grpSpPr bwMode="auto">
            <a:xfrm>
              <a:off x="2784" y="1488"/>
              <a:ext cx="882" cy="1301"/>
              <a:chOff x="2064" y="1192"/>
              <a:chExt cx="882" cy="1301"/>
            </a:xfrm>
          </p:grpSpPr>
          <p:sp>
            <p:nvSpPr>
              <p:cNvPr id="15668" name="Freeform 413"/>
              <p:cNvSpPr>
                <a:spLocks/>
              </p:cNvSpPr>
              <p:nvPr/>
            </p:nvSpPr>
            <p:spPr bwMode="auto">
              <a:xfrm>
                <a:off x="2160" y="2112"/>
                <a:ext cx="170" cy="285"/>
              </a:xfrm>
              <a:custGeom>
                <a:avLst/>
                <a:gdLst>
                  <a:gd name="T0" fmla="*/ 112 w 170"/>
                  <a:gd name="T1" fmla="*/ 222 h 285"/>
                  <a:gd name="T2" fmla="*/ 107 w 170"/>
                  <a:gd name="T3" fmla="*/ 160 h 285"/>
                  <a:gd name="T4" fmla="*/ 92 w 170"/>
                  <a:gd name="T5" fmla="*/ 99 h 285"/>
                  <a:gd name="T6" fmla="*/ 72 w 170"/>
                  <a:gd name="T7" fmla="*/ 55 h 285"/>
                  <a:gd name="T8" fmla="*/ 58 w 170"/>
                  <a:gd name="T9" fmla="*/ 33 h 285"/>
                  <a:gd name="T10" fmla="*/ 35 w 170"/>
                  <a:gd name="T11" fmla="*/ 16 h 285"/>
                  <a:gd name="T12" fmla="*/ 0 w 170"/>
                  <a:gd name="T13" fmla="*/ 0 h 285"/>
                  <a:gd name="T14" fmla="*/ 10 w 170"/>
                  <a:gd name="T15" fmla="*/ 38 h 285"/>
                  <a:gd name="T16" fmla="*/ 32 w 170"/>
                  <a:gd name="T17" fmla="*/ 69 h 285"/>
                  <a:gd name="T18" fmla="*/ 49 w 170"/>
                  <a:gd name="T19" fmla="*/ 111 h 285"/>
                  <a:gd name="T20" fmla="*/ 73 w 170"/>
                  <a:gd name="T21" fmla="*/ 152 h 285"/>
                  <a:gd name="T22" fmla="*/ 77 w 170"/>
                  <a:gd name="T23" fmla="*/ 165 h 285"/>
                  <a:gd name="T24" fmla="*/ 78 w 170"/>
                  <a:gd name="T25" fmla="*/ 171 h 285"/>
                  <a:gd name="T26" fmla="*/ 78 w 170"/>
                  <a:gd name="T27" fmla="*/ 172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2 w 170"/>
                  <a:gd name="T41" fmla="*/ 207 h 285"/>
                  <a:gd name="T42" fmla="*/ 116 w 170"/>
                  <a:gd name="T43" fmla="*/ 156 h 285"/>
                  <a:gd name="T44" fmla="*/ 123 w 170"/>
                  <a:gd name="T45" fmla="*/ 133 h 285"/>
                  <a:gd name="T46" fmla="*/ 134 w 170"/>
                  <a:gd name="T47" fmla="*/ 113 h 285"/>
                  <a:gd name="T48" fmla="*/ 151 w 170"/>
                  <a:gd name="T49" fmla="*/ 96 h 285"/>
                  <a:gd name="T50" fmla="*/ 162 w 170"/>
                  <a:gd name="T51" fmla="*/ 98 h 285"/>
                  <a:gd name="T52" fmla="*/ 170 w 170"/>
                  <a:gd name="T53" fmla="*/ 101 h 285"/>
                  <a:gd name="T54" fmla="*/ 166 w 170"/>
                  <a:gd name="T55" fmla="*/ 110 h 285"/>
                  <a:gd name="T56" fmla="*/ 158 w 170"/>
                  <a:gd name="T57" fmla="*/ 128 h 285"/>
                  <a:gd name="T58" fmla="*/ 148 w 170"/>
                  <a:gd name="T59" fmla="*/ 146 h 285"/>
                  <a:gd name="T60" fmla="*/ 142 w 170"/>
                  <a:gd name="T61" fmla="*/ 156 h 285"/>
                  <a:gd name="T62" fmla="*/ 136 w 170"/>
                  <a:gd name="T63" fmla="*/ 190 h 285"/>
                  <a:gd name="T64" fmla="*/ 130 w 170"/>
                  <a:gd name="T65" fmla="*/ 238 h 285"/>
                  <a:gd name="T66" fmla="*/ 121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1" y="26"/>
                    </a:lnTo>
                    <a:lnTo>
                      <a:pt x="35" y="16"/>
                    </a:lnTo>
                    <a:lnTo>
                      <a:pt x="17" y="8"/>
                    </a:lnTo>
                    <a:lnTo>
                      <a:pt x="0" y="0"/>
                    </a:lnTo>
                    <a:lnTo>
                      <a:pt x="4" y="19"/>
                    </a:lnTo>
                    <a:lnTo>
                      <a:pt x="10" y="38"/>
                    </a:lnTo>
                    <a:lnTo>
                      <a:pt x="19" y="54"/>
                    </a:lnTo>
                    <a:lnTo>
                      <a:pt x="32" y="69"/>
                    </a:lnTo>
                    <a:lnTo>
                      <a:pt x="40" y="91"/>
                    </a:lnTo>
                    <a:lnTo>
                      <a:pt x="49" y="111"/>
                    </a:lnTo>
                    <a:lnTo>
                      <a:pt x="61" y="132"/>
                    </a:lnTo>
                    <a:lnTo>
                      <a:pt x="73" y="152"/>
                    </a:lnTo>
                    <a:lnTo>
                      <a:pt x="75" y="160"/>
                    </a:lnTo>
                    <a:lnTo>
                      <a:pt x="77" y="165"/>
                    </a:lnTo>
                    <a:lnTo>
                      <a:pt x="78" y="169"/>
                    </a:lnTo>
                    <a:lnTo>
                      <a:pt x="78" y="171"/>
                    </a:lnTo>
                    <a:lnTo>
                      <a:pt x="78" y="172"/>
                    </a:lnTo>
                    <a:lnTo>
                      <a:pt x="78" y="170"/>
                    </a:lnTo>
                    <a:lnTo>
                      <a:pt x="78" y="168"/>
                    </a:lnTo>
                    <a:lnTo>
                      <a:pt x="79" y="168"/>
                    </a:lnTo>
                    <a:lnTo>
                      <a:pt x="80" y="170"/>
                    </a:lnTo>
                    <a:lnTo>
                      <a:pt x="81" y="172"/>
                    </a:lnTo>
                    <a:lnTo>
                      <a:pt x="84" y="177"/>
                    </a:lnTo>
                    <a:lnTo>
                      <a:pt x="87" y="184"/>
                    </a:lnTo>
                    <a:lnTo>
                      <a:pt x="95" y="206"/>
                    </a:lnTo>
                    <a:lnTo>
                      <a:pt x="102" y="230"/>
                    </a:lnTo>
                    <a:lnTo>
                      <a:pt x="108" y="253"/>
                    </a:lnTo>
                    <a:lnTo>
                      <a:pt x="115" y="276"/>
                    </a:lnTo>
                    <a:lnTo>
                      <a:pt x="115" y="255"/>
                    </a:lnTo>
                    <a:lnTo>
                      <a:pt x="113" y="232"/>
                    </a:lnTo>
                    <a:lnTo>
                      <a:pt x="112" y="207"/>
                    </a:lnTo>
                    <a:lnTo>
                      <a:pt x="113" y="182"/>
                    </a:lnTo>
                    <a:lnTo>
                      <a:pt x="116" y="156"/>
                    </a:lnTo>
                    <a:lnTo>
                      <a:pt x="119" y="145"/>
                    </a:lnTo>
                    <a:lnTo>
                      <a:pt x="123" y="133"/>
                    </a:lnTo>
                    <a:lnTo>
                      <a:pt x="127" y="123"/>
                    </a:lnTo>
                    <a:lnTo>
                      <a:pt x="134" y="113"/>
                    </a:lnTo>
                    <a:lnTo>
                      <a:pt x="142" y="105"/>
                    </a:lnTo>
                    <a:lnTo>
                      <a:pt x="151" y="96"/>
                    </a:lnTo>
                    <a:lnTo>
                      <a:pt x="156" y="98"/>
                    </a:lnTo>
                    <a:lnTo>
                      <a:pt x="162" y="98"/>
                    </a:lnTo>
                    <a:lnTo>
                      <a:pt x="166" y="99"/>
                    </a:lnTo>
                    <a:lnTo>
                      <a:pt x="170" y="101"/>
                    </a:lnTo>
                    <a:lnTo>
                      <a:pt x="169" y="103"/>
                    </a:lnTo>
                    <a:lnTo>
                      <a:pt x="166" y="110"/>
                    </a:lnTo>
                    <a:lnTo>
                      <a:pt x="163" y="118"/>
                    </a:lnTo>
                    <a:lnTo>
                      <a:pt x="158" y="128"/>
                    </a:lnTo>
                    <a:lnTo>
                      <a:pt x="153" y="137"/>
                    </a:lnTo>
                    <a:lnTo>
                      <a:pt x="148" y="146"/>
                    </a:lnTo>
                    <a:lnTo>
                      <a:pt x="144" y="153"/>
                    </a:lnTo>
                    <a:lnTo>
                      <a:pt x="142" y="156"/>
                    </a:lnTo>
                    <a:lnTo>
                      <a:pt x="139" y="172"/>
                    </a:lnTo>
                    <a:lnTo>
                      <a:pt x="136" y="190"/>
                    </a:lnTo>
                    <a:lnTo>
                      <a:pt x="132" y="222"/>
                    </a:lnTo>
                    <a:lnTo>
                      <a:pt x="130" y="238"/>
                    </a:lnTo>
                    <a:lnTo>
                      <a:pt x="126" y="254"/>
                    </a:lnTo>
                    <a:lnTo>
                      <a:pt x="121"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69" name="Freeform 414"/>
              <p:cNvSpPr>
                <a:spLocks/>
              </p:cNvSpPr>
              <p:nvPr/>
            </p:nvSpPr>
            <p:spPr bwMode="auto">
              <a:xfrm>
                <a:off x="2064" y="2208"/>
                <a:ext cx="170" cy="285"/>
              </a:xfrm>
              <a:custGeom>
                <a:avLst/>
                <a:gdLst>
                  <a:gd name="T0" fmla="*/ 113 w 170"/>
                  <a:gd name="T1" fmla="*/ 222 h 285"/>
                  <a:gd name="T2" fmla="*/ 107 w 170"/>
                  <a:gd name="T3" fmla="*/ 160 h 285"/>
                  <a:gd name="T4" fmla="*/ 92 w 170"/>
                  <a:gd name="T5" fmla="*/ 99 h 285"/>
                  <a:gd name="T6" fmla="*/ 73 w 170"/>
                  <a:gd name="T7" fmla="*/ 55 h 285"/>
                  <a:gd name="T8" fmla="*/ 59 w 170"/>
                  <a:gd name="T9" fmla="*/ 33 h 285"/>
                  <a:gd name="T10" fmla="*/ 36 w 170"/>
                  <a:gd name="T11" fmla="*/ 16 h 285"/>
                  <a:gd name="T12" fmla="*/ 0 w 170"/>
                  <a:gd name="T13" fmla="*/ 0 h 285"/>
                  <a:gd name="T14" fmla="*/ 11 w 170"/>
                  <a:gd name="T15" fmla="*/ 38 h 285"/>
                  <a:gd name="T16" fmla="*/ 32 w 170"/>
                  <a:gd name="T17" fmla="*/ 69 h 285"/>
                  <a:gd name="T18" fmla="*/ 50 w 170"/>
                  <a:gd name="T19" fmla="*/ 111 h 285"/>
                  <a:gd name="T20" fmla="*/ 74 w 170"/>
                  <a:gd name="T21" fmla="*/ 152 h 285"/>
                  <a:gd name="T22" fmla="*/ 77 w 170"/>
                  <a:gd name="T23" fmla="*/ 165 h 285"/>
                  <a:gd name="T24" fmla="*/ 78 w 170"/>
                  <a:gd name="T25" fmla="*/ 171 h 285"/>
                  <a:gd name="T26" fmla="*/ 78 w 170"/>
                  <a:gd name="T27" fmla="*/ 172 h 285"/>
                  <a:gd name="T28" fmla="*/ 78 w 170"/>
                  <a:gd name="T29" fmla="*/ 168 h 285"/>
                  <a:gd name="T30" fmla="*/ 81 w 170"/>
                  <a:gd name="T31" fmla="*/ 170 h 285"/>
                  <a:gd name="T32" fmla="*/ 84 w 170"/>
                  <a:gd name="T33" fmla="*/ 177 h 285"/>
                  <a:gd name="T34" fmla="*/ 96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6 h 285"/>
                  <a:gd name="T50" fmla="*/ 162 w 170"/>
                  <a:gd name="T51" fmla="*/ 98 h 285"/>
                  <a:gd name="T52" fmla="*/ 170 w 170"/>
                  <a:gd name="T53" fmla="*/ 101 h 285"/>
                  <a:gd name="T54" fmla="*/ 167 w 170"/>
                  <a:gd name="T55" fmla="*/ 110 h 285"/>
                  <a:gd name="T56" fmla="*/ 159 w 170"/>
                  <a:gd name="T57" fmla="*/ 128 h 285"/>
                  <a:gd name="T58" fmla="*/ 149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70" name="Freeform 415"/>
              <p:cNvSpPr>
                <a:spLocks/>
              </p:cNvSpPr>
              <p:nvPr/>
            </p:nvSpPr>
            <p:spPr bwMode="auto">
              <a:xfrm>
                <a:off x="2256" y="2016"/>
                <a:ext cx="170" cy="285"/>
              </a:xfrm>
              <a:custGeom>
                <a:avLst/>
                <a:gdLst>
                  <a:gd name="T0" fmla="*/ 113 w 170"/>
                  <a:gd name="T1" fmla="*/ 222 h 285"/>
                  <a:gd name="T2" fmla="*/ 107 w 170"/>
                  <a:gd name="T3" fmla="*/ 160 h 285"/>
                  <a:gd name="T4" fmla="*/ 92 w 170"/>
                  <a:gd name="T5" fmla="*/ 99 h 285"/>
                  <a:gd name="T6" fmla="*/ 72 w 170"/>
                  <a:gd name="T7" fmla="*/ 55 h 285"/>
                  <a:gd name="T8" fmla="*/ 59 w 170"/>
                  <a:gd name="T9" fmla="*/ 33 h 285"/>
                  <a:gd name="T10" fmla="*/ 36 w 170"/>
                  <a:gd name="T11" fmla="*/ 16 h 285"/>
                  <a:gd name="T12" fmla="*/ 0 w 170"/>
                  <a:gd name="T13" fmla="*/ 0 h 285"/>
                  <a:gd name="T14" fmla="*/ 10 w 170"/>
                  <a:gd name="T15" fmla="*/ 38 h 285"/>
                  <a:gd name="T16" fmla="*/ 32 w 170"/>
                  <a:gd name="T17" fmla="*/ 69 h 285"/>
                  <a:gd name="T18" fmla="*/ 49 w 170"/>
                  <a:gd name="T19" fmla="*/ 112 h 285"/>
                  <a:gd name="T20" fmla="*/ 74 w 170"/>
                  <a:gd name="T21" fmla="*/ 152 h 285"/>
                  <a:gd name="T22" fmla="*/ 77 w 170"/>
                  <a:gd name="T23" fmla="*/ 166 h 285"/>
                  <a:gd name="T24" fmla="*/ 78 w 170"/>
                  <a:gd name="T25" fmla="*/ 171 h 285"/>
                  <a:gd name="T26" fmla="*/ 78 w 170"/>
                  <a:gd name="T27" fmla="*/ 173 h 285"/>
                  <a:gd name="T28" fmla="*/ 78 w 170"/>
                  <a:gd name="T29" fmla="*/ 168 h 285"/>
                  <a:gd name="T30" fmla="*/ 80 w 170"/>
                  <a:gd name="T31" fmla="*/ 170 h 285"/>
                  <a:gd name="T32" fmla="*/ 84 w 170"/>
                  <a:gd name="T33" fmla="*/ 177 h 285"/>
                  <a:gd name="T34" fmla="*/ 95 w 170"/>
                  <a:gd name="T35" fmla="*/ 206 h 285"/>
                  <a:gd name="T36" fmla="*/ 108 w 170"/>
                  <a:gd name="T37" fmla="*/ 253 h 285"/>
                  <a:gd name="T38" fmla="*/ 115 w 170"/>
                  <a:gd name="T39" fmla="*/ 255 h 285"/>
                  <a:gd name="T40" fmla="*/ 113 w 170"/>
                  <a:gd name="T41" fmla="*/ 207 h 285"/>
                  <a:gd name="T42" fmla="*/ 116 w 170"/>
                  <a:gd name="T43" fmla="*/ 156 h 285"/>
                  <a:gd name="T44" fmla="*/ 123 w 170"/>
                  <a:gd name="T45" fmla="*/ 133 h 285"/>
                  <a:gd name="T46" fmla="*/ 135 w 170"/>
                  <a:gd name="T47" fmla="*/ 113 h 285"/>
                  <a:gd name="T48" fmla="*/ 152 w 170"/>
                  <a:gd name="T49" fmla="*/ 97 h 285"/>
                  <a:gd name="T50" fmla="*/ 162 w 170"/>
                  <a:gd name="T51" fmla="*/ 98 h 285"/>
                  <a:gd name="T52" fmla="*/ 170 w 170"/>
                  <a:gd name="T53" fmla="*/ 101 h 285"/>
                  <a:gd name="T54" fmla="*/ 167 w 170"/>
                  <a:gd name="T55" fmla="*/ 110 h 285"/>
                  <a:gd name="T56" fmla="*/ 159 w 170"/>
                  <a:gd name="T57" fmla="*/ 128 h 285"/>
                  <a:gd name="T58" fmla="*/ 148 w 170"/>
                  <a:gd name="T59" fmla="*/ 146 h 285"/>
                  <a:gd name="T60" fmla="*/ 143 w 170"/>
                  <a:gd name="T61" fmla="*/ 156 h 285"/>
                  <a:gd name="T62" fmla="*/ 137 w 170"/>
                  <a:gd name="T63" fmla="*/ 190 h 285"/>
                  <a:gd name="T64" fmla="*/ 130 w 170"/>
                  <a:gd name="T65" fmla="*/ 238 h 285"/>
                  <a:gd name="T66" fmla="*/ 122 w 170"/>
                  <a:gd name="T67" fmla="*/ 27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0" y="191"/>
                    </a:lnTo>
                    <a:lnTo>
                      <a:pt x="107" y="160"/>
                    </a:lnTo>
                    <a:lnTo>
                      <a:pt x="101" y="129"/>
                    </a:lnTo>
                    <a:lnTo>
                      <a:pt x="92" y="99"/>
                    </a:lnTo>
                    <a:lnTo>
                      <a:pt x="80" y="69"/>
                    </a:lnTo>
                    <a:lnTo>
                      <a:pt x="72" y="55"/>
                    </a:lnTo>
                    <a:lnTo>
                      <a:pt x="64" y="41"/>
                    </a:lnTo>
                    <a:lnTo>
                      <a:pt x="59" y="33"/>
                    </a:lnTo>
                    <a:lnTo>
                      <a:pt x="52" y="27"/>
                    </a:lnTo>
                    <a:lnTo>
                      <a:pt x="36" y="16"/>
                    </a:lnTo>
                    <a:lnTo>
                      <a:pt x="17" y="8"/>
                    </a:lnTo>
                    <a:lnTo>
                      <a:pt x="0" y="0"/>
                    </a:lnTo>
                    <a:lnTo>
                      <a:pt x="5" y="20"/>
                    </a:lnTo>
                    <a:lnTo>
                      <a:pt x="10" y="38"/>
                    </a:lnTo>
                    <a:lnTo>
                      <a:pt x="20" y="54"/>
                    </a:lnTo>
                    <a:lnTo>
                      <a:pt x="32" y="69"/>
                    </a:lnTo>
                    <a:lnTo>
                      <a:pt x="40" y="91"/>
                    </a:lnTo>
                    <a:lnTo>
                      <a:pt x="49" y="112"/>
                    </a:lnTo>
                    <a:lnTo>
                      <a:pt x="61" y="132"/>
                    </a:lnTo>
                    <a:lnTo>
                      <a:pt x="74" y="152"/>
                    </a:lnTo>
                    <a:lnTo>
                      <a:pt x="76" y="160"/>
                    </a:lnTo>
                    <a:lnTo>
                      <a:pt x="77" y="166"/>
                    </a:lnTo>
                    <a:lnTo>
                      <a:pt x="78" y="169"/>
                    </a:lnTo>
                    <a:lnTo>
                      <a:pt x="78" y="171"/>
                    </a:lnTo>
                    <a:lnTo>
                      <a:pt x="78" y="173"/>
                    </a:lnTo>
                    <a:lnTo>
                      <a:pt x="78" y="170"/>
                    </a:lnTo>
                    <a:lnTo>
                      <a:pt x="78" y="168"/>
                    </a:lnTo>
                    <a:lnTo>
                      <a:pt x="79" y="168"/>
                    </a:lnTo>
                    <a:lnTo>
                      <a:pt x="80" y="170"/>
                    </a:lnTo>
                    <a:lnTo>
                      <a:pt x="82" y="173"/>
                    </a:lnTo>
                    <a:lnTo>
                      <a:pt x="84" y="177"/>
                    </a:lnTo>
                    <a:lnTo>
                      <a:pt x="87" y="184"/>
                    </a:lnTo>
                    <a:lnTo>
                      <a:pt x="95" y="206"/>
                    </a:lnTo>
                    <a:lnTo>
                      <a:pt x="102"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7"/>
                    </a:lnTo>
                    <a:lnTo>
                      <a:pt x="156" y="98"/>
                    </a:lnTo>
                    <a:lnTo>
                      <a:pt x="162" y="98"/>
                    </a:lnTo>
                    <a:lnTo>
                      <a:pt x="167" y="99"/>
                    </a:lnTo>
                    <a:lnTo>
                      <a:pt x="170" y="101"/>
                    </a:lnTo>
                    <a:lnTo>
                      <a:pt x="169" y="104"/>
                    </a:lnTo>
                    <a:lnTo>
                      <a:pt x="167" y="110"/>
                    </a:lnTo>
                    <a:lnTo>
                      <a:pt x="163" y="119"/>
                    </a:lnTo>
                    <a:lnTo>
                      <a:pt x="159" y="128"/>
                    </a:lnTo>
                    <a:lnTo>
                      <a:pt x="153" y="137"/>
                    </a:lnTo>
                    <a:lnTo>
                      <a:pt x="148" y="146"/>
                    </a:lnTo>
                    <a:lnTo>
                      <a:pt x="145" y="153"/>
                    </a:lnTo>
                    <a:lnTo>
                      <a:pt x="143" y="156"/>
                    </a:lnTo>
                    <a:lnTo>
                      <a:pt x="139" y="173"/>
                    </a:lnTo>
                    <a:lnTo>
                      <a:pt x="137" y="190"/>
                    </a:lnTo>
                    <a:lnTo>
                      <a:pt x="132" y="222"/>
                    </a:lnTo>
                    <a:lnTo>
                      <a:pt x="130" y="238"/>
                    </a:lnTo>
                    <a:lnTo>
                      <a:pt x="126" y="254"/>
                    </a:lnTo>
                    <a:lnTo>
                      <a:pt x="122" y="270"/>
                    </a:lnTo>
                    <a:lnTo>
                      <a:pt x="115" y="285"/>
                    </a:lnTo>
                    <a:close/>
                  </a:path>
                </a:pathLst>
              </a:custGeom>
              <a:solidFill>
                <a:srgbClr val="00CC99"/>
              </a:solidFill>
              <a:ln w="11113">
                <a:solidFill>
                  <a:srgbClr val="000000"/>
                </a:solidFill>
                <a:prstDash val="solid"/>
                <a:round/>
                <a:headEnd/>
                <a:tailEnd/>
              </a:ln>
            </p:spPr>
            <p:txBody>
              <a:bodyPr/>
              <a:lstStyle/>
              <a:p>
                <a:endParaRPr lang="en-US"/>
              </a:p>
            </p:txBody>
          </p:sp>
          <p:sp>
            <p:nvSpPr>
              <p:cNvPr id="15671" name="Freeform 416"/>
              <p:cNvSpPr>
                <a:spLocks noChangeAspect="1"/>
              </p:cNvSpPr>
              <p:nvPr/>
            </p:nvSpPr>
            <p:spPr bwMode="auto">
              <a:xfrm>
                <a:off x="2400" y="1828"/>
                <a:ext cx="161" cy="268"/>
              </a:xfrm>
              <a:custGeom>
                <a:avLst/>
                <a:gdLst>
                  <a:gd name="T0" fmla="*/ 100 w 171"/>
                  <a:gd name="T1" fmla="*/ 197 h 285"/>
                  <a:gd name="T2" fmla="*/ 95 w 171"/>
                  <a:gd name="T3" fmla="*/ 141 h 285"/>
                  <a:gd name="T4" fmla="*/ 82 w 171"/>
                  <a:gd name="T5" fmla="*/ 87 h 285"/>
                  <a:gd name="T6" fmla="*/ 65 w 171"/>
                  <a:gd name="T7" fmla="*/ 49 h 285"/>
                  <a:gd name="T8" fmla="*/ 53 w 171"/>
                  <a:gd name="T9" fmla="*/ 29 h 285"/>
                  <a:gd name="T10" fmla="*/ 32 w 171"/>
                  <a:gd name="T11" fmla="*/ 14 h 285"/>
                  <a:gd name="T12" fmla="*/ 0 w 171"/>
                  <a:gd name="T13" fmla="*/ 0 h 285"/>
                  <a:gd name="T14" fmla="*/ 9 w 171"/>
                  <a:gd name="T15" fmla="*/ 34 h 285"/>
                  <a:gd name="T16" fmla="*/ 29 w 171"/>
                  <a:gd name="T17" fmla="*/ 61 h 285"/>
                  <a:gd name="T18" fmla="*/ 44 w 171"/>
                  <a:gd name="T19" fmla="*/ 99 h 285"/>
                  <a:gd name="T20" fmla="*/ 66 w 171"/>
                  <a:gd name="T21" fmla="*/ 134 h 285"/>
                  <a:gd name="T22" fmla="*/ 68 w 171"/>
                  <a:gd name="T23" fmla="*/ 147 h 285"/>
                  <a:gd name="T24" fmla="*/ 70 w 171"/>
                  <a:gd name="T25" fmla="*/ 151 h 285"/>
                  <a:gd name="T26" fmla="*/ 70 w 171"/>
                  <a:gd name="T27" fmla="*/ 153 h 285"/>
                  <a:gd name="T28" fmla="*/ 70 w 171"/>
                  <a:gd name="T29" fmla="*/ 149 h 285"/>
                  <a:gd name="T30" fmla="*/ 72 w 171"/>
                  <a:gd name="T31" fmla="*/ 150 h 285"/>
                  <a:gd name="T32" fmla="*/ 74 w 171"/>
                  <a:gd name="T33" fmla="*/ 156 h 285"/>
                  <a:gd name="T34" fmla="*/ 85 w 171"/>
                  <a:gd name="T35" fmla="*/ 182 h 285"/>
                  <a:gd name="T36" fmla="*/ 96 w 171"/>
                  <a:gd name="T37" fmla="*/ 224 h 285"/>
                  <a:gd name="T38" fmla="*/ 102 w 171"/>
                  <a:gd name="T39" fmla="*/ 226 h 285"/>
                  <a:gd name="T40" fmla="*/ 100 w 171"/>
                  <a:gd name="T41" fmla="*/ 183 h 285"/>
                  <a:gd name="T42" fmla="*/ 104 w 171"/>
                  <a:gd name="T43" fmla="*/ 138 h 285"/>
                  <a:gd name="T44" fmla="*/ 109 w 171"/>
                  <a:gd name="T45" fmla="*/ 118 h 285"/>
                  <a:gd name="T46" fmla="*/ 120 w 171"/>
                  <a:gd name="T47" fmla="*/ 100 h 285"/>
                  <a:gd name="T48" fmla="*/ 135 w 171"/>
                  <a:gd name="T49" fmla="*/ 86 h 285"/>
                  <a:gd name="T50" fmla="*/ 144 w 171"/>
                  <a:gd name="T51" fmla="*/ 87 h 285"/>
                  <a:gd name="T52" fmla="*/ 152 w 171"/>
                  <a:gd name="T53" fmla="*/ 89 h 285"/>
                  <a:gd name="T54" fmla="*/ 148 w 171"/>
                  <a:gd name="T55" fmla="*/ 97 h 285"/>
                  <a:gd name="T56" fmla="*/ 141 w 171"/>
                  <a:gd name="T57" fmla="*/ 113 h 285"/>
                  <a:gd name="T58" fmla="*/ 132 w 171"/>
                  <a:gd name="T59" fmla="*/ 129 h 285"/>
                  <a:gd name="T60" fmla="*/ 127 w 171"/>
                  <a:gd name="T61" fmla="*/ 138 h 285"/>
                  <a:gd name="T62" fmla="*/ 121 w 171"/>
                  <a:gd name="T63" fmla="*/ 168 h 285"/>
                  <a:gd name="T64" fmla="*/ 115 w 171"/>
                  <a:gd name="T65" fmla="*/ 211 h 285"/>
                  <a:gd name="T66" fmla="*/ 108 w 171"/>
                  <a:gd name="T67" fmla="*/ 239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 h="285">
                    <a:moveTo>
                      <a:pt x="115" y="285"/>
                    </a:moveTo>
                    <a:lnTo>
                      <a:pt x="113" y="222"/>
                    </a:lnTo>
                    <a:lnTo>
                      <a:pt x="111" y="191"/>
                    </a:lnTo>
                    <a:lnTo>
                      <a:pt x="107" y="160"/>
                    </a:lnTo>
                    <a:lnTo>
                      <a:pt x="102" y="129"/>
                    </a:lnTo>
                    <a:lnTo>
                      <a:pt x="92" y="99"/>
                    </a:lnTo>
                    <a:lnTo>
                      <a:pt x="81" y="69"/>
                    </a:lnTo>
                    <a:lnTo>
                      <a:pt x="73" y="55"/>
                    </a:lnTo>
                    <a:lnTo>
                      <a:pt x="65" y="41"/>
                    </a:lnTo>
                    <a:lnTo>
                      <a:pt x="59" y="33"/>
                    </a:lnTo>
                    <a:lnTo>
                      <a:pt x="52" y="27"/>
                    </a:lnTo>
                    <a:lnTo>
                      <a:pt x="36" y="16"/>
                    </a:lnTo>
                    <a:lnTo>
                      <a:pt x="18" y="8"/>
                    </a:lnTo>
                    <a:lnTo>
                      <a:pt x="0" y="0"/>
                    </a:lnTo>
                    <a:lnTo>
                      <a:pt x="5" y="20"/>
                    </a:lnTo>
                    <a:lnTo>
                      <a:pt x="11" y="38"/>
                    </a:lnTo>
                    <a:lnTo>
                      <a:pt x="20" y="54"/>
                    </a:lnTo>
                    <a:lnTo>
                      <a:pt x="33" y="69"/>
                    </a:lnTo>
                    <a:lnTo>
                      <a:pt x="41" y="91"/>
                    </a:lnTo>
                    <a:lnTo>
                      <a:pt x="50" y="112"/>
                    </a:lnTo>
                    <a:lnTo>
                      <a:pt x="61" y="132"/>
                    </a:lnTo>
                    <a:lnTo>
                      <a:pt x="74" y="152"/>
                    </a:lnTo>
                    <a:lnTo>
                      <a:pt x="76" y="160"/>
                    </a:lnTo>
                    <a:lnTo>
                      <a:pt x="77" y="166"/>
                    </a:lnTo>
                    <a:lnTo>
                      <a:pt x="79" y="169"/>
                    </a:lnTo>
                    <a:lnTo>
                      <a:pt x="79" y="171"/>
                    </a:lnTo>
                    <a:lnTo>
                      <a:pt x="79" y="173"/>
                    </a:lnTo>
                    <a:lnTo>
                      <a:pt x="79" y="170"/>
                    </a:lnTo>
                    <a:lnTo>
                      <a:pt x="79" y="168"/>
                    </a:lnTo>
                    <a:lnTo>
                      <a:pt x="80" y="168"/>
                    </a:lnTo>
                    <a:lnTo>
                      <a:pt x="81" y="170"/>
                    </a:lnTo>
                    <a:lnTo>
                      <a:pt x="82" y="173"/>
                    </a:lnTo>
                    <a:lnTo>
                      <a:pt x="84" y="177"/>
                    </a:lnTo>
                    <a:lnTo>
                      <a:pt x="88" y="184"/>
                    </a:lnTo>
                    <a:lnTo>
                      <a:pt x="96" y="206"/>
                    </a:lnTo>
                    <a:lnTo>
                      <a:pt x="103" y="230"/>
                    </a:lnTo>
                    <a:lnTo>
                      <a:pt x="108" y="253"/>
                    </a:lnTo>
                    <a:lnTo>
                      <a:pt x="115" y="276"/>
                    </a:lnTo>
                    <a:lnTo>
                      <a:pt x="115" y="255"/>
                    </a:lnTo>
                    <a:lnTo>
                      <a:pt x="114" y="232"/>
                    </a:lnTo>
                    <a:lnTo>
                      <a:pt x="113" y="207"/>
                    </a:lnTo>
                    <a:lnTo>
                      <a:pt x="114" y="182"/>
                    </a:lnTo>
                    <a:lnTo>
                      <a:pt x="117" y="156"/>
                    </a:lnTo>
                    <a:lnTo>
                      <a:pt x="120" y="145"/>
                    </a:lnTo>
                    <a:lnTo>
                      <a:pt x="123" y="133"/>
                    </a:lnTo>
                    <a:lnTo>
                      <a:pt x="128" y="123"/>
                    </a:lnTo>
                    <a:lnTo>
                      <a:pt x="135" y="113"/>
                    </a:lnTo>
                    <a:lnTo>
                      <a:pt x="143" y="105"/>
                    </a:lnTo>
                    <a:lnTo>
                      <a:pt x="152" y="97"/>
                    </a:lnTo>
                    <a:lnTo>
                      <a:pt x="157" y="98"/>
                    </a:lnTo>
                    <a:lnTo>
                      <a:pt x="163" y="98"/>
                    </a:lnTo>
                    <a:lnTo>
                      <a:pt x="167" y="99"/>
                    </a:lnTo>
                    <a:lnTo>
                      <a:pt x="171" y="101"/>
                    </a:lnTo>
                    <a:lnTo>
                      <a:pt x="169" y="104"/>
                    </a:lnTo>
                    <a:lnTo>
                      <a:pt x="167" y="110"/>
                    </a:lnTo>
                    <a:lnTo>
                      <a:pt x="164" y="119"/>
                    </a:lnTo>
                    <a:lnTo>
                      <a:pt x="159" y="128"/>
                    </a:lnTo>
                    <a:lnTo>
                      <a:pt x="153" y="137"/>
                    </a:lnTo>
                    <a:lnTo>
                      <a:pt x="149" y="146"/>
                    </a:lnTo>
                    <a:lnTo>
                      <a:pt x="145" y="153"/>
                    </a:lnTo>
                    <a:lnTo>
                      <a:pt x="143" y="156"/>
                    </a:lnTo>
                    <a:lnTo>
                      <a:pt x="140" y="173"/>
                    </a:lnTo>
                    <a:lnTo>
                      <a:pt x="137" y="190"/>
                    </a:lnTo>
                    <a:lnTo>
                      <a:pt x="133"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2" name="Freeform 417"/>
              <p:cNvSpPr>
                <a:spLocks noChangeAspect="1"/>
              </p:cNvSpPr>
              <p:nvPr/>
            </p:nvSpPr>
            <p:spPr bwMode="auto">
              <a:xfrm>
                <a:off x="2336" y="1928"/>
                <a:ext cx="161" cy="269"/>
              </a:xfrm>
              <a:custGeom>
                <a:avLst/>
                <a:gdLst>
                  <a:gd name="T0" fmla="*/ 100 w 170"/>
                  <a:gd name="T1" fmla="*/ 198 h 285"/>
                  <a:gd name="T2" fmla="*/ 96 w 170"/>
                  <a:gd name="T3" fmla="*/ 143 h 285"/>
                  <a:gd name="T4" fmla="*/ 82 w 170"/>
                  <a:gd name="T5" fmla="*/ 88 h 285"/>
                  <a:gd name="T6" fmla="*/ 64 w 170"/>
                  <a:gd name="T7" fmla="*/ 49 h 285"/>
                  <a:gd name="T8" fmla="*/ 52 w 170"/>
                  <a:gd name="T9" fmla="*/ 29 h 285"/>
                  <a:gd name="T10" fmla="*/ 31 w 170"/>
                  <a:gd name="T11" fmla="*/ 14 h 285"/>
                  <a:gd name="T12" fmla="*/ 0 w 170"/>
                  <a:gd name="T13" fmla="*/ 0 h 285"/>
                  <a:gd name="T14" fmla="*/ 9 w 170"/>
                  <a:gd name="T15" fmla="*/ 34 h 285"/>
                  <a:gd name="T16" fmla="*/ 28 w 170"/>
                  <a:gd name="T17" fmla="*/ 61 h 285"/>
                  <a:gd name="T18" fmla="*/ 44 w 170"/>
                  <a:gd name="T19" fmla="*/ 100 h 285"/>
                  <a:gd name="T20" fmla="*/ 65 w 170"/>
                  <a:gd name="T21" fmla="*/ 135 h 285"/>
                  <a:gd name="T22" fmla="*/ 69 w 170"/>
                  <a:gd name="T23" fmla="*/ 148 h 285"/>
                  <a:gd name="T24" fmla="*/ 70 w 170"/>
                  <a:gd name="T25" fmla="*/ 152 h 285"/>
                  <a:gd name="T26" fmla="*/ 70 w 170"/>
                  <a:gd name="T27" fmla="*/ 154 h 285"/>
                  <a:gd name="T28" fmla="*/ 70 w 170"/>
                  <a:gd name="T29" fmla="*/ 150 h 285"/>
                  <a:gd name="T30" fmla="*/ 72 w 170"/>
                  <a:gd name="T31" fmla="*/ 151 h 285"/>
                  <a:gd name="T32" fmla="*/ 76 w 170"/>
                  <a:gd name="T33" fmla="*/ 158 h 285"/>
                  <a:gd name="T34" fmla="*/ 85 w 170"/>
                  <a:gd name="T35" fmla="*/ 183 h 285"/>
                  <a:gd name="T36" fmla="*/ 97 w 170"/>
                  <a:gd name="T37" fmla="*/ 226 h 285"/>
                  <a:gd name="T38" fmla="*/ 103 w 170"/>
                  <a:gd name="T39" fmla="*/ 227 h 285"/>
                  <a:gd name="T40" fmla="*/ 100 w 170"/>
                  <a:gd name="T41" fmla="*/ 184 h 285"/>
                  <a:gd name="T42" fmla="*/ 104 w 170"/>
                  <a:gd name="T43" fmla="*/ 139 h 285"/>
                  <a:gd name="T44" fmla="*/ 110 w 170"/>
                  <a:gd name="T45" fmla="*/ 119 h 285"/>
                  <a:gd name="T46" fmla="*/ 120 w 170"/>
                  <a:gd name="T47" fmla="*/ 101 h 285"/>
                  <a:gd name="T48" fmla="*/ 136 w 170"/>
                  <a:gd name="T49" fmla="*/ 87 h 285"/>
                  <a:gd name="T50" fmla="*/ 145 w 170"/>
                  <a:gd name="T51" fmla="*/ 87 h 285"/>
                  <a:gd name="T52" fmla="*/ 152 w 170"/>
                  <a:gd name="T53" fmla="*/ 90 h 285"/>
                  <a:gd name="T54" fmla="*/ 150 w 170"/>
                  <a:gd name="T55" fmla="*/ 98 h 285"/>
                  <a:gd name="T56" fmla="*/ 142 w 170"/>
                  <a:gd name="T57" fmla="*/ 114 h 285"/>
                  <a:gd name="T58" fmla="*/ 133 w 170"/>
                  <a:gd name="T59" fmla="*/ 130 h 285"/>
                  <a:gd name="T60" fmla="*/ 127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2" y="222"/>
                    </a:lnTo>
                    <a:lnTo>
                      <a:pt x="110" y="191"/>
                    </a:lnTo>
                    <a:lnTo>
                      <a:pt x="107" y="160"/>
                    </a:lnTo>
                    <a:lnTo>
                      <a:pt x="101" y="129"/>
                    </a:lnTo>
                    <a:lnTo>
                      <a:pt x="92" y="99"/>
                    </a:lnTo>
                    <a:lnTo>
                      <a:pt x="80" y="69"/>
                    </a:lnTo>
                    <a:lnTo>
                      <a:pt x="72" y="55"/>
                    </a:lnTo>
                    <a:lnTo>
                      <a:pt x="64" y="41"/>
                    </a:lnTo>
                    <a:lnTo>
                      <a:pt x="58" y="33"/>
                    </a:lnTo>
                    <a:lnTo>
                      <a:pt x="52" y="27"/>
                    </a:lnTo>
                    <a:lnTo>
                      <a:pt x="35" y="16"/>
                    </a:lnTo>
                    <a:lnTo>
                      <a:pt x="17" y="8"/>
                    </a:lnTo>
                    <a:lnTo>
                      <a:pt x="0" y="0"/>
                    </a:lnTo>
                    <a:lnTo>
                      <a:pt x="4" y="20"/>
                    </a:lnTo>
                    <a:lnTo>
                      <a:pt x="10" y="38"/>
                    </a:lnTo>
                    <a:lnTo>
                      <a:pt x="19" y="54"/>
                    </a:lnTo>
                    <a:lnTo>
                      <a:pt x="32" y="69"/>
                    </a:lnTo>
                    <a:lnTo>
                      <a:pt x="40" y="91"/>
                    </a:lnTo>
                    <a:lnTo>
                      <a:pt x="49" y="112"/>
                    </a:lnTo>
                    <a:lnTo>
                      <a:pt x="61" y="132"/>
                    </a:lnTo>
                    <a:lnTo>
                      <a:pt x="73" y="152"/>
                    </a:lnTo>
                    <a:lnTo>
                      <a:pt x="76" y="160"/>
                    </a:lnTo>
                    <a:lnTo>
                      <a:pt x="77" y="166"/>
                    </a:lnTo>
                    <a:lnTo>
                      <a:pt x="78" y="169"/>
                    </a:lnTo>
                    <a:lnTo>
                      <a:pt x="78" y="171"/>
                    </a:lnTo>
                    <a:lnTo>
                      <a:pt x="78" y="173"/>
                    </a:lnTo>
                    <a:lnTo>
                      <a:pt x="78" y="170"/>
                    </a:lnTo>
                    <a:lnTo>
                      <a:pt x="78" y="168"/>
                    </a:lnTo>
                    <a:lnTo>
                      <a:pt x="79" y="168"/>
                    </a:lnTo>
                    <a:lnTo>
                      <a:pt x="80" y="170"/>
                    </a:lnTo>
                    <a:lnTo>
                      <a:pt x="81" y="173"/>
                    </a:lnTo>
                    <a:lnTo>
                      <a:pt x="84" y="177"/>
                    </a:lnTo>
                    <a:lnTo>
                      <a:pt x="87" y="184"/>
                    </a:lnTo>
                    <a:lnTo>
                      <a:pt x="95" y="206"/>
                    </a:lnTo>
                    <a:lnTo>
                      <a:pt x="102" y="230"/>
                    </a:lnTo>
                    <a:lnTo>
                      <a:pt x="108" y="253"/>
                    </a:lnTo>
                    <a:lnTo>
                      <a:pt x="115" y="276"/>
                    </a:lnTo>
                    <a:lnTo>
                      <a:pt x="115" y="255"/>
                    </a:lnTo>
                    <a:lnTo>
                      <a:pt x="114" y="232"/>
                    </a:lnTo>
                    <a:lnTo>
                      <a:pt x="112" y="207"/>
                    </a:lnTo>
                    <a:lnTo>
                      <a:pt x="114" y="182"/>
                    </a:lnTo>
                    <a:lnTo>
                      <a:pt x="116" y="156"/>
                    </a:lnTo>
                    <a:lnTo>
                      <a:pt x="119" y="145"/>
                    </a:lnTo>
                    <a:lnTo>
                      <a:pt x="123" y="133"/>
                    </a:lnTo>
                    <a:lnTo>
                      <a:pt x="127" y="123"/>
                    </a:lnTo>
                    <a:lnTo>
                      <a:pt x="134" y="113"/>
                    </a:lnTo>
                    <a:lnTo>
                      <a:pt x="142" y="105"/>
                    </a:lnTo>
                    <a:lnTo>
                      <a:pt x="152" y="97"/>
                    </a:lnTo>
                    <a:lnTo>
                      <a:pt x="156" y="98"/>
                    </a:lnTo>
                    <a:lnTo>
                      <a:pt x="162" y="98"/>
                    </a:lnTo>
                    <a:lnTo>
                      <a:pt x="167" y="99"/>
                    </a:lnTo>
                    <a:lnTo>
                      <a:pt x="170" y="101"/>
                    </a:lnTo>
                    <a:lnTo>
                      <a:pt x="169" y="104"/>
                    </a:lnTo>
                    <a:lnTo>
                      <a:pt x="167" y="110"/>
                    </a:lnTo>
                    <a:lnTo>
                      <a:pt x="163" y="119"/>
                    </a:lnTo>
                    <a:lnTo>
                      <a:pt x="158" y="128"/>
                    </a:lnTo>
                    <a:lnTo>
                      <a:pt x="153" y="137"/>
                    </a:lnTo>
                    <a:lnTo>
                      <a:pt x="148" y="146"/>
                    </a:lnTo>
                    <a:lnTo>
                      <a:pt x="145" y="153"/>
                    </a:lnTo>
                    <a:lnTo>
                      <a:pt x="142" y="156"/>
                    </a:lnTo>
                    <a:lnTo>
                      <a:pt x="139" y="173"/>
                    </a:lnTo>
                    <a:lnTo>
                      <a:pt x="137" y="190"/>
                    </a:lnTo>
                    <a:lnTo>
                      <a:pt x="132" y="222"/>
                    </a:lnTo>
                    <a:lnTo>
                      <a:pt x="130" y="238"/>
                    </a:lnTo>
                    <a:lnTo>
                      <a:pt x="126"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3" name="Freeform 418"/>
              <p:cNvSpPr>
                <a:spLocks noChangeAspect="1"/>
              </p:cNvSpPr>
              <p:nvPr/>
            </p:nvSpPr>
            <p:spPr bwMode="auto">
              <a:xfrm>
                <a:off x="2460" y="1736"/>
                <a:ext cx="161" cy="269"/>
              </a:xfrm>
              <a:custGeom>
                <a:avLst/>
                <a:gdLst>
                  <a:gd name="T0" fmla="*/ 101 w 170"/>
                  <a:gd name="T1" fmla="*/ 198 h 285"/>
                  <a:gd name="T2" fmla="*/ 96 w 170"/>
                  <a:gd name="T3" fmla="*/ 143 h 285"/>
                  <a:gd name="T4" fmla="*/ 82 w 170"/>
                  <a:gd name="T5" fmla="*/ 88 h 285"/>
                  <a:gd name="T6" fmla="*/ 65 w 170"/>
                  <a:gd name="T7" fmla="*/ 49 h 285"/>
                  <a:gd name="T8" fmla="*/ 53 w 170"/>
                  <a:gd name="T9" fmla="*/ 29 h 285"/>
                  <a:gd name="T10" fmla="*/ 32 w 170"/>
                  <a:gd name="T11" fmla="*/ 14 h 285"/>
                  <a:gd name="T12" fmla="*/ 0 w 170"/>
                  <a:gd name="T13" fmla="*/ 0 h 285"/>
                  <a:gd name="T14" fmla="*/ 9 w 170"/>
                  <a:gd name="T15" fmla="*/ 34 h 285"/>
                  <a:gd name="T16" fmla="*/ 28 w 170"/>
                  <a:gd name="T17" fmla="*/ 61 h 285"/>
                  <a:gd name="T18" fmla="*/ 45 w 170"/>
                  <a:gd name="T19" fmla="*/ 99 h 285"/>
                  <a:gd name="T20" fmla="*/ 66 w 170"/>
                  <a:gd name="T21" fmla="*/ 135 h 285"/>
                  <a:gd name="T22" fmla="*/ 69 w 170"/>
                  <a:gd name="T23" fmla="*/ 147 h 285"/>
                  <a:gd name="T24" fmla="*/ 70 w 170"/>
                  <a:gd name="T25" fmla="*/ 152 h 285"/>
                  <a:gd name="T26" fmla="*/ 70 w 170"/>
                  <a:gd name="T27" fmla="*/ 153 h 285"/>
                  <a:gd name="T28" fmla="*/ 70 w 170"/>
                  <a:gd name="T29" fmla="*/ 150 h 285"/>
                  <a:gd name="T30" fmla="*/ 73 w 170"/>
                  <a:gd name="T31" fmla="*/ 151 h 285"/>
                  <a:gd name="T32" fmla="*/ 76 w 170"/>
                  <a:gd name="T33" fmla="*/ 158 h 285"/>
                  <a:gd name="T34" fmla="*/ 86 w 170"/>
                  <a:gd name="T35" fmla="*/ 183 h 285"/>
                  <a:gd name="T36" fmla="*/ 97 w 170"/>
                  <a:gd name="T37" fmla="*/ 226 h 285"/>
                  <a:gd name="T38" fmla="*/ 103 w 170"/>
                  <a:gd name="T39" fmla="*/ 227 h 285"/>
                  <a:gd name="T40" fmla="*/ 101 w 170"/>
                  <a:gd name="T41" fmla="*/ 184 h 285"/>
                  <a:gd name="T42" fmla="*/ 104 w 170"/>
                  <a:gd name="T43" fmla="*/ 139 h 285"/>
                  <a:gd name="T44" fmla="*/ 110 w 170"/>
                  <a:gd name="T45" fmla="*/ 119 h 285"/>
                  <a:gd name="T46" fmla="*/ 121 w 170"/>
                  <a:gd name="T47" fmla="*/ 101 h 285"/>
                  <a:gd name="T48" fmla="*/ 136 w 170"/>
                  <a:gd name="T49" fmla="*/ 86 h 285"/>
                  <a:gd name="T50" fmla="*/ 145 w 170"/>
                  <a:gd name="T51" fmla="*/ 87 h 285"/>
                  <a:gd name="T52" fmla="*/ 152 w 170"/>
                  <a:gd name="T53" fmla="*/ 90 h 285"/>
                  <a:gd name="T54" fmla="*/ 150 w 170"/>
                  <a:gd name="T55" fmla="*/ 98 h 285"/>
                  <a:gd name="T56" fmla="*/ 143 w 170"/>
                  <a:gd name="T57" fmla="*/ 114 h 285"/>
                  <a:gd name="T58" fmla="*/ 134 w 170"/>
                  <a:gd name="T59" fmla="*/ 130 h 285"/>
                  <a:gd name="T60" fmla="*/ 128 w 170"/>
                  <a:gd name="T61" fmla="*/ 139 h 285"/>
                  <a:gd name="T62" fmla="*/ 123 w 170"/>
                  <a:gd name="T63" fmla="*/ 169 h 285"/>
                  <a:gd name="T64" fmla="*/ 116 w 170"/>
                  <a:gd name="T65" fmla="*/ 212 h 285"/>
                  <a:gd name="T66" fmla="*/ 110 w 170"/>
                  <a:gd name="T67" fmla="*/ 241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4" name="Freeform 419"/>
              <p:cNvSpPr>
                <a:spLocks noChangeAspect="1"/>
              </p:cNvSpPr>
              <p:nvPr/>
            </p:nvSpPr>
            <p:spPr bwMode="auto">
              <a:xfrm>
                <a:off x="2524" y="16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5" name="Freeform 420"/>
              <p:cNvSpPr>
                <a:spLocks noChangeAspect="1"/>
              </p:cNvSpPr>
              <p:nvPr/>
            </p:nvSpPr>
            <p:spPr bwMode="auto">
              <a:xfrm>
                <a:off x="2588" y="1528"/>
                <a:ext cx="155" cy="261"/>
              </a:xfrm>
              <a:custGeom>
                <a:avLst/>
                <a:gdLst>
                  <a:gd name="T0" fmla="*/ 94 w 170"/>
                  <a:gd name="T1" fmla="*/ 186 h 285"/>
                  <a:gd name="T2" fmla="*/ 89 w 170"/>
                  <a:gd name="T3" fmla="*/ 135 h 285"/>
                  <a:gd name="T4" fmla="*/ 77 w 170"/>
                  <a:gd name="T5" fmla="*/ 83 h 285"/>
                  <a:gd name="T6" fmla="*/ 61 w 170"/>
                  <a:gd name="T7" fmla="*/ 46 h 285"/>
                  <a:gd name="T8" fmla="*/ 49 w 170"/>
                  <a:gd name="T9" fmla="*/ 27 h 285"/>
                  <a:gd name="T10" fmla="*/ 30 w 170"/>
                  <a:gd name="T11" fmla="*/ 14 h 285"/>
                  <a:gd name="T12" fmla="*/ 0 w 170"/>
                  <a:gd name="T13" fmla="*/ 0 h 285"/>
                  <a:gd name="T14" fmla="*/ 9 w 170"/>
                  <a:gd name="T15" fmla="*/ 32 h 285"/>
                  <a:gd name="T16" fmla="*/ 26 w 170"/>
                  <a:gd name="T17" fmla="*/ 58 h 285"/>
                  <a:gd name="T18" fmla="*/ 42 w 170"/>
                  <a:gd name="T19" fmla="*/ 93 h 285"/>
                  <a:gd name="T20" fmla="*/ 61 w 170"/>
                  <a:gd name="T21" fmla="*/ 127 h 285"/>
                  <a:gd name="T22" fmla="*/ 64 w 170"/>
                  <a:gd name="T23" fmla="*/ 138 h 285"/>
                  <a:gd name="T24" fmla="*/ 65 w 170"/>
                  <a:gd name="T25" fmla="*/ 144 h 285"/>
                  <a:gd name="T26" fmla="*/ 65 w 170"/>
                  <a:gd name="T27" fmla="*/ 145 h 285"/>
                  <a:gd name="T28" fmla="*/ 65 w 170"/>
                  <a:gd name="T29" fmla="*/ 141 h 285"/>
                  <a:gd name="T30" fmla="*/ 67 w 170"/>
                  <a:gd name="T31" fmla="*/ 143 h 285"/>
                  <a:gd name="T32" fmla="*/ 70 w 170"/>
                  <a:gd name="T33" fmla="*/ 148 h 285"/>
                  <a:gd name="T34" fmla="*/ 80 w 170"/>
                  <a:gd name="T35" fmla="*/ 173 h 285"/>
                  <a:gd name="T36" fmla="*/ 89 w 170"/>
                  <a:gd name="T37" fmla="*/ 212 h 285"/>
                  <a:gd name="T38" fmla="*/ 96 w 170"/>
                  <a:gd name="T39" fmla="*/ 214 h 285"/>
                  <a:gd name="T40" fmla="*/ 94 w 170"/>
                  <a:gd name="T41" fmla="*/ 174 h 285"/>
                  <a:gd name="T42" fmla="*/ 97 w 170"/>
                  <a:gd name="T43" fmla="*/ 131 h 285"/>
                  <a:gd name="T44" fmla="*/ 102 w 170"/>
                  <a:gd name="T45" fmla="*/ 112 h 285"/>
                  <a:gd name="T46" fmla="*/ 112 w 170"/>
                  <a:gd name="T47" fmla="*/ 94 h 285"/>
                  <a:gd name="T48" fmla="*/ 127 w 170"/>
                  <a:gd name="T49" fmla="*/ 81 h 285"/>
                  <a:gd name="T50" fmla="*/ 135 w 170"/>
                  <a:gd name="T51" fmla="*/ 82 h 285"/>
                  <a:gd name="T52" fmla="*/ 141 w 170"/>
                  <a:gd name="T53" fmla="*/ 84 h 285"/>
                  <a:gd name="T54" fmla="*/ 139 w 170"/>
                  <a:gd name="T55" fmla="*/ 92 h 285"/>
                  <a:gd name="T56" fmla="*/ 132 w 170"/>
                  <a:gd name="T57" fmla="*/ 107 h 285"/>
                  <a:gd name="T58" fmla="*/ 124 w 170"/>
                  <a:gd name="T59" fmla="*/ 123 h 285"/>
                  <a:gd name="T60" fmla="*/ 119 w 170"/>
                  <a:gd name="T61" fmla="*/ 131 h 285"/>
                  <a:gd name="T62" fmla="*/ 114 w 170"/>
                  <a:gd name="T63" fmla="*/ 159 h 285"/>
                  <a:gd name="T64" fmla="*/ 109 w 170"/>
                  <a:gd name="T65" fmla="*/ 200 h 285"/>
                  <a:gd name="T66" fmla="*/ 101 w 170"/>
                  <a:gd name="T67" fmla="*/ 226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6" name="Freeform 421"/>
              <p:cNvSpPr>
                <a:spLocks noChangeAspect="1"/>
              </p:cNvSpPr>
              <p:nvPr/>
            </p:nvSpPr>
            <p:spPr bwMode="auto">
              <a:xfrm>
                <a:off x="2644" y="1448"/>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7" name="Freeform 422"/>
              <p:cNvSpPr>
                <a:spLocks noChangeAspect="1"/>
              </p:cNvSpPr>
              <p:nvPr/>
            </p:nvSpPr>
            <p:spPr bwMode="auto">
              <a:xfrm>
                <a:off x="2796" y="119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8" name="Freeform 423"/>
              <p:cNvSpPr>
                <a:spLocks noChangeAspect="1"/>
              </p:cNvSpPr>
              <p:nvPr/>
            </p:nvSpPr>
            <p:spPr bwMode="auto">
              <a:xfrm>
                <a:off x="2748" y="1284"/>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sp>
            <p:nvSpPr>
              <p:cNvPr id="15679" name="Freeform 424"/>
              <p:cNvSpPr>
                <a:spLocks noChangeAspect="1"/>
              </p:cNvSpPr>
              <p:nvPr/>
            </p:nvSpPr>
            <p:spPr bwMode="auto">
              <a:xfrm>
                <a:off x="2696" y="1372"/>
                <a:ext cx="150" cy="251"/>
              </a:xfrm>
              <a:custGeom>
                <a:avLst/>
                <a:gdLst>
                  <a:gd name="T0" fmla="*/ 88 w 170"/>
                  <a:gd name="T1" fmla="*/ 173 h 285"/>
                  <a:gd name="T2" fmla="*/ 83 w 170"/>
                  <a:gd name="T3" fmla="*/ 124 h 285"/>
                  <a:gd name="T4" fmla="*/ 71 w 170"/>
                  <a:gd name="T5" fmla="*/ 77 h 285"/>
                  <a:gd name="T6" fmla="*/ 56 w 170"/>
                  <a:gd name="T7" fmla="*/ 42 h 285"/>
                  <a:gd name="T8" fmla="*/ 46 w 170"/>
                  <a:gd name="T9" fmla="*/ 26 h 285"/>
                  <a:gd name="T10" fmla="*/ 28 w 170"/>
                  <a:gd name="T11" fmla="*/ 12 h 285"/>
                  <a:gd name="T12" fmla="*/ 0 w 170"/>
                  <a:gd name="T13" fmla="*/ 0 h 285"/>
                  <a:gd name="T14" fmla="*/ 9 w 170"/>
                  <a:gd name="T15" fmla="*/ 29 h 285"/>
                  <a:gd name="T16" fmla="*/ 25 w 170"/>
                  <a:gd name="T17" fmla="*/ 54 h 285"/>
                  <a:gd name="T18" fmla="*/ 39 w 170"/>
                  <a:gd name="T19" fmla="*/ 86 h 285"/>
                  <a:gd name="T20" fmla="*/ 57 w 170"/>
                  <a:gd name="T21" fmla="*/ 118 h 285"/>
                  <a:gd name="T22" fmla="*/ 60 w 170"/>
                  <a:gd name="T23" fmla="*/ 128 h 285"/>
                  <a:gd name="T24" fmla="*/ 61 w 170"/>
                  <a:gd name="T25" fmla="*/ 133 h 285"/>
                  <a:gd name="T26" fmla="*/ 61 w 170"/>
                  <a:gd name="T27" fmla="*/ 133 h 285"/>
                  <a:gd name="T28" fmla="*/ 61 w 170"/>
                  <a:gd name="T29" fmla="*/ 130 h 285"/>
                  <a:gd name="T30" fmla="*/ 63 w 170"/>
                  <a:gd name="T31" fmla="*/ 132 h 285"/>
                  <a:gd name="T32" fmla="*/ 65 w 170"/>
                  <a:gd name="T33" fmla="*/ 137 h 285"/>
                  <a:gd name="T34" fmla="*/ 75 w 170"/>
                  <a:gd name="T35" fmla="*/ 159 h 285"/>
                  <a:gd name="T36" fmla="*/ 84 w 170"/>
                  <a:gd name="T37" fmla="*/ 196 h 285"/>
                  <a:gd name="T38" fmla="*/ 89 w 170"/>
                  <a:gd name="T39" fmla="*/ 198 h 285"/>
                  <a:gd name="T40" fmla="*/ 88 w 170"/>
                  <a:gd name="T41" fmla="*/ 160 h 285"/>
                  <a:gd name="T42" fmla="*/ 90 w 170"/>
                  <a:gd name="T43" fmla="*/ 121 h 285"/>
                  <a:gd name="T44" fmla="*/ 96 w 170"/>
                  <a:gd name="T45" fmla="*/ 103 h 285"/>
                  <a:gd name="T46" fmla="*/ 105 w 170"/>
                  <a:gd name="T47" fmla="*/ 88 h 285"/>
                  <a:gd name="T48" fmla="*/ 118 w 170"/>
                  <a:gd name="T49" fmla="*/ 75 h 285"/>
                  <a:gd name="T50" fmla="*/ 126 w 170"/>
                  <a:gd name="T51" fmla="*/ 76 h 285"/>
                  <a:gd name="T52" fmla="*/ 132 w 170"/>
                  <a:gd name="T53" fmla="*/ 78 h 285"/>
                  <a:gd name="T54" fmla="*/ 130 w 170"/>
                  <a:gd name="T55" fmla="*/ 85 h 285"/>
                  <a:gd name="T56" fmla="*/ 124 w 170"/>
                  <a:gd name="T57" fmla="*/ 100 h 285"/>
                  <a:gd name="T58" fmla="*/ 116 w 170"/>
                  <a:gd name="T59" fmla="*/ 114 h 285"/>
                  <a:gd name="T60" fmla="*/ 111 w 170"/>
                  <a:gd name="T61" fmla="*/ 121 h 285"/>
                  <a:gd name="T62" fmla="*/ 107 w 170"/>
                  <a:gd name="T63" fmla="*/ 147 h 285"/>
                  <a:gd name="T64" fmla="*/ 101 w 170"/>
                  <a:gd name="T65" fmla="*/ 185 h 285"/>
                  <a:gd name="T66" fmla="*/ 95 w 170"/>
                  <a:gd name="T67" fmla="*/ 210 h 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0" h="285">
                    <a:moveTo>
                      <a:pt x="115" y="285"/>
                    </a:moveTo>
                    <a:lnTo>
                      <a:pt x="113" y="222"/>
                    </a:lnTo>
                    <a:lnTo>
                      <a:pt x="111" y="191"/>
                    </a:lnTo>
                    <a:lnTo>
                      <a:pt x="107" y="160"/>
                    </a:lnTo>
                    <a:lnTo>
                      <a:pt x="101" y="129"/>
                    </a:lnTo>
                    <a:lnTo>
                      <a:pt x="92" y="99"/>
                    </a:lnTo>
                    <a:lnTo>
                      <a:pt x="81" y="69"/>
                    </a:lnTo>
                    <a:lnTo>
                      <a:pt x="73" y="55"/>
                    </a:lnTo>
                    <a:lnTo>
                      <a:pt x="65" y="41"/>
                    </a:lnTo>
                    <a:lnTo>
                      <a:pt x="59" y="33"/>
                    </a:lnTo>
                    <a:lnTo>
                      <a:pt x="52" y="26"/>
                    </a:lnTo>
                    <a:lnTo>
                      <a:pt x="36" y="16"/>
                    </a:lnTo>
                    <a:lnTo>
                      <a:pt x="17" y="8"/>
                    </a:lnTo>
                    <a:lnTo>
                      <a:pt x="0" y="0"/>
                    </a:lnTo>
                    <a:lnTo>
                      <a:pt x="5" y="19"/>
                    </a:lnTo>
                    <a:lnTo>
                      <a:pt x="11" y="38"/>
                    </a:lnTo>
                    <a:lnTo>
                      <a:pt x="20" y="54"/>
                    </a:lnTo>
                    <a:lnTo>
                      <a:pt x="32" y="69"/>
                    </a:lnTo>
                    <a:lnTo>
                      <a:pt x="40" y="91"/>
                    </a:lnTo>
                    <a:lnTo>
                      <a:pt x="50" y="111"/>
                    </a:lnTo>
                    <a:lnTo>
                      <a:pt x="61" y="132"/>
                    </a:lnTo>
                    <a:lnTo>
                      <a:pt x="74" y="152"/>
                    </a:lnTo>
                    <a:lnTo>
                      <a:pt x="76" y="160"/>
                    </a:lnTo>
                    <a:lnTo>
                      <a:pt x="77" y="165"/>
                    </a:lnTo>
                    <a:lnTo>
                      <a:pt x="78" y="169"/>
                    </a:lnTo>
                    <a:lnTo>
                      <a:pt x="78" y="171"/>
                    </a:lnTo>
                    <a:lnTo>
                      <a:pt x="78" y="172"/>
                    </a:lnTo>
                    <a:lnTo>
                      <a:pt x="78" y="170"/>
                    </a:lnTo>
                    <a:lnTo>
                      <a:pt x="78" y="168"/>
                    </a:lnTo>
                    <a:lnTo>
                      <a:pt x="80" y="168"/>
                    </a:lnTo>
                    <a:lnTo>
                      <a:pt x="81" y="170"/>
                    </a:lnTo>
                    <a:lnTo>
                      <a:pt x="82" y="172"/>
                    </a:lnTo>
                    <a:lnTo>
                      <a:pt x="84" y="177"/>
                    </a:lnTo>
                    <a:lnTo>
                      <a:pt x="88" y="184"/>
                    </a:lnTo>
                    <a:lnTo>
                      <a:pt x="96" y="206"/>
                    </a:lnTo>
                    <a:lnTo>
                      <a:pt x="103" y="230"/>
                    </a:lnTo>
                    <a:lnTo>
                      <a:pt x="108" y="253"/>
                    </a:lnTo>
                    <a:lnTo>
                      <a:pt x="115" y="276"/>
                    </a:lnTo>
                    <a:lnTo>
                      <a:pt x="115" y="255"/>
                    </a:lnTo>
                    <a:lnTo>
                      <a:pt x="114" y="232"/>
                    </a:lnTo>
                    <a:lnTo>
                      <a:pt x="113" y="207"/>
                    </a:lnTo>
                    <a:lnTo>
                      <a:pt x="114" y="182"/>
                    </a:lnTo>
                    <a:lnTo>
                      <a:pt x="116" y="156"/>
                    </a:lnTo>
                    <a:lnTo>
                      <a:pt x="120" y="145"/>
                    </a:lnTo>
                    <a:lnTo>
                      <a:pt x="123" y="133"/>
                    </a:lnTo>
                    <a:lnTo>
                      <a:pt x="128" y="123"/>
                    </a:lnTo>
                    <a:lnTo>
                      <a:pt x="135" y="113"/>
                    </a:lnTo>
                    <a:lnTo>
                      <a:pt x="143" y="105"/>
                    </a:lnTo>
                    <a:lnTo>
                      <a:pt x="152" y="96"/>
                    </a:lnTo>
                    <a:lnTo>
                      <a:pt x="157" y="98"/>
                    </a:lnTo>
                    <a:lnTo>
                      <a:pt x="162" y="98"/>
                    </a:lnTo>
                    <a:lnTo>
                      <a:pt x="167" y="99"/>
                    </a:lnTo>
                    <a:lnTo>
                      <a:pt x="170" y="101"/>
                    </a:lnTo>
                    <a:lnTo>
                      <a:pt x="169" y="103"/>
                    </a:lnTo>
                    <a:lnTo>
                      <a:pt x="167" y="110"/>
                    </a:lnTo>
                    <a:lnTo>
                      <a:pt x="163" y="118"/>
                    </a:lnTo>
                    <a:lnTo>
                      <a:pt x="159" y="128"/>
                    </a:lnTo>
                    <a:lnTo>
                      <a:pt x="153" y="137"/>
                    </a:lnTo>
                    <a:lnTo>
                      <a:pt x="149" y="146"/>
                    </a:lnTo>
                    <a:lnTo>
                      <a:pt x="145" y="153"/>
                    </a:lnTo>
                    <a:lnTo>
                      <a:pt x="143" y="156"/>
                    </a:lnTo>
                    <a:lnTo>
                      <a:pt x="139" y="172"/>
                    </a:lnTo>
                    <a:lnTo>
                      <a:pt x="137" y="190"/>
                    </a:lnTo>
                    <a:lnTo>
                      <a:pt x="132" y="222"/>
                    </a:lnTo>
                    <a:lnTo>
                      <a:pt x="130" y="238"/>
                    </a:lnTo>
                    <a:lnTo>
                      <a:pt x="127" y="254"/>
                    </a:lnTo>
                    <a:lnTo>
                      <a:pt x="122" y="270"/>
                    </a:lnTo>
                    <a:lnTo>
                      <a:pt x="115" y="285"/>
                    </a:lnTo>
                    <a:close/>
                  </a:path>
                </a:pathLst>
              </a:custGeom>
              <a:solidFill>
                <a:srgbClr val="00CC99"/>
              </a:solidFill>
              <a:ln w="11176">
                <a:solidFill>
                  <a:srgbClr val="000000"/>
                </a:solidFill>
                <a:prstDash val="solid"/>
                <a:round/>
                <a:headEnd/>
                <a:tailEnd/>
              </a:ln>
            </p:spPr>
            <p:txBody>
              <a:bodyPr/>
              <a:lstStyle/>
              <a:p>
                <a:endParaRPr lang="en-US"/>
              </a:p>
            </p:txBody>
          </p:sp>
        </p:grpSp>
      </p:grpSp>
      <p:grpSp>
        <p:nvGrpSpPr>
          <p:cNvPr id="15413" name="Group 425"/>
          <p:cNvGrpSpPr>
            <a:grpSpLocks/>
          </p:cNvGrpSpPr>
          <p:nvPr/>
        </p:nvGrpSpPr>
        <p:grpSpPr bwMode="auto">
          <a:xfrm>
            <a:off x="7620001" y="2819400"/>
            <a:ext cx="2206625" cy="3062288"/>
            <a:chOff x="3408" y="1344"/>
            <a:chExt cx="1390" cy="1929"/>
          </a:xfrm>
        </p:grpSpPr>
        <p:grpSp>
          <p:nvGrpSpPr>
            <p:cNvPr id="15419" name="Group 426"/>
            <p:cNvGrpSpPr>
              <a:grpSpLocks/>
            </p:cNvGrpSpPr>
            <p:nvPr/>
          </p:nvGrpSpPr>
          <p:grpSpPr bwMode="auto">
            <a:xfrm>
              <a:off x="3408" y="1344"/>
              <a:ext cx="622" cy="1593"/>
              <a:chOff x="3408" y="1344"/>
              <a:chExt cx="622" cy="1593"/>
            </a:xfrm>
          </p:grpSpPr>
          <p:grpSp>
            <p:nvGrpSpPr>
              <p:cNvPr id="15603" name="Group 427"/>
              <p:cNvGrpSpPr>
                <a:grpSpLocks/>
              </p:cNvGrpSpPr>
              <p:nvPr/>
            </p:nvGrpSpPr>
            <p:grpSpPr bwMode="auto">
              <a:xfrm>
                <a:off x="3408" y="2256"/>
                <a:ext cx="142" cy="681"/>
                <a:chOff x="3109" y="2136"/>
                <a:chExt cx="142" cy="681"/>
              </a:xfrm>
            </p:grpSpPr>
            <p:sp>
              <p:nvSpPr>
                <p:cNvPr id="15652" name="Freeform 428"/>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53" name="Freeform 429"/>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54" name="Freeform 430"/>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55" name="Freeform 431"/>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56" name="Freeform 432"/>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57" name="Freeform 433"/>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58" name="Freeform 434"/>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59" name="Freeform 435"/>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0" name="Freeform 436"/>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1" name="Freeform 437"/>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2" name="Freeform 438"/>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604" name="Group 439"/>
              <p:cNvGrpSpPr>
                <a:grpSpLocks/>
              </p:cNvGrpSpPr>
              <p:nvPr/>
            </p:nvGrpSpPr>
            <p:grpSpPr bwMode="auto">
              <a:xfrm>
                <a:off x="3552" y="1968"/>
                <a:ext cx="142" cy="681"/>
                <a:chOff x="3109" y="2136"/>
                <a:chExt cx="142" cy="681"/>
              </a:xfrm>
            </p:grpSpPr>
            <p:sp>
              <p:nvSpPr>
                <p:cNvPr id="15641" name="Freeform 440"/>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42" name="Freeform 441"/>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43" name="Freeform 442"/>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44" name="Freeform 443"/>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45" name="Freeform 444"/>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46" name="Freeform 445"/>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47" name="Freeform 446"/>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48" name="Freeform 447"/>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49" name="Freeform 448"/>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50" name="Freeform 449"/>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51" name="Freeform 450"/>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605" name="Group 451"/>
              <p:cNvGrpSpPr>
                <a:grpSpLocks/>
              </p:cNvGrpSpPr>
              <p:nvPr/>
            </p:nvGrpSpPr>
            <p:grpSpPr bwMode="auto">
              <a:xfrm>
                <a:off x="3696" y="1776"/>
                <a:ext cx="142" cy="681"/>
                <a:chOff x="3109" y="2136"/>
                <a:chExt cx="142" cy="681"/>
              </a:xfrm>
            </p:grpSpPr>
            <p:sp>
              <p:nvSpPr>
                <p:cNvPr id="15630" name="Freeform 452"/>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31" name="Freeform 453"/>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32" name="Freeform 454"/>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33" name="Freeform 455"/>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34" name="Freeform 456"/>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35" name="Freeform 457"/>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36" name="Freeform 458"/>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37" name="Freeform 459"/>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38" name="Freeform 460"/>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39" name="Freeform 461"/>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40" name="Freeform 462"/>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606" name="Group 463"/>
              <p:cNvGrpSpPr>
                <a:grpSpLocks/>
              </p:cNvGrpSpPr>
              <p:nvPr/>
            </p:nvGrpSpPr>
            <p:grpSpPr bwMode="auto">
              <a:xfrm>
                <a:off x="3792" y="1536"/>
                <a:ext cx="142" cy="681"/>
                <a:chOff x="3109" y="2136"/>
                <a:chExt cx="142" cy="681"/>
              </a:xfrm>
            </p:grpSpPr>
            <p:sp>
              <p:nvSpPr>
                <p:cNvPr id="15619" name="Freeform 464"/>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20" name="Freeform 465"/>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21" name="Freeform 466"/>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22" name="Freeform 467"/>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23" name="Freeform 468"/>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24" name="Freeform 469"/>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25" name="Freeform 470"/>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26" name="Freeform 471"/>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27" name="Freeform 472"/>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28" name="Freeform 473"/>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29" name="Freeform 474"/>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607" name="Group 475"/>
              <p:cNvGrpSpPr>
                <a:grpSpLocks/>
              </p:cNvGrpSpPr>
              <p:nvPr/>
            </p:nvGrpSpPr>
            <p:grpSpPr bwMode="auto">
              <a:xfrm>
                <a:off x="3888" y="1344"/>
                <a:ext cx="142" cy="681"/>
                <a:chOff x="3109" y="2136"/>
                <a:chExt cx="142" cy="681"/>
              </a:xfrm>
            </p:grpSpPr>
            <p:sp>
              <p:nvSpPr>
                <p:cNvPr id="15608" name="Freeform 476"/>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09" name="Freeform 477"/>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10" name="Freeform 478"/>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11" name="Freeform 479"/>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12" name="Freeform 480"/>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13" name="Freeform 481"/>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614" name="Freeform 482"/>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15" name="Freeform 483"/>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16" name="Freeform 484"/>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17" name="Freeform 485"/>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18" name="Freeform 486"/>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5420" name="Group 487"/>
            <p:cNvGrpSpPr>
              <a:grpSpLocks/>
            </p:cNvGrpSpPr>
            <p:nvPr/>
          </p:nvGrpSpPr>
          <p:grpSpPr bwMode="auto">
            <a:xfrm>
              <a:off x="3648" y="1440"/>
              <a:ext cx="622" cy="1593"/>
              <a:chOff x="3408" y="1344"/>
              <a:chExt cx="622" cy="1593"/>
            </a:xfrm>
          </p:grpSpPr>
          <p:grpSp>
            <p:nvGrpSpPr>
              <p:cNvPr id="15543" name="Group 488"/>
              <p:cNvGrpSpPr>
                <a:grpSpLocks/>
              </p:cNvGrpSpPr>
              <p:nvPr/>
            </p:nvGrpSpPr>
            <p:grpSpPr bwMode="auto">
              <a:xfrm>
                <a:off x="3408" y="2256"/>
                <a:ext cx="142" cy="681"/>
                <a:chOff x="3109" y="2136"/>
                <a:chExt cx="142" cy="681"/>
              </a:xfrm>
            </p:grpSpPr>
            <p:sp>
              <p:nvSpPr>
                <p:cNvPr id="15592" name="Freeform 489"/>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93" name="Freeform 490"/>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94" name="Freeform 491"/>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95" name="Freeform 492"/>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96" name="Freeform 493"/>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97" name="Freeform 494"/>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98" name="Freeform 495"/>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99" name="Freeform 496"/>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00" name="Freeform 497"/>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01" name="Freeform 498"/>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02" name="Freeform 499"/>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544" name="Group 500"/>
              <p:cNvGrpSpPr>
                <a:grpSpLocks/>
              </p:cNvGrpSpPr>
              <p:nvPr/>
            </p:nvGrpSpPr>
            <p:grpSpPr bwMode="auto">
              <a:xfrm>
                <a:off x="3552" y="1968"/>
                <a:ext cx="142" cy="681"/>
                <a:chOff x="3109" y="2136"/>
                <a:chExt cx="142" cy="681"/>
              </a:xfrm>
            </p:grpSpPr>
            <p:sp>
              <p:nvSpPr>
                <p:cNvPr id="15581" name="Freeform 501"/>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82" name="Freeform 502"/>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83" name="Freeform 503"/>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84" name="Freeform 504"/>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85" name="Freeform 505"/>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86" name="Freeform 506"/>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87" name="Freeform 507"/>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88" name="Freeform 508"/>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89" name="Freeform 509"/>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90" name="Freeform 510"/>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91" name="Freeform 511"/>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545" name="Group 512"/>
              <p:cNvGrpSpPr>
                <a:grpSpLocks/>
              </p:cNvGrpSpPr>
              <p:nvPr/>
            </p:nvGrpSpPr>
            <p:grpSpPr bwMode="auto">
              <a:xfrm>
                <a:off x="3696" y="1776"/>
                <a:ext cx="142" cy="681"/>
                <a:chOff x="3109" y="2136"/>
                <a:chExt cx="142" cy="681"/>
              </a:xfrm>
            </p:grpSpPr>
            <p:sp>
              <p:nvSpPr>
                <p:cNvPr id="15570" name="Freeform 513"/>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71" name="Freeform 514"/>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72" name="Freeform 515"/>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73" name="Freeform 516"/>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74" name="Freeform 517"/>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75" name="Freeform 518"/>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76" name="Freeform 519"/>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77" name="Freeform 520"/>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78" name="Freeform 521"/>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79" name="Freeform 522"/>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80" name="Freeform 523"/>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546" name="Group 524"/>
              <p:cNvGrpSpPr>
                <a:grpSpLocks/>
              </p:cNvGrpSpPr>
              <p:nvPr/>
            </p:nvGrpSpPr>
            <p:grpSpPr bwMode="auto">
              <a:xfrm>
                <a:off x="3792" y="1536"/>
                <a:ext cx="142" cy="681"/>
                <a:chOff x="3109" y="2136"/>
                <a:chExt cx="142" cy="681"/>
              </a:xfrm>
            </p:grpSpPr>
            <p:sp>
              <p:nvSpPr>
                <p:cNvPr id="15559" name="Freeform 525"/>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0" name="Freeform 526"/>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61" name="Freeform 527"/>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62" name="Freeform 528"/>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63" name="Freeform 529"/>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64" name="Freeform 530"/>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65" name="Freeform 531"/>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6" name="Freeform 532"/>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7" name="Freeform 533"/>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8" name="Freeform 534"/>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69" name="Freeform 535"/>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547" name="Group 536"/>
              <p:cNvGrpSpPr>
                <a:grpSpLocks/>
              </p:cNvGrpSpPr>
              <p:nvPr/>
            </p:nvGrpSpPr>
            <p:grpSpPr bwMode="auto">
              <a:xfrm>
                <a:off x="3888" y="1344"/>
                <a:ext cx="142" cy="681"/>
                <a:chOff x="3109" y="2136"/>
                <a:chExt cx="142" cy="681"/>
              </a:xfrm>
            </p:grpSpPr>
            <p:sp>
              <p:nvSpPr>
                <p:cNvPr id="15548" name="Freeform 537"/>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49" name="Freeform 538"/>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50" name="Freeform 539"/>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51" name="Freeform 540"/>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52" name="Freeform 541"/>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53" name="Freeform 542"/>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54" name="Freeform 543"/>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55" name="Freeform 544"/>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56" name="Freeform 545"/>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57" name="Freeform 546"/>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58" name="Freeform 547"/>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5421" name="Group 548"/>
            <p:cNvGrpSpPr>
              <a:grpSpLocks/>
            </p:cNvGrpSpPr>
            <p:nvPr/>
          </p:nvGrpSpPr>
          <p:grpSpPr bwMode="auto">
            <a:xfrm>
              <a:off x="3888" y="1584"/>
              <a:ext cx="622" cy="1593"/>
              <a:chOff x="3408" y="1344"/>
              <a:chExt cx="622" cy="1593"/>
            </a:xfrm>
          </p:grpSpPr>
          <p:grpSp>
            <p:nvGrpSpPr>
              <p:cNvPr id="15483" name="Group 549"/>
              <p:cNvGrpSpPr>
                <a:grpSpLocks/>
              </p:cNvGrpSpPr>
              <p:nvPr/>
            </p:nvGrpSpPr>
            <p:grpSpPr bwMode="auto">
              <a:xfrm>
                <a:off x="3408" y="2256"/>
                <a:ext cx="142" cy="681"/>
                <a:chOff x="3109" y="2136"/>
                <a:chExt cx="142" cy="681"/>
              </a:xfrm>
            </p:grpSpPr>
            <p:sp>
              <p:nvSpPr>
                <p:cNvPr id="15532" name="Freeform 550"/>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33" name="Freeform 551"/>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34" name="Freeform 552"/>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35" name="Freeform 553"/>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36" name="Freeform 554"/>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37" name="Freeform 555"/>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38" name="Freeform 556"/>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39" name="Freeform 557"/>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40" name="Freeform 558"/>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41" name="Freeform 559"/>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42" name="Freeform 560"/>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84" name="Group 561"/>
              <p:cNvGrpSpPr>
                <a:grpSpLocks/>
              </p:cNvGrpSpPr>
              <p:nvPr/>
            </p:nvGrpSpPr>
            <p:grpSpPr bwMode="auto">
              <a:xfrm>
                <a:off x="3552" y="1968"/>
                <a:ext cx="142" cy="681"/>
                <a:chOff x="3109" y="2136"/>
                <a:chExt cx="142" cy="681"/>
              </a:xfrm>
            </p:grpSpPr>
            <p:sp>
              <p:nvSpPr>
                <p:cNvPr id="15521" name="Freeform 562"/>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22" name="Freeform 563"/>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23" name="Freeform 564"/>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24" name="Freeform 565"/>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25" name="Freeform 566"/>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26" name="Freeform 567"/>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27" name="Freeform 568"/>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28" name="Freeform 569"/>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29" name="Freeform 570"/>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30" name="Freeform 571"/>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31" name="Freeform 572"/>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85" name="Group 573"/>
              <p:cNvGrpSpPr>
                <a:grpSpLocks/>
              </p:cNvGrpSpPr>
              <p:nvPr/>
            </p:nvGrpSpPr>
            <p:grpSpPr bwMode="auto">
              <a:xfrm>
                <a:off x="3696" y="1776"/>
                <a:ext cx="142" cy="681"/>
                <a:chOff x="3109" y="2136"/>
                <a:chExt cx="142" cy="681"/>
              </a:xfrm>
            </p:grpSpPr>
            <p:sp>
              <p:nvSpPr>
                <p:cNvPr id="15510" name="Freeform 574"/>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11" name="Freeform 575"/>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12" name="Freeform 576"/>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13" name="Freeform 577"/>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14" name="Freeform 578"/>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15" name="Freeform 579"/>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16" name="Freeform 580"/>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17" name="Freeform 581"/>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18" name="Freeform 582"/>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19" name="Freeform 583"/>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20" name="Freeform 584"/>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86" name="Group 585"/>
              <p:cNvGrpSpPr>
                <a:grpSpLocks/>
              </p:cNvGrpSpPr>
              <p:nvPr/>
            </p:nvGrpSpPr>
            <p:grpSpPr bwMode="auto">
              <a:xfrm>
                <a:off x="3792" y="1536"/>
                <a:ext cx="142" cy="681"/>
                <a:chOff x="3109" y="2136"/>
                <a:chExt cx="142" cy="681"/>
              </a:xfrm>
            </p:grpSpPr>
            <p:sp>
              <p:nvSpPr>
                <p:cNvPr id="15499" name="Freeform 586"/>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0" name="Freeform 587"/>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01" name="Freeform 588"/>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502" name="Freeform 589"/>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03" name="Freeform 590"/>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04" name="Freeform 591"/>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505" name="Freeform 592"/>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6" name="Freeform 593"/>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7" name="Freeform 594"/>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8" name="Freeform 595"/>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09" name="Freeform 596"/>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87" name="Group 597"/>
              <p:cNvGrpSpPr>
                <a:grpSpLocks/>
              </p:cNvGrpSpPr>
              <p:nvPr/>
            </p:nvGrpSpPr>
            <p:grpSpPr bwMode="auto">
              <a:xfrm>
                <a:off x="3888" y="1344"/>
                <a:ext cx="142" cy="681"/>
                <a:chOff x="3109" y="2136"/>
                <a:chExt cx="142" cy="681"/>
              </a:xfrm>
            </p:grpSpPr>
            <p:sp>
              <p:nvSpPr>
                <p:cNvPr id="15488" name="Freeform 598"/>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9" name="Freeform 599"/>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90" name="Freeform 600"/>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91" name="Freeform 601"/>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92" name="Freeform 602"/>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93" name="Freeform 603"/>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94" name="Freeform 604"/>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5" name="Freeform 605"/>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6" name="Freeform 606"/>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7" name="Freeform 607"/>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98" name="Freeform 608"/>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5422" name="Group 609"/>
            <p:cNvGrpSpPr>
              <a:grpSpLocks/>
            </p:cNvGrpSpPr>
            <p:nvPr/>
          </p:nvGrpSpPr>
          <p:grpSpPr bwMode="auto">
            <a:xfrm>
              <a:off x="4176" y="1680"/>
              <a:ext cx="622" cy="1593"/>
              <a:chOff x="3408" y="1344"/>
              <a:chExt cx="622" cy="1593"/>
            </a:xfrm>
          </p:grpSpPr>
          <p:grpSp>
            <p:nvGrpSpPr>
              <p:cNvPr id="15423" name="Group 610"/>
              <p:cNvGrpSpPr>
                <a:grpSpLocks/>
              </p:cNvGrpSpPr>
              <p:nvPr/>
            </p:nvGrpSpPr>
            <p:grpSpPr bwMode="auto">
              <a:xfrm>
                <a:off x="3408" y="2256"/>
                <a:ext cx="142" cy="681"/>
                <a:chOff x="3109" y="2136"/>
                <a:chExt cx="142" cy="681"/>
              </a:xfrm>
            </p:grpSpPr>
            <p:sp>
              <p:nvSpPr>
                <p:cNvPr id="15472" name="Freeform 611"/>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3" name="Freeform 612"/>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74" name="Freeform 613"/>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75" name="Freeform 614"/>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76" name="Freeform 615"/>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77" name="Freeform 616"/>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78" name="Freeform 617"/>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9" name="Freeform 618"/>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0" name="Freeform 619"/>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1" name="Freeform 620"/>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82" name="Freeform 621"/>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24" name="Group 622"/>
              <p:cNvGrpSpPr>
                <a:grpSpLocks/>
              </p:cNvGrpSpPr>
              <p:nvPr/>
            </p:nvGrpSpPr>
            <p:grpSpPr bwMode="auto">
              <a:xfrm>
                <a:off x="3552" y="1968"/>
                <a:ext cx="142" cy="681"/>
                <a:chOff x="3109" y="2136"/>
                <a:chExt cx="142" cy="681"/>
              </a:xfrm>
            </p:grpSpPr>
            <p:sp>
              <p:nvSpPr>
                <p:cNvPr id="15461" name="Freeform 623"/>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2" name="Freeform 624"/>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63" name="Freeform 625"/>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64" name="Freeform 626"/>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65" name="Freeform 627"/>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66" name="Freeform 628"/>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67" name="Freeform 629"/>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8" name="Freeform 630"/>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9" name="Freeform 631"/>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0" name="Freeform 632"/>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71" name="Freeform 633"/>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25" name="Group 634"/>
              <p:cNvGrpSpPr>
                <a:grpSpLocks/>
              </p:cNvGrpSpPr>
              <p:nvPr/>
            </p:nvGrpSpPr>
            <p:grpSpPr bwMode="auto">
              <a:xfrm>
                <a:off x="3696" y="1776"/>
                <a:ext cx="142" cy="681"/>
                <a:chOff x="3109" y="2136"/>
                <a:chExt cx="142" cy="681"/>
              </a:xfrm>
            </p:grpSpPr>
            <p:sp>
              <p:nvSpPr>
                <p:cNvPr id="15450" name="Freeform 635"/>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1" name="Freeform 636"/>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52" name="Freeform 637"/>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53" name="Freeform 638"/>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54" name="Freeform 639"/>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55" name="Freeform 640"/>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56" name="Freeform 641"/>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7" name="Freeform 642"/>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8" name="Freeform 643"/>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59" name="Freeform 644"/>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0" name="Freeform 645"/>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26" name="Group 646"/>
              <p:cNvGrpSpPr>
                <a:grpSpLocks/>
              </p:cNvGrpSpPr>
              <p:nvPr/>
            </p:nvGrpSpPr>
            <p:grpSpPr bwMode="auto">
              <a:xfrm>
                <a:off x="3792" y="1536"/>
                <a:ext cx="142" cy="681"/>
                <a:chOff x="3109" y="2136"/>
                <a:chExt cx="142" cy="681"/>
              </a:xfrm>
            </p:grpSpPr>
            <p:sp>
              <p:nvSpPr>
                <p:cNvPr id="15439" name="Freeform 647"/>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0" name="Freeform 648"/>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41" name="Freeform 649"/>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42" name="Freeform 650"/>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43" name="Freeform 651"/>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44" name="Freeform 652"/>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45" name="Freeform 653"/>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6" name="Freeform 654"/>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7" name="Freeform 655"/>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8" name="Freeform 656"/>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9" name="Freeform 657"/>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427" name="Group 658"/>
              <p:cNvGrpSpPr>
                <a:grpSpLocks/>
              </p:cNvGrpSpPr>
              <p:nvPr/>
            </p:nvGrpSpPr>
            <p:grpSpPr bwMode="auto">
              <a:xfrm>
                <a:off x="3888" y="1344"/>
                <a:ext cx="142" cy="681"/>
                <a:chOff x="3109" y="2136"/>
                <a:chExt cx="142" cy="681"/>
              </a:xfrm>
            </p:grpSpPr>
            <p:sp>
              <p:nvSpPr>
                <p:cNvPr id="15428" name="Freeform 659"/>
                <p:cNvSpPr>
                  <a:spLocks/>
                </p:cNvSpPr>
                <p:nvPr/>
              </p:nvSpPr>
              <p:spPr bwMode="auto">
                <a:xfrm>
                  <a:off x="3109" y="2447"/>
                  <a:ext cx="82" cy="140"/>
                </a:xfrm>
                <a:custGeom>
                  <a:avLst/>
                  <a:gdLst>
                    <a:gd name="T0" fmla="*/ 112 w 54"/>
                    <a:gd name="T1" fmla="*/ 140 h 140"/>
                    <a:gd name="T2" fmla="*/ 79 w 54"/>
                    <a:gd name="T3" fmla="*/ 112 h 140"/>
                    <a:gd name="T4" fmla="*/ 65 w 54"/>
                    <a:gd name="T5" fmla="*/ 98 h 140"/>
                    <a:gd name="T6" fmla="*/ 36 w 54"/>
                    <a:gd name="T7" fmla="*/ 64 h 140"/>
                    <a:gd name="T8" fmla="*/ 23 w 54"/>
                    <a:gd name="T9" fmla="*/ 46 h 140"/>
                    <a:gd name="T10" fmla="*/ 9 w 54"/>
                    <a:gd name="T11" fmla="*/ 23 h 140"/>
                    <a:gd name="T12" fmla="*/ 30 w 54"/>
                    <a:gd name="T13" fmla="*/ 10 h 140"/>
                    <a:gd name="T14" fmla="*/ 55 w 54"/>
                    <a:gd name="T15" fmla="*/ 28 h 140"/>
                    <a:gd name="T16" fmla="*/ 76 w 54"/>
                    <a:gd name="T17" fmla="*/ 41 h 140"/>
                    <a:gd name="T18" fmla="*/ 90 w 54"/>
                    <a:gd name="T19" fmla="*/ 56 h 140"/>
                    <a:gd name="T20" fmla="*/ 99 w 54"/>
                    <a:gd name="T21" fmla="*/ 76 h 140"/>
                    <a:gd name="T22" fmla="*/ 117 w 54"/>
                    <a:gd name="T23" fmla="*/ 128 h 140"/>
                    <a:gd name="T24" fmla="*/ 112 w 54"/>
                    <a:gd name="T25" fmla="*/ 14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40">
                      <a:moveTo>
                        <a:pt x="49" y="140"/>
                      </a:moveTo>
                      <a:cubicBezTo>
                        <a:pt x="47" y="131"/>
                        <a:pt x="40" y="120"/>
                        <a:pt x="34" y="112"/>
                      </a:cubicBezTo>
                      <a:cubicBezTo>
                        <a:pt x="33" y="106"/>
                        <a:pt x="31" y="103"/>
                        <a:pt x="28" y="98"/>
                      </a:cubicBezTo>
                      <a:cubicBezTo>
                        <a:pt x="27" y="85"/>
                        <a:pt x="24" y="74"/>
                        <a:pt x="16" y="64"/>
                      </a:cubicBezTo>
                      <a:cubicBezTo>
                        <a:pt x="15" y="58"/>
                        <a:pt x="13" y="52"/>
                        <a:pt x="10" y="46"/>
                      </a:cubicBezTo>
                      <a:cubicBezTo>
                        <a:pt x="9" y="38"/>
                        <a:pt x="7" y="30"/>
                        <a:pt x="4" y="23"/>
                      </a:cubicBezTo>
                      <a:cubicBezTo>
                        <a:pt x="2" y="10"/>
                        <a:pt x="0" y="0"/>
                        <a:pt x="13" y="10"/>
                      </a:cubicBezTo>
                      <a:cubicBezTo>
                        <a:pt x="16" y="17"/>
                        <a:pt x="18" y="24"/>
                        <a:pt x="24" y="28"/>
                      </a:cubicBezTo>
                      <a:cubicBezTo>
                        <a:pt x="27" y="32"/>
                        <a:pt x="30" y="37"/>
                        <a:pt x="33" y="41"/>
                      </a:cubicBezTo>
                      <a:cubicBezTo>
                        <a:pt x="34" y="47"/>
                        <a:pt x="35" y="51"/>
                        <a:pt x="39" y="56"/>
                      </a:cubicBezTo>
                      <a:cubicBezTo>
                        <a:pt x="40" y="63"/>
                        <a:pt x="42" y="69"/>
                        <a:pt x="43" y="76"/>
                      </a:cubicBezTo>
                      <a:cubicBezTo>
                        <a:pt x="44" y="92"/>
                        <a:pt x="44" y="114"/>
                        <a:pt x="51" y="128"/>
                      </a:cubicBezTo>
                      <a:cubicBezTo>
                        <a:pt x="52" y="132"/>
                        <a:pt x="54" y="138"/>
                        <a:pt x="49" y="140"/>
                      </a:cubicBez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9" name="Freeform 660"/>
                <p:cNvSpPr>
                  <a:spLocks/>
                </p:cNvSpPr>
                <p:nvPr/>
              </p:nvSpPr>
              <p:spPr bwMode="auto">
                <a:xfrm>
                  <a:off x="3118" y="2322"/>
                  <a:ext cx="65" cy="237"/>
                </a:xfrm>
                <a:custGeom>
                  <a:avLst/>
                  <a:gdLst>
                    <a:gd name="T0" fmla="*/ 65 w 65"/>
                    <a:gd name="T1" fmla="*/ 237 h 237"/>
                    <a:gd name="T2" fmla="*/ 64 w 65"/>
                    <a:gd name="T3" fmla="*/ 225 h 237"/>
                    <a:gd name="T4" fmla="*/ 62 w 65"/>
                    <a:gd name="T5" fmla="*/ 210 h 237"/>
                    <a:gd name="T6" fmla="*/ 60 w 65"/>
                    <a:gd name="T7" fmla="*/ 179 h 237"/>
                    <a:gd name="T8" fmla="*/ 58 w 65"/>
                    <a:gd name="T9" fmla="*/ 162 h 237"/>
                    <a:gd name="T10" fmla="*/ 55 w 65"/>
                    <a:gd name="T11" fmla="*/ 148 h 237"/>
                    <a:gd name="T12" fmla="*/ 51 w 65"/>
                    <a:gd name="T13" fmla="*/ 134 h 237"/>
                    <a:gd name="T14" fmla="*/ 46 w 65"/>
                    <a:gd name="T15" fmla="*/ 122 h 237"/>
                    <a:gd name="T16" fmla="*/ 37 w 65"/>
                    <a:gd name="T17" fmla="*/ 108 h 237"/>
                    <a:gd name="T18" fmla="*/ 29 w 65"/>
                    <a:gd name="T19" fmla="*/ 95 h 237"/>
                    <a:gd name="T20" fmla="*/ 21 w 65"/>
                    <a:gd name="T21" fmla="*/ 82 h 237"/>
                    <a:gd name="T22" fmla="*/ 14 w 65"/>
                    <a:gd name="T23" fmla="*/ 67 h 237"/>
                    <a:gd name="T24" fmla="*/ 12 w 65"/>
                    <a:gd name="T25" fmla="*/ 51 h 237"/>
                    <a:gd name="T26" fmla="*/ 8 w 65"/>
                    <a:gd name="T27" fmla="*/ 35 h 237"/>
                    <a:gd name="T28" fmla="*/ 5 w 65"/>
                    <a:gd name="T29" fmla="*/ 19 h 237"/>
                    <a:gd name="T30" fmla="*/ 0 w 65"/>
                    <a:gd name="T31" fmla="*/ 3 h 237"/>
                    <a:gd name="T32" fmla="*/ 7 w 65"/>
                    <a:gd name="T33" fmla="*/ 0 h 237"/>
                    <a:gd name="T34" fmla="*/ 13 w 65"/>
                    <a:gd name="T35" fmla="*/ 0 h 237"/>
                    <a:gd name="T36" fmla="*/ 18 w 65"/>
                    <a:gd name="T37" fmla="*/ 0 h 237"/>
                    <a:gd name="T38" fmla="*/ 21 w 65"/>
                    <a:gd name="T39" fmla="*/ 1 h 237"/>
                    <a:gd name="T40" fmla="*/ 24 w 65"/>
                    <a:gd name="T41" fmla="*/ 5 h 237"/>
                    <a:gd name="T42" fmla="*/ 28 w 65"/>
                    <a:gd name="T43" fmla="*/ 10 h 237"/>
                    <a:gd name="T44" fmla="*/ 30 w 65"/>
                    <a:gd name="T45" fmla="*/ 14 h 237"/>
                    <a:gd name="T46" fmla="*/ 32 w 65"/>
                    <a:gd name="T47" fmla="*/ 21 h 237"/>
                    <a:gd name="T48" fmla="*/ 41 w 65"/>
                    <a:gd name="T49" fmla="*/ 65 h 237"/>
                    <a:gd name="T50" fmla="*/ 45 w 65"/>
                    <a:gd name="T51" fmla="*/ 88 h 237"/>
                    <a:gd name="T52" fmla="*/ 51 w 65"/>
                    <a:gd name="T53" fmla="*/ 108 h 237"/>
                    <a:gd name="T54" fmla="*/ 51 w 65"/>
                    <a:gd name="T55" fmla="*/ 128 h 237"/>
                    <a:gd name="T56" fmla="*/ 51 w 65"/>
                    <a:gd name="T57" fmla="*/ 146 h 237"/>
                    <a:gd name="T58" fmla="*/ 51 w 65"/>
                    <a:gd name="T59" fmla="*/ 164 h 237"/>
                    <a:gd name="T60" fmla="*/ 51 w 65"/>
                    <a:gd name="T61" fmla="*/ 179 h 237"/>
                    <a:gd name="T62" fmla="*/ 52 w 65"/>
                    <a:gd name="T63" fmla="*/ 194 h 237"/>
                    <a:gd name="T64" fmla="*/ 54 w 65"/>
                    <a:gd name="T65" fmla="*/ 207 h 237"/>
                    <a:gd name="T66" fmla="*/ 58 w 65"/>
                    <a:gd name="T67" fmla="*/ 222 h 237"/>
                    <a:gd name="T68" fmla="*/ 65 w 65"/>
                    <a:gd name="T69" fmla="*/ 237 h 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 h="237">
                      <a:moveTo>
                        <a:pt x="65" y="237"/>
                      </a:moveTo>
                      <a:lnTo>
                        <a:pt x="64" y="225"/>
                      </a:lnTo>
                      <a:lnTo>
                        <a:pt x="62" y="210"/>
                      </a:lnTo>
                      <a:lnTo>
                        <a:pt x="60" y="179"/>
                      </a:lnTo>
                      <a:lnTo>
                        <a:pt x="58" y="162"/>
                      </a:lnTo>
                      <a:lnTo>
                        <a:pt x="55" y="148"/>
                      </a:lnTo>
                      <a:lnTo>
                        <a:pt x="51" y="134"/>
                      </a:lnTo>
                      <a:lnTo>
                        <a:pt x="46" y="122"/>
                      </a:lnTo>
                      <a:lnTo>
                        <a:pt x="37" y="108"/>
                      </a:lnTo>
                      <a:lnTo>
                        <a:pt x="29" y="95"/>
                      </a:lnTo>
                      <a:lnTo>
                        <a:pt x="21" y="82"/>
                      </a:lnTo>
                      <a:lnTo>
                        <a:pt x="14" y="67"/>
                      </a:lnTo>
                      <a:lnTo>
                        <a:pt x="12" y="51"/>
                      </a:lnTo>
                      <a:lnTo>
                        <a:pt x="8" y="35"/>
                      </a:lnTo>
                      <a:lnTo>
                        <a:pt x="5" y="19"/>
                      </a:lnTo>
                      <a:lnTo>
                        <a:pt x="0" y="3"/>
                      </a:lnTo>
                      <a:lnTo>
                        <a:pt x="7" y="0"/>
                      </a:lnTo>
                      <a:lnTo>
                        <a:pt x="13" y="0"/>
                      </a:lnTo>
                      <a:lnTo>
                        <a:pt x="18" y="0"/>
                      </a:lnTo>
                      <a:lnTo>
                        <a:pt x="21" y="1"/>
                      </a:lnTo>
                      <a:lnTo>
                        <a:pt x="24" y="5"/>
                      </a:lnTo>
                      <a:lnTo>
                        <a:pt x="28" y="10"/>
                      </a:lnTo>
                      <a:lnTo>
                        <a:pt x="30" y="14"/>
                      </a:lnTo>
                      <a:lnTo>
                        <a:pt x="32" y="21"/>
                      </a:lnTo>
                      <a:lnTo>
                        <a:pt x="41" y="65"/>
                      </a:lnTo>
                      <a:lnTo>
                        <a:pt x="45" y="88"/>
                      </a:lnTo>
                      <a:lnTo>
                        <a:pt x="51" y="108"/>
                      </a:lnTo>
                      <a:lnTo>
                        <a:pt x="51" y="128"/>
                      </a:lnTo>
                      <a:lnTo>
                        <a:pt x="51" y="146"/>
                      </a:lnTo>
                      <a:lnTo>
                        <a:pt x="51" y="164"/>
                      </a:lnTo>
                      <a:lnTo>
                        <a:pt x="51" y="179"/>
                      </a:lnTo>
                      <a:lnTo>
                        <a:pt x="52" y="194"/>
                      </a:lnTo>
                      <a:lnTo>
                        <a:pt x="54" y="207"/>
                      </a:lnTo>
                      <a:lnTo>
                        <a:pt x="58" y="222"/>
                      </a:lnTo>
                      <a:lnTo>
                        <a:pt x="65" y="237"/>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30" name="Freeform 661"/>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w 55"/>
                    <a:gd name="T79" fmla="*/ 25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lnTo>
                        <a:pt x="0" y="252"/>
                      </a:lnTo>
                      <a:close/>
                    </a:path>
                  </a:pathLst>
                </a:custGeom>
                <a:gradFill rotWithShape="1">
                  <a:gsLst>
                    <a:gs pos="0">
                      <a:srgbClr val="33CC33"/>
                    </a:gs>
                    <a:gs pos="100000">
                      <a:srgbClr val="185E1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31" name="Freeform 662"/>
                <p:cNvSpPr>
                  <a:spLocks/>
                </p:cNvSpPr>
                <p:nvPr/>
              </p:nvSpPr>
              <p:spPr bwMode="auto">
                <a:xfrm>
                  <a:off x="3183" y="2243"/>
                  <a:ext cx="55" cy="348"/>
                </a:xfrm>
                <a:custGeom>
                  <a:avLst/>
                  <a:gdLst>
                    <a:gd name="T0" fmla="*/ 0 w 55"/>
                    <a:gd name="T1" fmla="*/ 252 h 348"/>
                    <a:gd name="T2" fmla="*/ 1 w 55"/>
                    <a:gd name="T3" fmla="*/ 213 h 348"/>
                    <a:gd name="T4" fmla="*/ 2 w 55"/>
                    <a:gd name="T5" fmla="*/ 193 h 348"/>
                    <a:gd name="T6" fmla="*/ 4 w 55"/>
                    <a:gd name="T7" fmla="*/ 174 h 348"/>
                    <a:gd name="T8" fmla="*/ 5 w 55"/>
                    <a:gd name="T9" fmla="*/ 167 h 348"/>
                    <a:gd name="T10" fmla="*/ 5 w 55"/>
                    <a:gd name="T11" fmla="*/ 162 h 348"/>
                    <a:gd name="T12" fmla="*/ 8 w 55"/>
                    <a:gd name="T13" fmla="*/ 154 h 348"/>
                    <a:gd name="T14" fmla="*/ 9 w 55"/>
                    <a:gd name="T15" fmla="*/ 151 h 348"/>
                    <a:gd name="T16" fmla="*/ 11 w 55"/>
                    <a:gd name="T17" fmla="*/ 148 h 348"/>
                    <a:gd name="T18" fmla="*/ 13 w 55"/>
                    <a:gd name="T19" fmla="*/ 146 h 348"/>
                    <a:gd name="T20" fmla="*/ 16 w 55"/>
                    <a:gd name="T21" fmla="*/ 144 h 348"/>
                    <a:gd name="T22" fmla="*/ 19 w 55"/>
                    <a:gd name="T23" fmla="*/ 140 h 348"/>
                    <a:gd name="T24" fmla="*/ 23 w 55"/>
                    <a:gd name="T25" fmla="*/ 132 h 348"/>
                    <a:gd name="T26" fmla="*/ 31 w 55"/>
                    <a:gd name="T27" fmla="*/ 110 h 348"/>
                    <a:gd name="T28" fmla="*/ 38 w 55"/>
                    <a:gd name="T29" fmla="*/ 87 h 348"/>
                    <a:gd name="T30" fmla="*/ 45 w 55"/>
                    <a:gd name="T31" fmla="*/ 66 h 348"/>
                    <a:gd name="T32" fmla="*/ 49 w 55"/>
                    <a:gd name="T33" fmla="*/ 55 h 348"/>
                    <a:gd name="T34" fmla="*/ 55 w 55"/>
                    <a:gd name="T35" fmla="*/ 45 h 348"/>
                    <a:gd name="T36" fmla="*/ 54 w 55"/>
                    <a:gd name="T37" fmla="*/ 26 h 348"/>
                    <a:gd name="T38" fmla="*/ 53 w 55"/>
                    <a:gd name="T39" fmla="*/ 17 h 348"/>
                    <a:gd name="T40" fmla="*/ 50 w 55"/>
                    <a:gd name="T41" fmla="*/ 8 h 348"/>
                    <a:gd name="T42" fmla="*/ 48 w 55"/>
                    <a:gd name="T43" fmla="*/ 5 h 348"/>
                    <a:gd name="T44" fmla="*/ 46 w 55"/>
                    <a:gd name="T45" fmla="*/ 1 h 348"/>
                    <a:gd name="T46" fmla="*/ 43 w 55"/>
                    <a:gd name="T47" fmla="*/ 0 h 348"/>
                    <a:gd name="T48" fmla="*/ 41 w 55"/>
                    <a:gd name="T49" fmla="*/ 0 h 348"/>
                    <a:gd name="T50" fmla="*/ 36 w 55"/>
                    <a:gd name="T51" fmla="*/ 3 h 348"/>
                    <a:gd name="T52" fmla="*/ 33 w 55"/>
                    <a:gd name="T53" fmla="*/ 9 h 348"/>
                    <a:gd name="T54" fmla="*/ 28 w 55"/>
                    <a:gd name="T55" fmla="*/ 16 h 348"/>
                    <a:gd name="T56" fmla="*/ 26 w 55"/>
                    <a:gd name="T57" fmla="*/ 23 h 348"/>
                    <a:gd name="T58" fmla="*/ 24 w 55"/>
                    <a:gd name="T59" fmla="*/ 28 h 348"/>
                    <a:gd name="T60" fmla="*/ 23 w 55"/>
                    <a:gd name="T61" fmla="*/ 31 h 348"/>
                    <a:gd name="T62" fmla="*/ 20 w 55"/>
                    <a:gd name="T63" fmla="*/ 114 h 348"/>
                    <a:gd name="T64" fmla="*/ 18 w 55"/>
                    <a:gd name="T65" fmla="*/ 197 h 348"/>
                    <a:gd name="T66" fmla="*/ 17 w 55"/>
                    <a:gd name="T67" fmla="*/ 215 h 348"/>
                    <a:gd name="T68" fmla="*/ 15 w 55"/>
                    <a:gd name="T69" fmla="*/ 235 h 348"/>
                    <a:gd name="T70" fmla="*/ 8 w 55"/>
                    <a:gd name="T71" fmla="*/ 273 h 348"/>
                    <a:gd name="T72" fmla="*/ 2 w 55"/>
                    <a:gd name="T73" fmla="*/ 310 h 348"/>
                    <a:gd name="T74" fmla="*/ 1 w 55"/>
                    <a:gd name="T75" fmla="*/ 329 h 348"/>
                    <a:gd name="T76" fmla="*/ 0 w 55"/>
                    <a:gd name="T77" fmla="*/ 348 h 3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 h="348">
                      <a:moveTo>
                        <a:pt x="0" y="252"/>
                      </a:moveTo>
                      <a:lnTo>
                        <a:pt x="1" y="213"/>
                      </a:lnTo>
                      <a:lnTo>
                        <a:pt x="2" y="193"/>
                      </a:lnTo>
                      <a:lnTo>
                        <a:pt x="4" y="174"/>
                      </a:lnTo>
                      <a:lnTo>
                        <a:pt x="5" y="167"/>
                      </a:lnTo>
                      <a:lnTo>
                        <a:pt x="5" y="162"/>
                      </a:lnTo>
                      <a:lnTo>
                        <a:pt x="8" y="154"/>
                      </a:lnTo>
                      <a:lnTo>
                        <a:pt x="9" y="151"/>
                      </a:lnTo>
                      <a:lnTo>
                        <a:pt x="11" y="148"/>
                      </a:lnTo>
                      <a:lnTo>
                        <a:pt x="13" y="146"/>
                      </a:lnTo>
                      <a:lnTo>
                        <a:pt x="16" y="144"/>
                      </a:lnTo>
                      <a:lnTo>
                        <a:pt x="19" y="140"/>
                      </a:lnTo>
                      <a:lnTo>
                        <a:pt x="23" y="132"/>
                      </a:lnTo>
                      <a:lnTo>
                        <a:pt x="31" y="110"/>
                      </a:lnTo>
                      <a:lnTo>
                        <a:pt x="38" y="87"/>
                      </a:lnTo>
                      <a:lnTo>
                        <a:pt x="45" y="66"/>
                      </a:lnTo>
                      <a:lnTo>
                        <a:pt x="49" y="55"/>
                      </a:lnTo>
                      <a:lnTo>
                        <a:pt x="55" y="45"/>
                      </a:lnTo>
                      <a:lnTo>
                        <a:pt x="54" y="26"/>
                      </a:lnTo>
                      <a:lnTo>
                        <a:pt x="53" y="17"/>
                      </a:lnTo>
                      <a:lnTo>
                        <a:pt x="50" y="8"/>
                      </a:lnTo>
                      <a:lnTo>
                        <a:pt x="48" y="5"/>
                      </a:lnTo>
                      <a:lnTo>
                        <a:pt x="46" y="1"/>
                      </a:lnTo>
                      <a:lnTo>
                        <a:pt x="43" y="0"/>
                      </a:lnTo>
                      <a:lnTo>
                        <a:pt x="41" y="0"/>
                      </a:lnTo>
                      <a:lnTo>
                        <a:pt x="36" y="3"/>
                      </a:lnTo>
                      <a:lnTo>
                        <a:pt x="33" y="9"/>
                      </a:lnTo>
                      <a:lnTo>
                        <a:pt x="28" y="16"/>
                      </a:lnTo>
                      <a:lnTo>
                        <a:pt x="26" y="23"/>
                      </a:lnTo>
                      <a:lnTo>
                        <a:pt x="24" y="28"/>
                      </a:lnTo>
                      <a:lnTo>
                        <a:pt x="23" y="31"/>
                      </a:lnTo>
                      <a:lnTo>
                        <a:pt x="20" y="114"/>
                      </a:lnTo>
                      <a:lnTo>
                        <a:pt x="18" y="197"/>
                      </a:lnTo>
                      <a:lnTo>
                        <a:pt x="17" y="215"/>
                      </a:lnTo>
                      <a:lnTo>
                        <a:pt x="15" y="235"/>
                      </a:lnTo>
                      <a:lnTo>
                        <a:pt x="8" y="273"/>
                      </a:lnTo>
                      <a:lnTo>
                        <a:pt x="2" y="310"/>
                      </a:lnTo>
                      <a:lnTo>
                        <a:pt x="1" y="329"/>
                      </a:lnTo>
                      <a:lnTo>
                        <a:pt x="0" y="348"/>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32" name="Freeform 663"/>
                <p:cNvSpPr>
                  <a:spLocks/>
                </p:cNvSpPr>
                <p:nvPr/>
              </p:nvSpPr>
              <p:spPr bwMode="auto">
                <a:xfrm>
                  <a:off x="3113" y="2214"/>
                  <a:ext cx="83" cy="221"/>
                </a:xfrm>
                <a:custGeom>
                  <a:avLst/>
                  <a:gdLst>
                    <a:gd name="T0" fmla="*/ 65 w 83"/>
                    <a:gd name="T1" fmla="*/ 221 h 221"/>
                    <a:gd name="T2" fmla="*/ 64 w 83"/>
                    <a:gd name="T3" fmla="*/ 208 h 221"/>
                    <a:gd name="T4" fmla="*/ 63 w 83"/>
                    <a:gd name="T5" fmla="*/ 195 h 221"/>
                    <a:gd name="T6" fmla="*/ 60 w 83"/>
                    <a:gd name="T7" fmla="*/ 164 h 221"/>
                    <a:gd name="T8" fmla="*/ 56 w 83"/>
                    <a:gd name="T9" fmla="*/ 134 h 221"/>
                    <a:gd name="T10" fmla="*/ 54 w 83"/>
                    <a:gd name="T11" fmla="*/ 119 h 221"/>
                    <a:gd name="T12" fmla="*/ 51 w 83"/>
                    <a:gd name="T13" fmla="*/ 106 h 221"/>
                    <a:gd name="T14" fmla="*/ 49 w 83"/>
                    <a:gd name="T15" fmla="*/ 100 h 221"/>
                    <a:gd name="T16" fmla="*/ 46 w 83"/>
                    <a:gd name="T17" fmla="*/ 95 h 221"/>
                    <a:gd name="T18" fmla="*/ 37 w 83"/>
                    <a:gd name="T19" fmla="*/ 84 h 221"/>
                    <a:gd name="T20" fmla="*/ 27 w 83"/>
                    <a:gd name="T21" fmla="*/ 74 h 221"/>
                    <a:gd name="T22" fmla="*/ 23 w 83"/>
                    <a:gd name="T23" fmla="*/ 69 h 221"/>
                    <a:gd name="T24" fmla="*/ 19 w 83"/>
                    <a:gd name="T25" fmla="*/ 65 h 221"/>
                    <a:gd name="T26" fmla="*/ 18 w 83"/>
                    <a:gd name="T27" fmla="*/ 46 h 221"/>
                    <a:gd name="T28" fmla="*/ 17 w 83"/>
                    <a:gd name="T29" fmla="*/ 37 h 221"/>
                    <a:gd name="T30" fmla="*/ 14 w 83"/>
                    <a:gd name="T31" fmla="*/ 28 h 221"/>
                    <a:gd name="T32" fmla="*/ 13 w 83"/>
                    <a:gd name="T33" fmla="*/ 24 h 221"/>
                    <a:gd name="T34" fmla="*/ 10 w 83"/>
                    <a:gd name="T35" fmla="*/ 21 h 221"/>
                    <a:gd name="T36" fmla="*/ 8 w 83"/>
                    <a:gd name="T37" fmla="*/ 17 h 221"/>
                    <a:gd name="T38" fmla="*/ 5 w 83"/>
                    <a:gd name="T39" fmla="*/ 14 h 221"/>
                    <a:gd name="T40" fmla="*/ 3 w 83"/>
                    <a:gd name="T41" fmla="*/ 9 h 221"/>
                    <a:gd name="T42" fmla="*/ 1 w 83"/>
                    <a:gd name="T43" fmla="*/ 4 h 221"/>
                    <a:gd name="T44" fmla="*/ 0 w 83"/>
                    <a:gd name="T45" fmla="*/ 0 h 221"/>
                    <a:gd name="T46" fmla="*/ 0 w 83"/>
                    <a:gd name="T47" fmla="*/ 0 h 221"/>
                    <a:gd name="T48" fmla="*/ 1 w 83"/>
                    <a:gd name="T49" fmla="*/ 0 h 221"/>
                    <a:gd name="T50" fmla="*/ 6 w 83"/>
                    <a:gd name="T51" fmla="*/ 7 h 221"/>
                    <a:gd name="T52" fmla="*/ 11 w 83"/>
                    <a:gd name="T53" fmla="*/ 12 h 221"/>
                    <a:gd name="T54" fmla="*/ 14 w 83"/>
                    <a:gd name="T55" fmla="*/ 16 h 221"/>
                    <a:gd name="T56" fmla="*/ 17 w 83"/>
                    <a:gd name="T57" fmla="*/ 20 h 221"/>
                    <a:gd name="T58" fmla="*/ 19 w 83"/>
                    <a:gd name="T59" fmla="*/ 24 h 221"/>
                    <a:gd name="T60" fmla="*/ 19 w 83"/>
                    <a:gd name="T61" fmla="*/ 27 h 221"/>
                    <a:gd name="T62" fmla="*/ 19 w 83"/>
                    <a:gd name="T63" fmla="*/ 28 h 221"/>
                    <a:gd name="T64" fmla="*/ 20 w 83"/>
                    <a:gd name="T65" fmla="*/ 28 h 221"/>
                    <a:gd name="T66" fmla="*/ 21 w 83"/>
                    <a:gd name="T67" fmla="*/ 29 h 221"/>
                    <a:gd name="T68" fmla="*/ 24 w 83"/>
                    <a:gd name="T69" fmla="*/ 30 h 221"/>
                    <a:gd name="T70" fmla="*/ 28 w 83"/>
                    <a:gd name="T71" fmla="*/ 31 h 221"/>
                    <a:gd name="T72" fmla="*/ 33 w 83"/>
                    <a:gd name="T73" fmla="*/ 32 h 221"/>
                    <a:gd name="T74" fmla="*/ 52 w 83"/>
                    <a:gd name="T75" fmla="*/ 95 h 221"/>
                    <a:gd name="T76" fmla="*/ 70 w 83"/>
                    <a:gd name="T77" fmla="*/ 157 h 221"/>
                    <a:gd name="T78" fmla="*/ 71 w 83"/>
                    <a:gd name="T79" fmla="*/ 161 h 221"/>
                    <a:gd name="T80" fmla="*/ 73 w 83"/>
                    <a:gd name="T81" fmla="*/ 167 h 221"/>
                    <a:gd name="T82" fmla="*/ 79 w 83"/>
                    <a:gd name="T83" fmla="*/ 180 h 221"/>
                    <a:gd name="T84" fmla="*/ 83 w 83"/>
                    <a:gd name="T85" fmla="*/ 193 h 221"/>
                    <a:gd name="T86" fmla="*/ 83 w 83"/>
                    <a:gd name="T87" fmla="*/ 199 h 221"/>
                    <a:gd name="T88" fmla="*/ 83 w 83"/>
                    <a:gd name="T89" fmla="*/ 203 h 221"/>
                    <a:gd name="T90" fmla="*/ 80 w 83"/>
                    <a:gd name="T91" fmla="*/ 208 h 221"/>
                    <a:gd name="T92" fmla="*/ 75 w 83"/>
                    <a:gd name="T93" fmla="*/ 213 h 221"/>
                    <a:gd name="T94" fmla="*/ 70 w 83"/>
                    <a:gd name="T95" fmla="*/ 216 h 221"/>
                    <a:gd name="T96" fmla="*/ 65 w 83"/>
                    <a:gd name="T97" fmla="*/ 221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221">
                      <a:moveTo>
                        <a:pt x="65" y="221"/>
                      </a:moveTo>
                      <a:lnTo>
                        <a:pt x="64" y="208"/>
                      </a:lnTo>
                      <a:lnTo>
                        <a:pt x="63" y="195"/>
                      </a:lnTo>
                      <a:lnTo>
                        <a:pt x="60" y="164"/>
                      </a:lnTo>
                      <a:lnTo>
                        <a:pt x="56" y="134"/>
                      </a:lnTo>
                      <a:lnTo>
                        <a:pt x="54" y="119"/>
                      </a:lnTo>
                      <a:lnTo>
                        <a:pt x="51" y="106"/>
                      </a:lnTo>
                      <a:lnTo>
                        <a:pt x="49" y="100"/>
                      </a:lnTo>
                      <a:lnTo>
                        <a:pt x="46" y="95"/>
                      </a:lnTo>
                      <a:lnTo>
                        <a:pt x="37" y="84"/>
                      </a:lnTo>
                      <a:lnTo>
                        <a:pt x="27" y="74"/>
                      </a:lnTo>
                      <a:lnTo>
                        <a:pt x="23" y="69"/>
                      </a:lnTo>
                      <a:lnTo>
                        <a:pt x="19" y="65"/>
                      </a:lnTo>
                      <a:lnTo>
                        <a:pt x="18" y="46"/>
                      </a:lnTo>
                      <a:lnTo>
                        <a:pt x="17" y="37"/>
                      </a:lnTo>
                      <a:lnTo>
                        <a:pt x="14" y="28"/>
                      </a:lnTo>
                      <a:lnTo>
                        <a:pt x="13" y="24"/>
                      </a:lnTo>
                      <a:lnTo>
                        <a:pt x="10" y="21"/>
                      </a:lnTo>
                      <a:lnTo>
                        <a:pt x="8" y="17"/>
                      </a:lnTo>
                      <a:lnTo>
                        <a:pt x="5" y="14"/>
                      </a:lnTo>
                      <a:lnTo>
                        <a:pt x="3" y="9"/>
                      </a:lnTo>
                      <a:lnTo>
                        <a:pt x="1" y="4"/>
                      </a:lnTo>
                      <a:lnTo>
                        <a:pt x="0" y="0"/>
                      </a:lnTo>
                      <a:lnTo>
                        <a:pt x="1" y="0"/>
                      </a:lnTo>
                      <a:lnTo>
                        <a:pt x="6" y="7"/>
                      </a:lnTo>
                      <a:lnTo>
                        <a:pt x="11" y="12"/>
                      </a:lnTo>
                      <a:lnTo>
                        <a:pt x="14" y="16"/>
                      </a:lnTo>
                      <a:lnTo>
                        <a:pt x="17" y="20"/>
                      </a:lnTo>
                      <a:lnTo>
                        <a:pt x="19" y="24"/>
                      </a:lnTo>
                      <a:lnTo>
                        <a:pt x="19" y="27"/>
                      </a:lnTo>
                      <a:lnTo>
                        <a:pt x="19" y="28"/>
                      </a:lnTo>
                      <a:lnTo>
                        <a:pt x="20" y="28"/>
                      </a:lnTo>
                      <a:lnTo>
                        <a:pt x="21" y="29"/>
                      </a:lnTo>
                      <a:lnTo>
                        <a:pt x="24" y="30"/>
                      </a:lnTo>
                      <a:lnTo>
                        <a:pt x="28" y="31"/>
                      </a:lnTo>
                      <a:lnTo>
                        <a:pt x="33" y="32"/>
                      </a:lnTo>
                      <a:lnTo>
                        <a:pt x="52" y="95"/>
                      </a:lnTo>
                      <a:lnTo>
                        <a:pt x="70" y="157"/>
                      </a:lnTo>
                      <a:lnTo>
                        <a:pt x="71" y="161"/>
                      </a:lnTo>
                      <a:lnTo>
                        <a:pt x="73" y="167"/>
                      </a:lnTo>
                      <a:lnTo>
                        <a:pt x="79" y="180"/>
                      </a:lnTo>
                      <a:lnTo>
                        <a:pt x="83" y="193"/>
                      </a:lnTo>
                      <a:lnTo>
                        <a:pt x="83" y="199"/>
                      </a:lnTo>
                      <a:lnTo>
                        <a:pt x="83" y="203"/>
                      </a:lnTo>
                      <a:lnTo>
                        <a:pt x="80" y="208"/>
                      </a:lnTo>
                      <a:lnTo>
                        <a:pt x="75" y="213"/>
                      </a:lnTo>
                      <a:lnTo>
                        <a:pt x="70" y="216"/>
                      </a:lnTo>
                      <a:lnTo>
                        <a:pt x="65" y="221"/>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33" name="Freeform 664"/>
                <p:cNvSpPr>
                  <a:spLocks/>
                </p:cNvSpPr>
                <p:nvPr/>
              </p:nvSpPr>
              <p:spPr bwMode="auto">
                <a:xfrm>
                  <a:off x="3120" y="2496"/>
                  <a:ext cx="69" cy="184"/>
                </a:xfrm>
                <a:custGeom>
                  <a:avLst/>
                  <a:gdLst>
                    <a:gd name="T0" fmla="*/ 69 w 69"/>
                    <a:gd name="T1" fmla="*/ 184 h 184"/>
                    <a:gd name="T2" fmla="*/ 68 w 69"/>
                    <a:gd name="T3" fmla="*/ 166 h 184"/>
                    <a:gd name="T4" fmla="*/ 66 w 69"/>
                    <a:gd name="T5" fmla="*/ 145 h 184"/>
                    <a:gd name="T6" fmla="*/ 64 w 69"/>
                    <a:gd name="T7" fmla="*/ 123 h 184"/>
                    <a:gd name="T8" fmla="*/ 61 w 69"/>
                    <a:gd name="T9" fmla="*/ 103 h 184"/>
                    <a:gd name="T10" fmla="*/ 56 w 69"/>
                    <a:gd name="T11" fmla="*/ 81 h 184"/>
                    <a:gd name="T12" fmla="*/ 49 w 69"/>
                    <a:gd name="T13" fmla="*/ 61 h 184"/>
                    <a:gd name="T14" fmla="*/ 40 w 69"/>
                    <a:gd name="T15" fmla="*/ 43 h 184"/>
                    <a:gd name="T16" fmla="*/ 27 w 69"/>
                    <a:gd name="T17" fmla="*/ 28 h 184"/>
                    <a:gd name="T18" fmla="*/ 24 w 69"/>
                    <a:gd name="T19" fmla="*/ 18 h 184"/>
                    <a:gd name="T20" fmla="*/ 22 w 69"/>
                    <a:gd name="T21" fmla="*/ 9 h 184"/>
                    <a:gd name="T22" fmla="*/ 20 w 69"/>
                    <a:gd name="T23" fmla="*/ 4 h 184"/>
                    <a:gd name="T24" fmla="*/ 19 w 69"/>
                    <a:gd name="T25" fmla="*/ 1 h 184"/>
                    <a:gd name="T26" fmla="*/ 18 w 69"/>
                    <a:gd name="T27" fmla="*/ 0 h 184"/>
                    <a:gd name="T28" fmla="*/ 15 w 69"/>
                    <a:gd name="T29" fmla="*/ 1 h 184"/>
                    <a:gd name="T30" fmla="*/ 9 w 69"/>
                    <a:gd name="T31" fmla="*/ 3 h 184"/>
                    <a:gd name="T32" fmla="*/ 0 w 69"/>
                    <a:gd name="T33" fmla="*/ 5 h 184"/>
                    <a:gd name="T34" fmla="*/ 1 w 69"/>
                    <a:gd name="T35" fmla="*/ 19 h 184"/>
                    <a:gd name="T36" fmla="*/ 1 w 69"/>
                    <a:gd name="T37" fmla="*/ 31 h 184"/>
                    <a:gd name="T38" fmla="*/ 1 w 69"/>
                    <a:gd name="T39" fmla="*/ 43 h 184"/>
                    <a:gd name="T40" fmla="*/ 2 w 69"/>
                    <a:gd name="T41" fmla="*/ 54 h 184"/>
                    <a:gd name="T42" fmla="*/ 4 w 69"/>
                    <a:gd name="T43" fmla="*/ 64 h 184"/>
                    <a:gd name="T44" fmla="*/ 9 w 69"/>
                    <a:gd name="T45" fmla="*/ 72 h 184"/>
                    <a:gd name="T46" fmla="*/ 16 w 69"/>
                    <a:gd name="T47" fmla="*/ 78 h 184"/>
                    <a:gd name="T48" fmla="*/ 27 w 69"/>
                    <a:gd name="T49" fmla="*/ 83 h 184"/>
                    <a:gd name="T50" fmla="*/ 38 w 69"/>
                    <a:gd name="T51" fmla="*/ 99 h 184"/>
                    <a:gd name="T52" fmla="*/ 47 w 69"/>
                    <a:gd name="T53" fmla="*/ 116 h 184"/>
                    <a:gd name="T54" fmla="*/ 54 w 69"/>
                    <a:gd name="T55" fmla="*/ 134 h 184"/>
                    <a:gd name="T56" fmla="*/ 59 w 69"/>
                    <a:gd name="T57" fmla="*/ 152 h 184"/>
                    <a:gd name="T58" fmla="*/ 62 w 69"/>
                    <a:gd name="T59" fmla="*/ 161 h 184"/>
                    <a:gd name="T60" fmla="*/ 65 w 69"/>
                    <a:gd name="T61" fmla="*/ 172 h 184"/>
                    <a:gd name="T62" fmla="*/ 66 w 69"/>
                    <a:gd name="T63" fmla="*/ 177 h 184"/>
                    <a:gd name="T64" fmla="*/ 68 w 69"/>
                    <a:gd name="T65" fmla="*/ 181 h 184"/>
                    <a:gd name="T66" fmla="*/ 69 w 69"/>
                    <a:gd name="T67" fmla="*/ 183 h 184"/>
                    <a:gd name="T68" fmla="*/ 69 w 69"/>
                    <a:gd name="T69" fmla="*/ 184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9" h="184">
                      <a:moveTo>
                        <a:pt x="69" y="184"/>
                      </a:moveTo>
                      <a:lnTo>
                        <a:pt x="68" y="166"/>
                      </a:lnTo>
                      <a:lnTo>
                        <a:pt x="66" y="145"/>
                      </a:lnTo>
                      <a:lnTo>
                        <a:pt x="64" y="123"/>
                      </a:lnTo>
                      <a:lnTo>
                        <a:pt x="61" y="103"/>
                      </a:lnTo>
                      <a:lnTo>
                        <a:pt x="56" y="81"/>
                      </a:lnTo>
                      <a:lnTo>
                        <a:pt x="49" y="61"/>
                      </a:lnTo>
                      <a:lnTo>
                        <a:pt x="40" y="43"/>
                      </a:lnTo>
                      <a:lnTo>
                        <a:pt x="27" y="28"/>
                      </a:lnTo>
                      <a:lnTo>
                        <a:pt x="24" y="18"/>
                      </a:lnTo>
                      <a:lnTo>
                        <a:pt x="22" y="9"/>
                      </a:lnTo>
                      <a:lnTo>
                        <a:pt x="20" y="4"/>
                      </a:lnTo>
                      <a:lnTo>
                        <a:pt x="19" y="1"/>
                      </a:lnTo>
                      <a:lnTo>
                        <a:pt x="18" y="0"/>
                      </a:lnTo>
                      <a:lnTo>
                        <a:pt x="15" y="1"/>
                      </a:lnTo>
                      <a:lnTo>
                        <a:pt x="9" y="3"/>
                      </a:lnTo>
                      <a:lnTo>
                        <a:pt x="0" y="5"/>
                      </a:lnTo>
                      <a:lnTo>
                        <a:pt x="1" y="19"/>
                      </a:lnTo>
                      <a:lnTo>
                        <a:pt x="1" y="31"/>
                      </a:lnTo>
                      <a:lnTo>
                        <a:pt x="1" y="43"/>
                      </a:lnTo>
                      <a:lnTo>
                        <a:pt x="2" y="54"/>
                      </a:lnTo>
                      <a:lnTo>
                        <a:pt x="4" y="64"/>
                      </a:lnTo>
                      <a:lnTo>
                        <a:pt x="9" y="72"/>
                      </a:lnTo>
                      <a:lnTo>
                        <a:pt x="16" y="78"/>
                      </a:lnTo>
                      <a:lnTo>
                        <a:pt x="27" y="83"/>
                      </a:lnTo>
                      <a:lnTo>
                        <a:pt x="38" y="99"/>
                      </a:lnTo>
                      <a:lnTo>
                        <a:pt x="47" y="116"/>
                      </a:lnTo>
                      <a:lnTo>
                        <a:pt x="54" y="134"/>
                      </a:lnTo>
                      <a:lnTo>
                        <a:pt x="59" y="152"/>
                      </a:lnTo>
                      <a:lnTo>
                        <a:pt x="62" y="161"/>
                      </a:lnTo>
                      <a:lnTo>
                        <a:pt x="65" y="172"/>
                      </a:lnTo>
                      <a:lnTo>
                        <a:pt x="66" y="177"/>
                      </a:lnTo>
                      <a:lnTo>
                        <a:pt x="68" y="181"/>
                      </a:lnTo>
                      <a:lnTo>
                        <a:pt x="69" y="183"/>
                      </a:lnTo>
                      <a:lnTo>
                        <a:pt x="69" y="184"/>
                      </a:lnTo>
                      <a:close/>
                    </a:path>
                  </a:pathLst>
                </a:custGeom>
                <a:gradFill rotWithShape="1">
                  <a:gsLst>
                    <a:gs pos="0">
                      <a:srgbClr val="33CC33"/>
                    </a:gs>
                    <a:gs pos="100000">
                      <a:srgbClr val="185E18"/>
                    </a:gs>
                  </a:gsLst>
                  <a:lin ang="5400000" scaled="1"/>
                </a:gradFill>
                <a:ln w="11176">
                  <a:solidFill>
                    <a:srgbClr val="000000"/>
                  </a:solidFill>
                  <a:prstDash val="solid"/>
                  <a:round/>
                  <a:headEnd/>
                  <a:tailEnd/>
                </a:ln>
              </p:spPr>
              <p:txBody>
                <a:bodyPr/>
                <a:lstStyle/>
                <a:p>
                  <a:endParaRPr lang="en-US"/>
                </a:p>
              </p:txBody>
            </p:sp>
            <p:sp>
              <p:nvSpPr>
                <p:cNvPr id="15434" name="Freeform 665"/>
                <p:cNvSpPr>
                  <a:spLocks/>
                </p:cNvSpPr>
                <p:nvPr/>
              </p:nvSpPr>
              <p:spPr bwMode="auto">
                <a:xfrm>
                  <a:off x="3146" y="2160"/>
                  <a:ext cx="50" cy="225"/>
                </a:xfrm>
                <a:custGeom>
                  <a:avLst/>
                  <a:gdLst>
                    <a:gd name="T0" fmla="*/ 46 w 50"/>
                    <a:gd name="T1" fmla="*/ 225 h 225"/>
                    <a:gd name="T2" fmla="*/ 43 w 50"/>
                    <a:gd name="T3" fmla="*/ 204 h 225"/>
                    <a:gd name="T4" fmla="*/ 40 w 50"/>
                    <a:gd name="T5" fmla="*/ 146 h 225"/>
                    <a:gd name="T6" fmla="*/ 37 w 50"/>
                    <a:gd name="T7" fmla="*/ 120 h 225"/>
                    <a:gd name="T8" fmla="*/ 40 w 50"/>
                    <a:gd name="T9" fmla="*/ 98 h 225"/>
                    <a:gd name="T10" fmla="*/ 31 w 50"/>
                    <a:gd name="T11" fmla="*/ 56 h 225"/>
                    <a:gd name="T12" fmla="*/ 25 w 50"/>
                    <a:gd name="T13" fmla="*/ 26 h 225"/>
                    <a:gd name="T14" fmla="*/ 13 w 50"/>
                    <a:gd name="T15" fmla="*/ 18 h 225"/>
                    <a:gd name="T16" fmla="*/ 1 w 50"/>
                    <a:gd name="T17" fmla="*/ 6 h 225"/>
                    <a:gd name="T18" fmla="*/ 0 w 50"/>
                    <a:gd name="T19" fmla="*/ 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 h="225">
                      <a:moveTo>
                        <a:pt x="46" y="225"/>
                      </a:moveTo>
                      <a:cubicBezTo>
                        <a:pt x="50" y="218"/>
                        <a:pt x="46" y="211"/>
                        <a:pt x="43" y="204"/>
                      </a:cubicBezTo>
                      <a:cubicBezTo>
                        <a:pt x="40" y="185"/>
                        <a:pt x="46" y="165"/>
                        <a:pt x="40" y="146"/>
                      </a:cubicBezTo>
                      <a:cubicBezTo>
                        <a:pt x="40" y="137"/>
                        <a:pt x="37" y="129"/>
                        <a:pt x="37" y="120"/>
                      </a:cubicBezTo>
                      <a:cubicBezTo>
                        <a:pt x="37" y="113"/>
                        <a:pt x="40" y="98"/>
                        <a:pt x="40" y="98"/>
                      </a:cubicBezTo>
                      <a:cubicBezTo>
                        <a:pt x="38" y="85"/>
                        <a:pt x="37" y="68"/>
                        <a:pt x="31" y="56"/>
                      </a:cubicBezTo>
                      <a:cubicBezTo>
                        <a:pt x="30" y="43"/>
                        <a:pt x="32" y="36"/>
                        <a:pt x="25" y="26"/>
                      </a:cubicBezTo>
                      <a:cubicBezTo>
                        <a:pt x="23" y="14"/>
                        <a:pt x="17" y="29"/>
                        <a:pt x="13" y="18"/>
                      </a:cubicBezTo>
                      <a:cubicBezTo>
                        <a:pt x="11" y="8"/>
                        <a:pt x="12" y="8"/>
                        <a:pt x="1" y="6"/>
                      </a:cubicBezTo>
                      <a:cubicBezTo>
                        <a:pt x="1" y="4"/>
                        <a:pt x="0" y="0"/>
                        <a:pt x="0"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5" name="Freeform 666"/>
                <p:cNvSpPr>
                  <a:spLocks/>
                </p:cNvSpPr>
                <p:nvPr/>
              </p:nvSpPr>
              <p:spPr bwMode="auto">
                <a:xfrm>
                  <a:off x="3184" y="2136"/>
                  <a:ext cx="11" cy="144"/>
                </a:xfrm>
                <a:custGeom>
                  <a:avLst/>
                  <a:gdLst>
                    <a:gd name="T0" fmla="*/ 1 w 11"/>
                    <a:gd name="T1" fmla="*/ 144 h 144"/>
                    <a:gd name="T2" fmla="*/ 7 w 11"/>
                    <a:gd name="T3" fmla="*/ 93 h 144"/>
                    <a:gd name="T4" fmla="*/ 11 w 11"/>
                    <a:gd name="T5" fmla="*/ 78 h 144"/>
                    <a:gd name="T6" fmla="*/ 2 w 11"/>
                    <a:gd name="T7" fmla="*/ 38 h 144"/>
                    <a:gd name="T8" fmla="*/ 10 w 11"/>
                    <a:gd name="T9" fmla="*/ 8 h 144"/>
                    <a:gd name="T10" fmla="*/ 11 w 11"/>
                    <a:gd name="T11" fmla="*/ 0 h 1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44">
                      <a:moveTo>
                        <a:pt x="1" y="144"/>
                      </a:moveTo>
                      <a:cubicBezTo>
                        <a:pt x="9" y="128"/>
                        <a:pt x="0" y="110"/>
                        <a:pt x="7" y="93"/>
                      </a:cubicBezTo>
                      <a:cubicBezTo>
                        <a:pt x="8" y="88"/>
                        <a:pt x="10" y="83"/>
                        <a:pt x="11" y="78"/>
                      </a:cubicBezTo>
                      <a:cubicBezTo>
                        <a:pt x="7" y="65"/>
                        <a:pt x="6" y="51"/>
                        <a:pt x="2" y="38"/>
                      </a:cubicBezTo>
                      <a:cubicBezTo>
                        <a:pt x="3" y="28"/>
                        <a:pt x="6" y="17"/>
                        <a:pt x="10" y="8"/>
                      </a:cubicBezTo>
                      <a:cubicBezTo>
                        <a:pt x="11" y="2"/>
                        <a:pt x="11" y="5"/>
                        <a:pt x="11" y="0"/>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6" name="Freeform 667"/>
                <p:cNvSpPr>
                  <a:spLocks/>
                </p:cNvSpPr>
                <p:nvPr/>
              </p:nvSpPr>
              <p:spPr bwMode="auto">
                <a:xfrm>
                  <a:off x="3186" y="2165"/>
                  <a:ext cx="62" cy="124"/>
                </a:xfrm>
                <a:custGeom>
                  <a:avLst/>
                  <a:gdLst>
                    <a:gd name="T0" fmla="*/ 0 w 62"/>
                    <a:gd name="T1" fmla="*/ 124 h 124"/>
                    <a:gd name="T2" fmla="*/ 8 w 62"/>
                    <a:gd name="T3" fmla="*/ 96 h 124"/>
                    <a:gd name="T4" fmla="*/ 14 w 62"/>
                    <a:gd name="T5" fmla="*/ 72 h 124"/>
                    <a:gd name="T6" fmla="*/ 33 w 62"/>
                    <a:gd name="T7" fmla="*/ 18 h 124"/>
                    <a:gd name="T8" fmla="*/ 50 w 62"/>
                    <a:gd name="T9" fmla="*/ 0 h 124"/>
                    <a:gd name="T10" fmla="*/ 62 w 62"/>
                    <a:gd name="T11" fmla="*/ 6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124">
                      <a:moveTo>
                        <a:pt x="0" y="124"/>
                      </a:moveTo>
                      <a:cubicBezTo>
                        <a:pt x="4" y="115"/>
                        <a:pt x="4" y="105"/>
                        <a:pt x="8" y="96"/>
                      </a:cubicBezTo>
                      <a:cubicBezTo>
                        <a:pt x="9" y="87"/>
                        <a:pt x="11" y="80"/>
                        <a:pt x="14" y="72"/>
                      </a:cubicBezTo>
                      <a:cubicBezTo>
                        <a:pt x="19" y="42"/>
                        <a:pt x="13" y="38"/>
                        <a:pt x="33" y="18"/>
                      </a:cubicBezTo>
                      <a:cubicBezTo>
                        <a:pt x="36" y="10"/>
                        <a:pt x="41" y="2"/>
                        <a:pt x="50" y="0"/>
                      </a:cubicBezTo>
                      <a:cubicBezTo>
                        <a:pt x="56" y="1"/>
                        <a:pt x="58" y="2"/>
                        <a:pt x="62" y="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7" name="Freeform 668"/>
                <p:cNvSpPr>
                  <a:spLocks/>
                </p:cNvSpPr>
                <p:nvPr/>
              </p:nvSpPr>
              <p:spPr bwMode="auto">
                <a:xfrm>
                  <a:off x="3178" y="2496"/>
                  <a:ext cx="73" cy="201"/>
                </a:xfrm>
                <a:custGeom>
                  <a:avLst/>
                  <a:gdLst>
                    <a:gd name="T0" fmla="*/ 5 w 73"/>
                    <a:gd name="T1" fmla="*/ 159 h 201"/>
                    <a:gd name="T2" fmla="*/ 14 w 73"/>
                    <a:gd name="T3" fmla="*/ 123 h 201"/>
                    <a:gd name="T4" fmla="*/ 29 w 73"/>
                    <a:gd name="T5" fmla="*/ 75 h 201"/>
                    <a:gd name="T6" fmla="*/ 47 w 73"/>
                    <a:gd name="T7" fmla="*/ 21 h 201"/>
                    <a:gd name="T8" fmla="*/ 68 w 73"/>
                    <a:gd name="T9" fmla="*/ 0 h 201"/>
                    <a:gd name="T10" fmla="*/ 56 w 73"/>
                    <a:gd name="T11" fmla="*/ 45 h 201"/>
                    <a:gd name="T12" fmla="*/ 32 w 73"/>
                    <a:gd name="T13" fmla="*/ 129 h 201"/>
                    <a:gd name="T14" fmla="*/ 17 w 73"/>
                    <a:gd name="T15" fmla="*/ 159 h 201"/>
                    <a:gd name="T16" fmla="*/ 11 w 73"/>
                    <a:gd name="T17" fmla="*/ 177 h 201"/>
                    <a:gd name="T18" fmla="*/ 8 w 73"/>
                    <a:gd name="T19" fmla="*/ 198 h 201"/>
                    <a:gd name="T20" fmla="*/ 2 w 73"/>
                    <a:gd name="T21" fmla="*/ 189 h 201"/>
                    <a:gd name="T22" fmla="*/ 5 w 73"/>
                    <a:gd name="T23" fmla="*/ 144 h 201"/>
                    <a:gd name="T24" fmla="*/ 5 w 73"/>
                    <a:gd name="T25" fmla="*/ 159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201">
                      <a:moveTo>
                        <a:pt x="5" y="159"/>
                      </a:moveTo>
                      <a:cubicBezTo>
                        <a:pt x="0" y="143"/>
                        <a:pt x="11" y="138"/>
                        <a:pt x="14" y="123"/>
                      </a:cubicBezTo>
                      <a:cubicBezTo>
                        <a:pt x="18" y="105"/>
                        <a:pt x="19" y="90"/>
                        <a:pt x="29" y="75"/>
                      </a:cubicBezTo>
                      <a:cubicBezTo>
                        <a:pt x="32" y="52"/>
                        <a:pt x="31" y="37"/>
                        <a:pt x="47" y="21"/>
                      </a:cubicBezTo>
                      <a:cubicBezTo>
                        <a:pt x="51" y="9"/>
                        <a:pt x="56" y="4"/>
                        <a:pt x="68" y="0"/>
                      </a:cubicBezTo>
                      <a:cubicBezTo>
                        <a:pt x="73" y="16"/>
                        <a:pt x="65" y="32"/>
                        <a:pt x="56" y="45"/>
                      </a:cubicBezTo>
                      <a:cubicBezTo>
                        <a:pt x="49" y="72"/>
                        <a:pt x="45" y="103"/>
                        <a:pt x="32" y="129"/>
                      </a:cubicBezTo>
                      <a:cubicBezTo>
                        <a:pt x="27" y="139"/>
                        <a:pt x="21" y="149"/>
                        <a:pt x="17" y="159"/>
                      </a:cubicBezTo>
                      <a:cubicBezTo>
                        <a:pt x="14" y="165"/>
                        <a:pt x="11" y="177"/>
                        <a:pt x="11" y="177"/>
                      </a:cubicBezTo>
                      <a:cubicBezTo>
                        <a:pt x="10" y="184"/>
                        <a:pt x="12" y="192"/>
                        <a:pt x="8" y="198"/>
                      </a:cubicBezTo>
                      <a:cubicBezTo>
                        <a:pt x="6" y="201"/>
                        <a:pt x="2" y="193"/>
                        <a:pt x="2" y="189"/>
                      </a:cubicBezTo>
                      <a:cubicBezTo>
                        <a:pt x="1" y="174"/>
                        <a:pt x="4" y="159"/>
                        <a:pt x="5" y="144"/>
                      </a:cubicBezTo>
                      <a:cubicBezTo>
                        <a:pt x="5" y="139"/>
                        <a:pt x="5" y="154"/>
                        <a:pt x="5" y="159"/>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8" name="Freeform 669"/>
                <p:cNvSpPr>
                  <a:spLocks/>
                </p:cNvSpPr>
                <p:nvPr/>
              </p:nvSpPr>
              <p:spPr bwMode="auto">
                <a:xfrm>
                  <a:off x="3168" y="2688"/>
                  <a:ext cx="36" cy="129"/>
                </a:xfrm>
                <a:custGeom>
                  <a:avLst/>
                  <a:gdLst>
                    <a:gd name="T0" fmla="*/ 15 w 36"/>
                    <a:gd name="T1" fmla="*/ 0 h 129"/>
                    <a:gd name="T2" fmla="*/ 9 w 36"/>
                    <a:gd name="T3" fmla="*/ 63 h 129"/>
                    <a:gd name="T4" fmla="*/ 0 w 36"/>
                    <a:gd name="T5" fmla="*/ 96 h 129"/>
                    <a:gd name="T6" fmla="*/ 33 w 36"/>
                    <a:gd name="T7" fmla="*/ 129 h 129"/>
                    <a:gd name="T8" fmla="*/ 30 w 36"/>
                    <a:gd name="T9" fmla="*/ 102 h 129"/>
                    <a:gd name="T10" fmla="*/ 15 w 36"/>
                    <a:gd name="T11" fmla="*/ 0 h 1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9">
                      <a:moveTo>
                        <a:pt x="15" y="0"/>
                      </a:moveTo>
                      <a:cubicBezTo>
                        <a:pt x="13" y="27"/>
                        <a:pt x="15" y="40"/>
                        <a:pt x="9" y="63"/>
                      </a:cubicBezTo>
                      <a:cubicBezTo>
                        <a:pt x="6" y="74"/>
                        <a:pt x="0" y="96"/>
                        <a:pt x="0" y="96"/>
                      </a:cubicBezTo>
                      <a:cubicBezTo>
                        <a:pt x="5" y="128"/>
                        <a:pt x="6" y="120"/>
                        <a:pt x="33" y="129"/>
                      </a:cubicBezTo>
                      <a:cubicBezTo>
                        <a:pt x="36" y="120"/>
                        <a:pt x="30" y="102"/>
                        <a:pt x="30" y="102"/>
                      </a:cubicBezTo>
                      <a:cubicBezTo>
                        <a:pt x="26" y="67"/>
                        <a:pt x="26" y="33"/>
                        <a:pt x="15" y="0"/>
                      </a:cubicBezTo>
                      <a:close/>
                    </a:path>
                  </a:pathLst>
                </a:custGeom>
                <a:gradFill rotWithShape="1">
                  <a:gsLst>
                    <a:gs pos="0">
                      <a:srgbClr val="33CC33"/>
                    </a:gs>
                    <a:gs pos="100000">
                      <a:srgbClr val="185E18"/>
                    </a:gs>
                  </a:gsLst>
                  <a:lin ang="5400000" scaled="1"/>
                </a:gra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5414" name="AutoShape 670"/>
          <p:cNvSpPr>
            <a:spLocks noChangeArrowheads="1"/>
          </p:cNvSpPr>
          <p:nvPr/>
        </p:nvSpPr>
        <p:spPr bwMode="auto">
          <a:xfrm>
            <a:off x="6705600" y="5410200"/>
            <a:ext cx="228600" cy="609600"/>
          </a:xfrm>
          <a:prstGeom prst="curvedRightArrow">
            <a:avLst>
              <a:gd name="adj1" fmla="val 53333"/>
              <a:gd name="adj2" fmla="val 106667"/>
              <a:gd name="adj3" fmla="val 33333"/>
            </a:avLst>
          </a:prstGeom>
          <a:solidFill>
            <a:schemeClr val="hlink"/>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415" name="AutoShape 671"/>
          <p:cNvSpPr>
            <a:spLocks noChangeArrowheads="1"/>
          </p:cNvSpPr>
          <p:nvPr/>
        </p:nvSpPr>
        <p:spPr bwMode="auto">
          <a:xfrm flipH="1" flipV="1">
            <a:off x="8686800" y="5867400"/>
            <a:ext cx="228600" cy="609600"/>
          </a:xfrm>
          <a:prstGeom prst="curvedRightArrow">
            <a:avLst>
              <a:gd name="adj1" fmla="val 53333"/>
              <a:gd name="adj2" fmla="val 106667"/>
              <a:gd name="adj3" fmla="val 33333"/>
            </a:avLst>
          </a:prstGeom>
          <a:solidFill>
            <a:schemeClr val="hlink"/>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416" name="Oval 672"/>
          <p:cNvSpPr>
            <a:spLocks noChangeAspect="1" noChangeArrowheads="1"/>
          </p:cNvSpPr>
          <p:nvPr/>
        </p:nvSpPr>
        <p:spPr bwMode="auto">
          <a:xfrm rot="900000">
            <a:off x="7010400" y="5562600"/>
            <a:ext cx="1600200" cy="762000"/>
          </a:xfrm>
          <a:prstGeom prst="ellipse">
            <a:avLst/>
          </a:prstGeom>
          <a:solidFill>
            <a:srgbClr val="CC6600">
              <a:alpha val="67058"/>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a:solidFill>
                  <a:schemeClr val="bg1"/>
                </a:solidFill>
                <a:latin typeface="Times" pitchFamily="-64" charset="0"/>
              </a:rPr>
              <a:t>Carbon </a:t>
            </a:r>
            <a:br>
              <a:rPr lang="en-US" altLang="en-US" sz="1400" b="1">
                <a:solidFill>
                  <a:schemeClr val="bg1"/>
                </a:solidFill>
                <a:latin typeface="Times" pitchFamily="-64" charset="0"/>
              </a:rPr>
            </a:br>
            <a:r>
              <a:rPr lang="en-US" altLang="en-US" sz="1400" b="1">
                <a:solidFill>
                  <a:schemeClr val="bg1"/>
                </a:solidFill>
                <a:latin typeface="Times" pitchFamily="-64" charset="0"/>
              </a:rPr>
              <a:t>and nutrient </a:t>
            </a:r>
            <a:br>
              <a:rPr lang="en-US" altLang="en-US" sz="1400" b="1">
                <a:solidFill>
                  <a:schemeClr val="bg1"/>
                </a:solidFill>
                <a:latin typeface="Times" pitchFamily="-64" charset="0"/>
              </a:rPr>
            </a:br>
            <a:r>
              <a:rPr lang="en-US" altLang="en-US" sz="1400" b="1">
                <a:solidFill>
                  <a:schemeClr val="bg1"/>
                </a:solidFill>
                <a:latin typeface="Times" pitchFamily="-64" charset="0"/>
              </a:rPr>
              <a:t>cycling</a:t>
            </a:r>
          </a:p>
        </p:txBody>
      </p:sp>
      <p:sp>
        <p:nvSpPr>
          <p:cNvPr id="15417" name="AutoShape 673"/>
          <p:cNvSpPr>
            <a:spLocks noChangeAspect="1" noChangeArrowheads="1"/>
          </p:cNvSpPr>
          <p:nvPr/>
        </p:nvSpPr>
        <p:spPr bwMode="auto">
          <a:xfrm rot="5400000">
            <a:off x="4364038" y="3360738"/>
            <a:ext cx="265113" cy="401638"/>
          </a:xfrm>
          <a:prstGeom prst="can">
            <a:avLst>
              <a:gd name="adj" fmla="val 37874"/>
            </a:avLst>
          </a:prstGeom>
          <a:solidFill>
            <a:srgbClr val="FFFF99"/>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418" name="AutoShape 674"/>
          <p:cNvSpPr>
            <a:spLocks noChangeAspect="1" noChangeArrowheads="1"/>
          </p:cNvSpPr>
          <p:nvPr/>
        </p:nvSpPr>
        <p:spPr bwMode="auto">
          <a:xfrm rot="5400000">
            <a:off x="6138069" y="2472531"/>
            <a:ext cx="165100" cy="249238"/>
          </a:xfrm>
          <a:prstGeom prst="can">
            <a:avLst>
              <a:gd name="adj" fmla="val 37740"/>
            </a:avLst>
          </a:prstGeom>
          <a:solidFill>
            <a:srgbClr val="FFFF99"/>
          </a:solidFill>
          <a:ln w="31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85257157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61659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Ecosystem Services Discussion</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600" dirty="0">
                <a:solidFill>
                  <a:srgbClr val="000000"/>
                </a:solidFill>
              </a:rPr>
              <a:t>Questions about the ecosystem services modeling?</a:t>
            </a:r>
          </a:p>
          <a:p>
            <a:pPr marL="457200" indent="-457200" algn="l">
              <a:lnSpc>
                <a:spcPct val="100000"/>
              </a:lnSpc>
              <a:buFont typeface="Arial"/>
              <a:buChar char="•"/>
              <a:defRPr/>
            </a:pPr>
            <a:r>
              <a:rPr lang="en-US" sz="2600" dirty="0">
                <a:solidFill>
                  <a:srgbClr val="000000"/>
                </a:solidFill>
              </a:rPr>
              <a:t>How can we best represent/measure changing services in a way that is meaningful to you?</a:t>
            </a:r>
          </a:p>
          <a:p>
            <a:pPr marL="914400" lvl="1" indent="-457200" algn="l">
              <a:lnSpc>
                <a:spcPct val="100000"/>
              </a:lnSpc>
              <a:buFont typeface="Arial"/>
              <a:buChar char="•"/>
              <a:defRPr/>
            </a:pPr>
            <a:r>
              <a:rPr lang="en-US" dirty="0">
                <a:solidFill>
                  <a:srgbClr val="000000"/>
                </a:solidFill>
              </a:rPr>
              <a:t>Water quality = e.g., N and P retention/loading at the watershed scale</a:t>
            </a:r>
          </a:p>
          <a:p>
            <a:pPr marL="914400" lvl="1" indent="-457200" algn="l">
              <a:lnSpc>
                <a:spcPct val="100000"/>
              </a:lnSpc>
              <a:buFont typeface="Arial"/>
              <a:buChar char="•"/>
              <a:defRPr/>
            </a:pPr>
            <a:r>
              <a:rPr lang="en-US" dirty="0">
                <a:solidFill>
                  <a:srgbClr val="000000"/>
                </a:solidFill>
              </a:rPr>
              <a:t>Food production = e.g., yield/acre</a:t>
            </a:r>
          </a:p>
          <a:p>
            <a:pPr marL="914400" lvl="1" indent="-457200" algn="l">
              <a:lnSpc>
                <a:spcPct val="100000"/>
              </a:lnSpc>
              <a:buFont typeface="Arial"/>
              <a:buChar char="•"/>
              <a:defRPr/>
            </a:pPr>
            <a:r>
              <a:rPr lang="en-US" dirty="0">
                <a:solidFill>
                  <a:srgbClr val="000000"/>
                </a:solidFill>
              </a:rPr>
              <a:t>Climate regulation = e.g., land use effects on local temperature/humidity</a:t>
            </a:r>
          </a:p>
          <a:p>
            <a:pPr marL="914400" lvl="1" indent="-457200" algn="l">
              <a:lnSpc>
                <a:spcPct val="100000"/>
              </a:lnSpc>
              <a:buFont typeface="Arial"/>
              <a:buChar char="•"/>
              <a:defRPr/>
            </a:pPr>
            <a:r>
              <a:rPr lang="en-US" dirty="0">
                <a:solidFill>
                  <a:srgbClr val="000000"/>
                </a:solidFill>
              </a:rPr>
              <a:t>Carbon sequestration = e.g., soil organic matter</a:t>
            </a:r>
          </a:p>
          <a:p>
            <a:pPr marL="457200" indent="-457200" algn="l">
              <a:lnSpc>
                <a:spcPct val="100000"/>
              </a:lnSpc>
              <a:buFont typeface="Arial"/>
              <a:buChar char="•"/>
              <a:defRPr/>
            </a:pPr>
            <a:endParaRPr lang="en-US" dirty="0">
              <a:solidFill>
                <a:srgbClr val="000000"/>
              </a:solidFill>
            </a:endParaRPr>
          </a:p>
          <a:p>
            <a:pPr marL="342900" indent="-342900" algn="l">
              <a:lnSpc>
                <a:spcPct val="100000"/>
              </a:lnSpc>
              <a:buFont typeface="Arial"/>
              <a:buChar char="•"/>
              <a:defRPr/>
            </a:pPr>
            <a:endParaRPr lang="en-US" sz="2000" dirty="0">
              <a:solidFill>
                <a:srgbClr val="000000"/>
              </a:solidFill>
            </a:endParaRPr>
          </a:p>
          <a:p>
            <a:pPr marL="800100" lvl="1" indent="-342900" algn="l">
              <a:lnSpc>
                <a:spcPct val="100000"/>
              </a:lnSpc>
              <a:spcBef>
                <a:spcPts val="1000"/>
              </a:spcBef>
              <a:buFont typeface="Arial"/>
              <a:buChar char="•"/>
              <a:defRPr/>
            </a:pPr>
            <a:endParaRPr lang="en-US" sz="1800" dirty="0">
              <a:solidFill>
                <a:srgbClr val="000000"/>
              </a:solidFill>
            </a:endParaRPr>
          </a:p>
        </p:txBody>
      </p:sp>
    </p:spTree>
    <p:extLst>
      <p:ext uri="{BB962C8B-B14F-4D97-AF65-F5344CB8AC3E}">
        <p14:creationId xmlns:p14="http://schemas.microsoft.com/office/powerpoint/2010/main" val="20045235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3963" y="3654346"/>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720257" y="3429000"/>
            <a:ext cx="10835867" cy="1250022"/>
          </a:xfrm>
        </p:spPr>
        <p:txBody>
          <a:bodyPr>
            <a:noAutofit/>
          </a:bodyPr>
          <a:lstStyle/>
          <a:p>
            <a:r>
              <a:rPr lang="en-US" dirty="0">
                <a:solidFill>
                  <a:schemeClr val="tx1">
                    <a:lumMod val="85000"/>
                    <a:lumOff val="15000"/>
                  </a:schemeClr>
                </a:solidFill>
              </a:rPr>
              <a:t>Dr. Robyn Wilson, Greg </a:t>
            </a:r>
            <a:r>
              <a:rPr lang="en-US" dirty="0" err="1">
                <a:solidFill>
                  <a:schemeClr val="tx1">
                    <a:lumMod val="85000"/>
                    <a:lumOff val="15000"/>
                  </a:schemeClr>
                </a:solidFill>
              </a:rPr>
              <a:t>LaBarge</a:t>
            </a:r>
            <a:r>
              <a:rPr lang="en-US" dirty="0">
                <a:solidFill>
                  <a:schemeClr val="tx1">
                    <a:lumMod val="85000"/>
                    <a:lumOff val="15000"/>
                  </a:schemeClr>
                </a:solidFill>
              </a:rPr>
              <a:t>, Jason </a:t>
            </a:r>
            <a:r>
              <a:rPr lang="en-US" dirty="0" err="1">
                <a:solidFill>
                  <a:schemeClr val="tx1">
                    <a:lumMod val="85000"/>
                    <a:lumOff val="15000"/>
                  </a:schemeClr>
                </a:solidFill>
              </a:rPr>
              <a:t>Cervenec</a:t>
            </a:r>
            <a:r>
              <a:rPr lang="en-US" dirty="0">
                <a:solidFill>
                  <a:schemeClr val="tx1">
                    <a:lumMod val="85000"/>
                    <a:lumOff val="15000"/>
                  </a:schemeClr>
                </a:solidFill>
              </a:rPr>
              <a:t> and Dr. Aaron Wilson</a:t>
            </a:r>
          </a:p>
          <a:p>
            <a:r>
              <a:rPr lang="en-US" dirty="0">
                <a:solidFill>
                  <a:schemeClr val="tx1">
                    <a:lumMod val="85000"/>
                    <a:lumOff val="15000"/>
                  </a:schemeClr>
                </a:solidFill>
              </a:rPr>
              <a:t>School of Environment and Natural Resources</a:t>
            </a:r>
          </a:p>
          <a:p>
            <a:r>
              <a:rPr lang="en-US" dirty="0">
                <a:solidFill>
                  <a:schemeClr val="tx1">
                    <a:lumMod val="85000"/>
                    <a:lumOff val="15000"/>
                  </a:schemeClr>
                </a:solidFill>
              </a:rPr>
              <a:t>Byrd Polar and Climate Research Center</a:t>
            </a:r>
          </a:p>
          <a:p>
            <a:r>
              <a:rPr lang="en-US" dirty="0">
                <a:solidFill>
                  <a:schemeClr val="tx1">
                    <a:lumMod val="85000"/>
                    <a:lumOff val="15000"/>
                  </a:schemeClr>
                </a:solidFill>
              </a:rPr>
              <a:t>Department of Extension</a:t>
            </a:r>
          </a:p>
          <a:p>
            <a:endParaRPr lang="en-US" dirty="0">
              <a:solidFill>
                <a:schemeClr val="tx1">
                  <a:lumMod val="85000"/>
                  <a:lumOff val="15000"/>
                </a:schemeClr>
              </a:solidFill>
            </a:endParaRPr>
          </a:p>
        </p:txBody>
      </p:sp>
      <p:sp>
        <p:nvSpPr>
          <p:cNvPr id="6" name="Title 1"/>
          <p:cNvSpPr txBox="1">
            <a:spLocks/>
          </p:cNvSpPr>
          <p:nvPr/>
        </p:nvSpPr>
        <p:spPr>
          <a:xfrm>
            <a:off x="720257" y="966561"/>
            <a:ext cx="10461199" cy="17924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spcAft>
                <a:spcPts val="600"/>
              </a:spcAft>
              <a:defRPr/>
            </a:pPr>
            <a:r>
              <a:rPr lang="en-US" sz="5400" dirty="0">
                <a:solidFill>
                  <a:srgbClr val="000000"/>
                </a:solidFill>
              </a:rPr>
              <a:t>  Dissemination Plan</a:t>
            </a:r>
            <a:endParaRPr lang="en-US" sz="4800" dirty="0">
              <a:solidFill>
                <a:srgbClr val="000000"/>
              </a:solidFill>
            </a:endParaRPr>
          </a:p>
        </p:txBody>
      </p:sp>
    </p:spTree>
    <p:extLst>
      <p:ext uri="{BB962C8B-B14F-4D97-AF65-F5344CB8AC3E}">
        <p14:creationId xmlns:p14="http://schemas.microsoft.com/office/powerpoint/2010/main" val="3749998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1795497" cy="114300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Findings &amp; Products – of greatest interest?</a:t>
            </a:r>
          </a:p>
        </p:txBody>
      </p:sp>
      <p:sp>
        <p:nvSpPr>
          <p:cNvPr id="12" name="Content Placeholder 2"/>
          <p:cNvSpPr txBox="1">
            <a:spLocks/>
          </p:cNvSpPr>
          <p:nvPr/>
        </p:nvSpPr>
        <p:spPr>
          <a:xfrm>
            <a:off x="758951" y="1789338"/>
            <a:ext cx="10907531"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dirty="0">
                <a:solidFill>
                  <a:srgbClr val="000000"/>
                </a:solidFill>
              </a:rPr>
              <a:t>Key findings/outputs throughout the project:</a:t>
            </a:r>
          </a:p>
          <a:p>
            <a:pPr marL="914400" lvl="1" indent="-457200" algn="l">
              <a:lnSpc>
                <a:spcPct val="100000"/>
              </a:lnSpc>
              <a:buFont typeface="Arial"/>
              <a:buChar char="•"/>
              <a:defRPr/>
            </a:pPr>
            <a:r>
              <a:rPr lang="en-US" sz="2400" dirty="0">
                <a:solidFill>
                  <a:srgbClr val="000000"/>
                </a:solidFill>
              </a:rPr>
              <a:t>Project overview</a:t>
            </a:r>
          </a:p>
          <a:p>
            <a:pPr marL="914400" lvl="1" indent="-457200" algn="l">
              <a:lnSpc>
                <a:spcPct val="100000"/>
              </a:lnSpc>
              <a:buFont typeface="Arial"/>
              <a:buChar char="•"/>
              <a:defRPr/>
            </a:pPr>
            <a:r>
              <a:rPr lang="en-US" sz="2400" dirty="0">
                <a:solidFill>
                  <a:srgbClr val="000000"/>
                </a:solidFill>
              </a:rPr>
              <a:t>Climate trajectories</a:t>
            </a:r>
          </a:p>
          <a:p>
            <a:pPr marL="914400" lvl="1" indent="-457200" algn="l">
              <a:lnSpc>
                <a:spcPct val="100000"/>
              </a:lnSpc>
              <a:buFont typeface="Arial"/>
              <a:buChar char="•"/>
              <a:defRPr/>
            </a:pPr>
            <a:r>
              <a:rPr lang="en-US" sz="2400" dirty="0">
                <a:solidFill>
                  <a:srgbClr val="000000"/>
                </a:solidFill>
              </a:rPr>
              <a:t>Farmer profiles – </a:t>
            </a:r>
            <a:r>
              <a:rPr lang="en-US" sz="2400" i="1" dirty="0">
                <a:solidFill>
                  <a:srgbClr val="000000"/>
                </a:solidFill>
              </a:rPr>
              <a:t>individual or archetypes?  What do you want to know?</a:t>
            </a:r>
          </a:p>
          <a:p>
            <a:pPr marL="914400" lvl="1" indent="-457200" algn="l">
              <a:lnSpc>
                <a:spcPct val="100000"/>
              </a:lnSpc>
              <a:buFont typeface="Arial"/>
              <a:buChar char="•"/>
              <a:defRPr/>
            </a:pPr>
            <a:r>
              <a:rPr lang="en-US" sz="2400" dirty="0">
                <a:solidFill>
                  <a:srgbClr val="000000"/>
                </a:solidFill>
              </a:rPr>
              <a:t>Agroecosystem impacts</a:t>
            </a:r>
          </a:p>
          <a:p>
            <a:pPr marL="914400" lvl="1" indent="-457200" algn="l">
              <a:lnSpc>
                <a:spcPct val="100000"/>
              </a:lnSpc>
              <a:buFont typeface="Arial"/>
              <a:buChar char="•"/>
              <a:defRPr/>
            </a:pPr>
            <a:r>
              <a:rPr lang="en-US" sz="2400" dirty="0">
                <a:solidFill>
                  <a:srgbClr val="000000"/>
                </a:solidFill>
              </a:rPr>
              <a:t>Policy scenarios (full integration)</a:t>
            </a:r>
          </a:p>
          <a:p>
            <a:pPr marL="457200" indent="-457200" algn="l">
              <a:lnSpc>
                <a:spcPct val="100000"/>
              </a:lnSpc>
              <a:buFont typeface="Arial"/>
              <a:buChar char="•"/>
              <a:defRPr/>
            </a:pPr>
            <a:r>
              <a:rPr lang="en-US" sz="2800" dirty="0">
                <a:solidFill>
                  <a:srgbClr val="000000"/>
                </a:solidFill>
              </a:rPr>
              <a:t>Develop an infographic, video, webinar, and fact sheets (farmers/policy makers) for each output – post to websites</a:t>
            </a: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2897694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0360835"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Dissemination – specific ideas?</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buFont typeface="Arial"/>
              <a:buChar char="•"/>
              <a:defRPr/>
            </a:pPr>
            <a:r>
              <a:rPr lang="en-US" sz="2800" dirty="0">
                <a:solidFill>
                  <a:srgbClr val="000000"/>
                </a:solidFill>
              </a:rPr>
              <a:t>Extension outlets</a:t>
            </a:r>
          </a:p>
          <a:p>
            <a:pPr marL="457200" indent="-457200" algn="l">
              <a:lnSpc>
                <a:spcPct val="100000"/>
              </a:lnSpc>
              <a:buFont typeface="Arial"/>
              <a:buChar char="•"/>
              <a:defRPr/>
            </a:pPr>
            <a:r>
              <a:rPr lang="en-US" sz="2800" dirty="0">
                <a:solidFill>
                  <a:srgbClr val="000000"/>
                </a:solidFill>
              </a:rPr>
              <a:t>Extension newsletters</a:t>
            </a:r>
          </a:p>
          <a:p>
            <a:pPr marL="457200" indent="-457200" algn="l">
              <a:lnSpc>
                <a:spcPct val="100000"/>
              </a:lnSpc>
              <a:buFont typeface="Arial"/>
              <a:buChar char="•"/>
              <a:defRPr/>
            </a:pPr>
            <a:r>
              <a:rPr lang="en-US" sz="2800" dirty="0">
                <a:solidFill>
                  <a:srgbClr val="000000"/>
                </a:solidFill>
              </a:rPr>
              <a:t>Train-the-trainers workshop</a:t>
            </a:r>
          </a:p>
          <a:p>
            <a:pPr marL="457200" indent="-457200" algn="l">
              <a:lnSpc>
                <a:spcPct val="100000"/>
              </a:lnSpc>
              <a:buFont typeface="Arial"/>
              <a:buChar char="•"/>
              <a:defRPr/>
            </a:pPr>
            <a:r>
              <a:rPr lang="en-US" sz="2800" dirty="0">
                <a:solidFill>
                  <a:srgbClr val="000000"/>
                </a:solidFill>
              </a:rPr>
              <a:t>Local to national policy meetings</a:t>
            </a:r>
          </a:p>
          <a:p>
            <a:pPr marL="457200" indent="-457200" algn="l">
              <a:lnSpc>
                <a:spcPct val="100000"/>
              </a:lnSpc>
              <a:buFont typeface="Arial"/>
              <a:buChar char="•"/>
              <a:defRPr/>
            </a:pPr>
            <a:r>
              <a:rPr lang="en-US" sz="2800" dirty="0">
                <a:solidFill>
                  <a:srgbClr val="000000"/>
                </a:solidFill>
              </a:rPr>
              <a:t>Pitch stories to OCJ, Ohio Farmer, </a:t>
            </a:r>
            <a:r>
              <a:rPr lang="en-US" sz="2800" dirty="0" err="1">
                <a:solidFill>
                  <a:srgbClr val="000000"/>
                </a:solidFill>
              </a:rPr>
              <a:t>etc</a:t>
            </a:r>
            <a:endParaRPr lang="en-US" sz="2800" dirty="0">
              <a:solidFill>
                <a:srgbClr val="000000"/>
              </a:solidFill>
            </a:endParaRPr>
          </a:p>
          <a:p>
            <a:pPr marL="457200" indent="-457200" algn="l">
              <a:lnSpc>
                <a:spcPct val="100000"/>
              </a:lnSpc>
              <a:buFont typeface="Arial"/>
              <a:buChar char="•"/>
              <a:defRPr/>
            </a:pPr>
            <a:r>
              <a:rPr lang="en-US" sz="2800" dirty="0">
                <a:solidFill>
                  <a:srgbClr val="000000"/>
                </a:solidFill>
              </a:rPr>
              <a:t>Modules for educators</a:t>
            </a:r>
          </a:p>
          <a:p>
            <a:pPr marL="457200" indent="-457200" algn="l">
              <a:lnSpc>
                <a:spcPct val="100000"/>
              </a:lnSpc>
              <a:buFont typeface="Arial"/>
              <a:buChar char="•"/>
              <a:defRPr/>
            </a:pPr>
            <a:r>
              <a:rPr lang="en-US" sz="2800" dirty="0">
                <a:solidFill>
                  <a:srgbClr val="000000"/>
                </a:solidFill>
              </a:rPr>
              <a:t>Policy workshop</a:t>
            </a:r>
          </a:p>
          <a:p>
            <a:pPr marL="457200" indent="-457200" algn="l">
              <a:lnSpc>
                <a:spcPct val="100000"/>
              </a:lnSpc>
              <a:buFont typeface="Arial"/>
              <a:buChar char="•"/>
              <a:defRPr/>
            </a:pPr>
            <a:endParaRPr lang="en-US" sz="2800" dirty="0">
              <a:solidFill>
                <a:srgbClr val="000000"/>
              </a:solidFill>
            </a:endParaRPr>
          </a:p>
          <a:p>
            <a:pPr marL="457200" indent="-457200" algn="l">
              <a:lnSpc>
                <a:spcPct val="100000"/>
              </a:lnSpc>
              <a:buFont typeface="Arial"/>
              <a:buChar char="•"/>
              <a:defRPr/>
            </a:pPr>
            <a:endParaRPr lang="en-US" sz="2800" dirty="0">
              <a:solidFill>
                <a:srgbClr val="000000"/>
              </a:solidFill>
            </a:endParaRPr>
          </a:p>
          <a:p>
            <a:pPr marL="342900" indent="-342900" algn="l">
              <a:lnSpc>
                <a:spcPct val="100000"/>
              </a:lnSpc>
              <a:buFont typeface="Arial"/>
              <a:buChar char="•"/>
              <a:defRPr/>
            </a:pPr>
            <a:endParaRPr lang="en-US" dirty="0">
              <a:solidFill>
                <a:srgbClr val="000000"/>
              </a:solidFill>
            </a:endParaRPr>
          </a:p>
          <a:p>
            <a:pPr marL="800100" lvl="1" indent="-342900" algn="l">
              <a:lnSpc>
                <a:spcPct val="100000"/>
              </a:lnSpc>
              <a:spcBef>
                <a:spcPts val="10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18366665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827239" y="1166133"/>
            <a:ext cx="9853721" cy="1182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defRPr/>
            </a:pPr>
            <a:r>
              <a:rPr lang="en-US" sz="6600" dirty="0">
                <a:solidFill>
                  <a:srgbClr val="000000"/>
                </a:solidFill>
              </a:rPr>
              <a:t>  Thank you!</a:t>
            </a:r>
          </a:p>
        </p:txBody>
      </p:sp>
      <p:sp>
        <p:nvSpPr>
          <p:cNvPr id="2" name="TextBox 1">
            <a:extLst>
              <a:ext uri="{FF2B5EF4-FFF2-40B4-BE49-F238E27FC236}">
                <a16:creationId xmlns:a16="http://schemas.microsoft.com/office/drawing/2014/main" id="{AA4F98C6-07A2-AA45-B347-3347972669E6}"/>
              </a:ext>
            </a:extLst>
          </p:cNvPr>
          <p:cNvSpPr txBox="1"/>
          <p:nvPr/>
        </p:nvSpPr>
        <p:spPr>
          <a:xfrm>
            <a:off x="1024758" y="3235106"/>
            <a:ext cx="10364760" cy="1077218"/>
          </a:xfrm>
          <a:prstGeom prst="rect">
            <a:avLst/>
          </a:prstGeom>
          <a:noFill/>
        </p:spPr>
        <p:txBody>
          <a:bodyPr wrap="none" rtlCol="0">
            <a:spAutoFit/>
          </a:bodyPr>
          <a:lstStyle/>
          <a:p>
            <a:r>
              <a:rPr lang="en-US" sz="3200" b="1" dirty="0"/>
              <a:t>Project Updates</a:t>
            </a:r>
            <a:r>
              <a:rPr lang="en-US" sz="3200" dirty="0"/>
              <a:t>: https://</a:t>
            </a:r>
            <a:r>
              <a:rPr lang="en-US" sz="3200" dirty="0" err="1"/>
              <a:t>u.osu.edu</a:t>
            </a:r>
            <a:r>
              <a:rPr lang="en-US" sz="3200" dirty="0"/>
              <a:t>/</a:t>
            </a:r>
            <a:r>
              <a:rPr lang="en-US" sz="3200" dirty="0" err="1"/>
              <a:t>agroecosystemresilience</a:t>
            </a:r>
            <a:r>
              <a:rPr lang="en-US" sz="3200" dirty="0"/>
              <a:t>/</a:t>
            </a:r>
          </a:p>
          <a:p>
            <a:r>
              <a:rPr lang="en-US" sz="3200" b="1" dirty="0"/>
              <a:t>SAT Stipend</a:t>
            </a:r>
            <a:r>
              <a:rPr lang="en-US" sz="3200" dirty="0"/>
              <a:t>: Details to come</a:t>
            </a:r>
          </a:p>
        </p:txBody>
      </p:sp>
    </p:spTree>
    <p:extLst>
      <p:ext uri="{BB962C8B-B14F-4D97-AF65-F5344CB8AC3E}">
        <p14:creationId xmlns:p14="http://schemas.microsoft.com/office/powerpoint/2010/main" val="132044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98143" y="3628572"/>
            <a:ext cx="1977571" cy="1451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75466" y="2926246"/>
            <a:ext cx="1954381" cy="215444"/>
          </a:xfrm>
          <a:prstGeom prst="rect">
            <a:avLst/>
          </a:prstGeom>
          <a:noFill/>
          <a:ln>
            <a:noFill/>
          </a:ln>
        </p:spPr>
        <p:txBody>
          <a:bodyPr wrap="none" rtlCol="0">
            <a:spAutoFit/>
          </a:bodyPr>
          <a:lstStyle/>
          <a:p>
            <a:r>
              <a:rPr lang="en-US" sz="800" dirty="0">
                <a:solidFill>
                  <a:srgbClr val="F2F2F2"/>
                </a:solidFill>
              </a:rPr>
              <a:t>Photo credit: Midwest Cover Crops Council</a:t>
            </a:r>
          </a:p>
        </p:txBody>
      </p:sp>
      <p:sp>
        <p:nvSpPr>
          <p:cNvPr id="6" name="TextBox 5"/>
          <p:cNvSpPr txBox="1"/>
          <p:nvPr/>
        </p:nvSpPr>
        <p:spPr>
          <a:xfrm>
            <a:off x="3882158" y="5434056"/>
            <a:ext cx="2262158" cy="215444"/>
          </a:xfrm>
          <a:prstGeom prst="rect">
            <a:avLst/>
          </a:prstGeom>
          <a:noFill/>
          <a:ln>
            <a:noFill/>
          </a:ln>
        </p:spPr>
        <p:txBody>
          <a:bodyPr wrap="none" rtlCol="0">
            <a:spAutoFit/>
          </a:bodyPr>
          <a:lstStyle/>
          <a:p>
            <a:r>
              <a:rPr lang="en-US" sz="800" dirty="0">
                <a:solidFill>
                  <a:schemeClr val="bg1">
                    <a:lumMod val="95000"/>
                  </a:schemeClr>
                </a:solidFill>
              </a:rPr>
              <a:t>Photo credit: Seneca County Conservation District</a:t>
            </a:r>
          </a:p>
        </p:txBody>
      </p:sp>
      <p:sp>
        <p:nvSpPr>
          <p:cNvPr id="10" name="TextBox 9"/>
          <p:cNvSpPr txBox="1"/>
          <p:nvPr/>
        </p:nvSpPr>
        <p:spPr>
          <a:xfrm>
            <a:off x="8180388" y="533890"/>
            <a:ext cx="1723549" cy="215444"/>
          </a:xfrm>
          <a:prstGeom prst="rect">
            <a:avLst/>
          </a:prstGeom>
          <a:noFill/>
          <a:ln>
            <a:noFill/>
          </a:ln>
        </p:spPr>
        <p:txBody>
          <a:bodyPr wrap="none" rtlCol="0">
            <a:spAutoFit/>
          </a:bodyPr>
          <a:lstStyle/>
          <a:p>
            <a:r>
              <a:rPr lang="en-US" sz="800" dirty="0">
                <a:solidFill>
                  <a:srgbClr val="F2F2F2"/>
                </a:solidFill>
              </a:rPr>
              <a:t>Photo credit: Blanchard Demo Farms</a:t>
            </a:r>
          </a:p>
        </p:txBody>
      </p:sp>
      <p:sp>
        <p:nvSpPr>
          <p:cNvPr id="11" name="Title 1"/>
          <p:cNvSpPr txBox="1">
            <a:spLocks/>
          </p:cNvSpPr>
          <p:nvPr/>
        </p:nvSpPr>
        <p:spPr>
          <a:xfrm>
            <a:off x="280888" y="274638"/>
            <a:ext cx="10497031"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spc="0" baseline="0">
                <a:solidFill>
                  <a:srgbClr val="CA1B00"/>
                </a:solidFill>
                <a:latin typeface="Arial" charset="0"/>
                <a:ea typeface="Arial" charset="0"/>
                <a:cs typeface="Arial" charset="0"/>
              </a:defRPr>
            </a:lvl1pPr>
          </a:lstStyle>
          <a:p>
            <a:pPr algn="l">
              <a:defRPr/>
            </a:pPr>
            <a:r>
              <a:rPr lang="en-US" sz="4400" dirty="0">
                <a:solidFill>
                  <a:srgbClr val="000000"/>
                </a:solidFill>
              </a:rPr>
              <a:t>   </a:t>
            </a:r>
            <a:r>
              <a:rPr lang="en-US" sz="4400" dirty="0" err="1">
                <a:solidFill>
                  <a:srgbClr val="000000"/>
                </a:solidFill>
              </a:rPr>
              <a:t>Obj</a:t>
            </a:r>
            <a:r>
              <a:rPr lang="en-US" sz="4400" dirty="0">
                <a:solidFill>
                  <a:srgbClr val="000000"/>
                </a:solidFill>
              </a:rPr>
              <a:t> 1: Engage Stakeholders (You!)</a:t>
            </a:r>
          </a:p>
        </p:txBody>
      </p:sp>
      <p:sp>
        <p:nvSpPr>
          <p:cNvPr id="12" name="Content Placeholder 2"/>
          <p:cNvSpPr txBox="1">
            <a:spLocks/>
          </p:cNvSpPr>
          <p:nvPr/>
        </p:nvSpPr>
        <p:spPr>
          <a:xfrm>
            <a:off x="758952" y="1789338"/>
            <a:ext cx="10711898" cy="41910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b="0" kern="1200" baseline="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charset="0"/>
              <a:buNone/>
              <a:defRPr sz="2000" b="0" i="0" kern="1200" spc="0" baseline="0">
                <a:solidFill>
                  <a:schemeClr val="tx1"/>
                </a:solidFill>
                <a:latin typeface="Arial" charset="0"/>
                <a:ea typeface="Arial" charset="0"/>
                <a:cs typeface="Arial" charset="0"/>
              </a:defRPr>
            </a:lvl2pPr>
            <a:lvl3pPr marL="914400" indent="0" algn="ctr" defTabSz="914400" rtl="0" eaLnBrk="1" latinLnBrk="0" hangingPunct="1">
              <a:lnSpc>
                <a:spcPct val="90000"/>
              </a:lnSpc>
              <a:spcBef>
                <a:spcPts val="500"/>
              </a:spcBef>
              <a:buFont typeface="Arial" charset="0"/>
              <a:buNone/>
              <a:defRPr sz="1800" b="1" i="0" kern="1200">
                <a:solidFill>
                  <a:srgbClr val="CA1B00"/>
                </a:solidFill>
                <a:latin typeface="Arial" charset="0"/>
                <a:ea typeface="Arial" charset="0"/>
                <a:cs typeface="Arial" charset="0"/>
              </a:defRPr>
            </a:lvl3pPr>
            <a:lvl4pPr marL="1371600" indent="0" algn="ctr" defTabSz="914400" rtl="0" eaLnBrk="1" latinLnBrk="0" hangingPunct="1">
              <a:lnSpc>
                <a:spcPct val="90000"/>
              </a:lnSpc>
              <a:spcBef>
                <a:spcPts val="500"/>
              </a:spcBef>
              <a:buFont typeface="Arial" charset="0"/>
              <a:buNone/>
              <a:defRPr sz="1600" b="0" kern="1200">
                <a:solidFill>
                  <a:schemeClr val="tx1"/>
                </a:solidFill>
                <a:latin typeface="Arial" charset="0"/>
                <a:ea typeface="Arial" charset="0"/>
                <a:cs typeface="Arial" charset="0"/>
              </a:defRPr>
            </a:lvl4pPr>
            <a:lvl5pPr marL="1828800" indent="0" algn="ctr" defTabSz="914400" rtl="0" eaLnBrk="1" latinLnBrk="0" hangingPunct="1">
              <a:lnSpc>
                <a:spcPct val="90000"/>
              </a:lnSpc>
              <a:spcBef>
                <a:spcPts val="500"/>
              </a:spcBef>
              <a:buFont typeface="Arial"/>
              <a:buNone/>
              <a:defRPr sz="1600" i="1" kern="1200">
                <a:solidFill>
                  <a:schemeClr val="tx1"/>
                </a:solidFill>
                <a:latin typeface="Arial" charset="0"/>
                <a:ea typeface="Arial" charset="0"/>
                <a:cs typeface="Arial"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457200" indent="-457200" algn="l">
              <a:lnSpc>
                <a:spcPct val="100000"/>
              </a:lnSpc>
              <a:spcBef>
                <a:spcPts val="400"/>
              </a:spcBef>
              <a:buFont typeface="Arial"/>
              <a:buChar char="•"/>
              <a:defRPr/>
            </a:pPr>
            <a:r>
              <a:rPr lang="en-US" sz="2800" dirty="0">
                <a:solidFill>
                  <a:srgbClr val="000000"/>
                </a:solidFill>
              </a:rPr>
              <a:t>What have you agreed to?</a:t>
            </a:r>
          </a:p>
          <a:p>
            <a:pPr marL="914400" lvl="1" indent="-457200" algn="l">
              <a:lnSpc>
                <a:spcPct val="100000"/>
              </a:lnSpc>
              <a:spcBef>
                <a:spcPts val="400"/>
              </a:spcBef>
              <a:buFont typeface="Arial"/>
              <a:buChar char="•"/>
              <a:defRPr/>
            </a:pPr>
            <a:r>
              <a:rPr lang="en-US" sz="2400" dirty="0">
                <a:solidFill>
                  <a:srgbClr val="000000"/>
                </a:solidFill>
              </a:rPr>
              <a:t>Helping build the scenarios we present to farmers</a:t>
            </a:r>
          </a:p>
          <a:p>
            <a:pPr marL="1371600" lvl="2" indent="-457200" algn="l">
              <a:lnSpc>
                <a:spcPct val="100000"/>
              </a:lnSpc>
              <a:spcBef>
                <a:spcPts val="400"/>
              </a:spcBef>
              <a:buFont typeface="Arial"/>
              <a:buChar char="•"/>
              <a:defRPr/>
            </a:pPr>
            <a:r>
              <a:rPr lang="en-US" sz="2200" b="0" dirty="0">
                <a:solidFill>
                  <a:srgbClr val="000000"/>
                </a:solidFill>
              </a:rPr>
              <a:t>Identifying what climate-induced changes are most relevant</a:t>
            </a:r>
          </a:p>
          <a:p>
            <a:pPr marL="1371600" lvl="2" indent="-457200" algn="l">
              <a:lnSpc>
                <a:spcPct val="100000"/>
              </a:lnSpc>
              <a:spcBef>
                <a:spcPts val="400"/>
              </a:spcBef>
              <a:buFont typeface="Arial"/>
              <a:buChar char="•"/>
              <a:defRPr/>
            </a:pPr>
            <a:r>
              <a:rPr lang="en-US" sz="2200" b="0" dirty="0">
                <a:solidFill>
                  <a:srgbClr val="000000"/>
                </a:solidFill>
              </a:rPr>
              <a:t>Identifying how the human system at-large will respond to climate change</a:t>
            </a:r>
          </a:p>
          <a:p>
            <a:pPr marL="1371600" lvl="2" indent="-457200" algn="l">
              <a:lnSpc>
                <a:spcPct val="100000"/>
              </a:lnSpc>
              <a:spcBef>
                <a:spcPts val="400"/>
              </a:spcBef>
              <a:buFont typeface="Arial"/>
              <a:buChar char="•"/>
              <a:defRPr/>
            </a:pPr>
            <a:r>
              <a:rPr lang="en-US" sz="2200" b="0" dirty="0">
                <a:solidFill>
                  <a:srgbClr val="000000"/>
                </a:solidFill>
              </a:rPr>
              <a:t>Identifying the policy scenarios to assess with the integrated model </a:t>
            </a:r>
          </a:p>
          <a:p>
            <a:pPr marL="914400" lvl="1" indent="-457200" algn="l">
              <a:lnSpc>
                <a:spcPct val="100000"/>
              </a:lnSpc>
              <a:spcBef>
                <a:spcPts val="400"/>
              </a:spcBef>
              <a:buFont typeface="Arial"/>
              <a:buChar char="•"/>
              <a:defRPr/>
            </a:pPr>
            <a:r>
              <a:rPr lang="en-US" sz="2400" dirty="0">
                <a:solidFill>
                  <a:srgbClr val="000000"/>
                </a:solidFill>
              </a:rPr>
              <a:t>Quarterly conference calls, with one of those replaced annually by a one-day, in-person facilitated workshop (late winter)</a:t>
            </a:r>
          </a:p>
          <a:p>
            <a:pPr marL="914400" lvl="1" indent="-457200" algn="l">
              <a:lnSpc>
                <a:spcPct val="100000"/>
              </a:lnSpc>
              <a:spcBef>
                <a:spcPts val="400"/>
              </a:spcBef>
              <a:buFont typeface="Arial"/>
              <a:buChar char="•"/>
              <a:defRPr/>
            </a:pPr>
            <a:r>
              <a:rPr lang="en-US" sz="2400" dirty="0">
                <a:solidFill>
                  <a:srgbClr val="000000"/>
                </a:solidFill>
              </a:rPr>
              <a:t>Participating in an evaluation process to assess the impact of the engagement process (you received that this morning!)</a:t>
            </a:r>
          </a:p>
          <a:p>
            <a:pPr marL="457200" indent="-457200" algn="l">
              <a:lnSpc>
                <a:spcPct val="100000"/>
              </a:lnSpc>
              <a:spcBef>
                <a:spcPts val="400"/>
              </a:spcBef>
              <a:buFont typeface="Arial"/>
              <a:buChar char="•"/>
              <a:defRPr/>
            </a:pPr>
            <a:endParaRPr lang="en-US" sz="2800" dirty="0">
              <a:solidFill>
                <a:srgbClr val="000000"/>
              </a:solidFill>
            </a:endParaRPr>
          </a:p>
          <a:p>
            <a:pPr marL="457200" indent="-457200" algn="l">
              <a:lnSpc>
                <a:spcPct val="100000"/>
              </a:lnSpc>
              <a:spcBef>
                <a:spcPts val="400"/>
              </a:spcBef>
              <a:buFont typeface="Arial"/>
              <a:buChar char="•"/>
              <a:defRPr/>
            </a:pPr>
            <a:endParaRPr lang="en-US" sz="2800" dirty="0">
              <a:solidFill>
                <a:srgbClr val="000000"/>
              </a:solidFill>
            </a:endParaRPr>
          </a:p>
          <a:p>
            <a:pPr marL="457200" indent="-457200" algn="l">
              <a:lnSpc>
                <a:spcPct val="100000"/>
              </a:lnSpc>
              <a:spcBef>
                <a:spcPts val="400"/>
              </a:spcBef>
              <a:buFont typeface="Arial"/>
              <a:buChar char="•"/>
              <a:defRPr/>
            </a:pPr>
            <a:endParaRPr lang="en-US" sz="2800" dirty="0">
              <a:solidFill>
                <a:srgbClr val="000000"/>
              </a:solidFill>
            </a:endParaRPr>
          </a:p>
          <a:p>
            <a:pPr marL="342900" indent="-342900" algn="l">
              <a:lnSpc>
                <a:spcPct val="100000"/>
              </a:lnSpc>
              <a:spcBef>
                <a:spcPts val="400"/>
              </a:spcBef>
              <a:buFont typeface="Arial"/>
              <a:buChar char="•"/>
              <a:defRPr/>
            </a:pPr>
            <a:endParaRPr lang="en-US" dirty="0">
              <a:solidFill>
                <a:srgbClr val="000000"/>
              </a:solidFill>
            </a:endParaRPr>
          </a:p>
          <a:p>
            <a:pPr marL="800100" lvl="1" indent="-342900" algn="l">
              <a:lnSpc>
                <a:spcPct val="100000"/>
              </a:lnSpc>
              <a:spcBef>
                <a:spcPts val="400"/>
              </a:spcBef>
              <a:buFont typeface="Arial"/>
              <a:buChar char="•"/>
              <a:defRPr/>
            </a:pPr>
            <a:endParaRPr lang="en-US" dirty="0">
              <a:solidFill>
                <a:srgbClr val="000000"/>
              </a:solidFill>
            </a:endParaRPr>
          </a:p>
        </p:txBody>
      </p:sp>
    </p:spTree>
    <p:extLst>
      <p:ext uri="{BB962C8B-B14F-4D97-AF65-F5344CB8AC3E}">
        <p14:creationId xmlns:p14="http://schemas.microsoft.com/office/powerpoint/2010/main" val="199475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3222</TotalTime>
  <Words>5982</Words>
  <Application>Microsoft Macintosh PowerPoint</Application>
  <PresentationFormat>Widescreen</PresentationFormat>
  <Paragraphs>769</Paragraphs>
  <Slides>85</Slides>
  <Notes>51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4" baseType="lpstr">
      <vt:lpstr>Arial</vt:lpstr>
      <vt:lpstr>Calibri</vt:lpstr>
      <vt:lpstr>Garamond</vt:lpstr>
      <vt:lpstr>Lora</vt:lpstr>
      <vt:lpstr>Times</vt:lpstr>
      <vt:lpstr>Times New Roman</vt:lpstr>
      <vt:lpstr>Wingdings</vt:lpstr>
      <vt:lpstr>1_Custom Design</vt:lpstr>
      <vt:lpstr>ClipArt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Weather and Climate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Long-term Temperature Trends</vt:lpstr>
      <vt:lpstr>PowerPoint Presentation</vt:lpstr>
      <vt:lpstr>PowerPoint Presentation</vt:lpstr>
      <vt:lpstr>Summer Dryness Extent</vt:lpstr>
      <vt:lpstr>PowerPoint Presentation</vt:lpstr>
      <vt:lpstr>PowerPoint Presentation</vt:lpstr>
      <vt:lpstr>PowerPoint Presentation</vt:lpstr>
      <vt:lpstr>PowerPoint Presentation</vt:lpstr>
      <vt:lpstr>PowerPoint Presentation</vt:lpstr>
      <vt:lpstr>PowerPoint Presentation</vt:lpstr>
      <vt:lpstr>Extreme Precipitation </vt:lpstr>
      <vt:lpstr>Long-term Precipitation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are the impacts of more rainfall, more intense events on our conservation practices? </vt:lpstr>
      <vt:lpstr>Temperature Impacts</vt:lpstr>
      <vt:lpstr>PowerPoint Presentation</vt:lpstr>
      <vt:lpstr>Fieldwork Days for Ohio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Cervenec, Jason</cp:lastModifiedBy>
  <cp:revision>147</cp:revision>
  <dcterms:created xsi:type="dcterms:W3CDTF">2017-10-03T14:23:53Z</dcterms:created>
  <dcterms:modified xsi:type="dcterms:W3CDTF">2020-12-08T17:02:09Z</dcterms:modified>
</cp:coreProperties>
</file>