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73" r:id="rId3"/>
    <p:sldId id="293" r:id="rId4"/>
    <p:sldId id="311" r:id="rId5"/>
    <p:sldId id="312" r:id="rId6"/>
    <p:sldId id="294" r:id="rId7"/>
    <p:sldId id="295" r:id="rId8"/>
    <p:sldId id="296" r:id="rId9"/>
    <p:sldId id="297" r:id="rId10"/>
    <p:sldId id="313" r:id="rId11"/>
    <p:sldId id="298" r:id="rId12"/>
    <p:sldId id="299" r:id="rId13"/>
    <p:sldId id="314" r:id="rId14"/>
    <p:sldId id="300" r:id="rId15"/>
    <p:sldId id="301" r:id="rId16"/>
    <p:sldId id="309" r:id="rId17"/>
    <p:sldId id="302" r:id="rId18"/>
    <p:sldId id="29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96A"/>
    <a:srgbClr val="113850"/>
    <a:srgbClr val="22364E"/>
    <a:srgbClr val="21374D"/>
    <a:srgbClr val="2A5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9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9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3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3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1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8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BA87-F538-4F7C-B6E0-4D77EEFF730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A497-9C0B-4FB2-8439-AAF315B5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1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rldefense.com/v3/__http:/dx.doi.org/10.1002/cft2.20165__;!!KGKeukY!2-dV4sJT6bU0gW3y4LyvLdHYKs-ttKMyI0kJEYC-ERzF2p4eVTqrbuA4zvZJswXMSQNehNTJbUqFNbW3FbTLPUE$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urldefense.com/v3/__http:/dx.doi.org/10.1002/cft2.20165__;!!KGKeukY!2-dV4sJT6bU0gW3y4LyvLdHYKs-ttKMyI0kJEYC-ERzF2p4eVTqrbuA4zvZJswXMSQNehNTJbUqFNbW3FbTLPUE$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EBD19-94F1-564D-BB0D-F4A073E7E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" r="220"/>
          <a:stretch/>
        </p:blipFill>
        <p:spPr>
          <a:xfrm>
            <a:off x="4710862" y="577321"/>
            <a:ext cx="2770276" cy="1551369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A5DE2BA7-D293-874F-89D5-6E254AF7F8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599" y="3889822"/>
            <a:ext cx="6400800" cy="1051570"/>
          </a:xfrm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Winter-Type Oilseed Pennycress Staging</a:t>
            </a:r>
          </a:p>
          <a:p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Kyle Verhoff, Winthrop Phippen, Nicholas Heller, and Alexander Lindsey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4E0453-BAE7-404E-A768-833125C5B047}"/>
              </a:ext>
            </a:extLst>
          </p:cNvPr>
          <p:cNvGrpSpPr/>
          <p:nvPr/>
        </p:nvGrpSpPr>
        <p:grpSpPr>
          <a:xfrm>
            <a:off x="4628811" y="5404486"/>
            <a:ext cx="2934376" cy="596369"/>
            <a:chOff x="2724411" y="5335483"/>
            <a:chExt cx="3679564" cy="74781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CFF78F-D46B-254A-8D83-D41AAA0113A9}"/>
                </a:ext>
              </a:extLst>
            </p:cNvPr>
            <p:cNvSpPr/>
            <p:nvPr/>
          </p:nvSpPr>
          <p:spPr>
            <a:xfrm>
              <a:off x="2724411" y="5335483"/>
              <a:ext cx="3679564" cy="747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7E3C060-50F7-F54C-8D00-C5103AD2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725" y="5373317"/>
              <a:ext cx="3604547" cy="687028"/>
            </a:xfrm>
            <a:prstGeom prst="rect">
              <a:avLst/>
            </a:prstGeom>
          </p:spPr>
        </p:pic>
      </p:grpSp>
      <p:pic>
        <p:nvPicPr>
          <p:cNvPr id="3" name="Picture 2" descr="A picture containing sky, grass&#10;&#10;Description automatically generated">
            <a:extLst>
              <a:ext uri="{FF2B5EF4-FFF2-40B4-BE49-F238E27FC236}">
                <a16:creationId xmlns:a16="http://schemas.microsoft.com/office/drawing/2014/main" id="{BD3F8374-BEE8-BD49-851C-418F5A9D7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12192000" cy="1076960"/>
          </a:xfrm>
          <a:prstGeom prst="rect">
            <a:avLst/>
          </a:prstGeom>
        </p:spPr>
      </p:pic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5109C77B-1413-8C4A-B15B-C1947153065E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400" dirty="0" err="1">
                <a:solidFill>
                  <a:schemeClr val="bg1"/>
                </a:solidFill>
              </a:rPr>
              <a:t>www.iprefercap.org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C902D-ED17-4A33-B057-CB1CB09C103F}"/>
              </a:ext>
            </a:extLst>
          </p:cNvPr>
          <p:cNvSpPr txBox="1"/>
          <p:nvPr/>
        </p:nvSpPr>
        <p:spPr>
          <a:xfrm>
            <a:off x="3048739" y="501326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http://dx.doi.org/10.1002/cft2.20165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4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588789" y="1648325"/>
            <a:ext cx="6506818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+mn-cs"/>
              </a:rPr>
              <a:t>Good timing to broadcast fertilizer</a:t>
            </a:r>
            <a:endParaRPr lang="en-US" sz="1000" dirty="0">
              <a:solidFill>
                <a:srgbClr val="1138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fertilizer use most common/necessary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Soil P and K (if adequate for annual crop production) are sufficient not to limit yield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1138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 work is needed to better understand P and K removal for managing nutrient budgets into the future</a:t>
            </a:r>
            <a:endParaRPr lang="en-US" sz="2400" dirty="0">
              <a:solidFill>
                <a:srgbClr val="11385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3: Primary Stem Elongation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72A1C66-0697-4DC8-94C9-DE3C10BB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828" y="5916323"/>
            <a:ext cx="368645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3.1 pennycress with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topdressed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ureal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prills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near the rosette.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small plant growing in the dirt&#10;&#10;Description automatically generated with medium confidence">
            <a:extLst>
              <a:ext uri="{FF2B5EF4-FFF2-40B4-BE49-F238E27FC236}">
                <a16:creationId xmlns:a16="http://schemas.microsoft.com/office/drawing/2014/main" id="{FEB4315B-32B7-4212-BB09-EA46401915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2" r="17152"/>
          <a:stretch/>
        </p:blipFill>
        <p:spPr>
          <a:xfrm rot="5400000">
            <a:off x="6842325" y="1688195"/>
            <a:ext cx="4598631" cy="38576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02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303122" y="1386591"/>
            <a:ext cx="6506818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Inflorescence development happens shortly after stem elongation (Stage 3)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5.0 indicates floral cluster is present but is enclosed by leaves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Substages denote flower buds on auxiliary stems are visible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5: Inflorescence Development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BD4EED-D2A1-4621-8D1C-4EBACE00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301" y="31672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A close-up of some plants&#10;&#10;Description automatically generated with medium confidence">
            <a:extLst>
              <a:ext uri="{FF2B5EF4-FFF2-40B4-BE49-F238E27FC236}">
                <a16:creationId xmlns:a16="http://schemas.microsoft.com/office/drawing/2014/main" id="{45109F99-33F0-4C6C-B3D6-14A6B31F03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97" y="3195964"/>
            <a:ext cx="4266945" cy="2844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3105CF9-EDA1-4952-96E5-ADF66C614924}"/>
              </a:ext>
            </a:extLst>
          </p:cNvPr>
          <p:cNvSpPr/>
          <p:nvPr/>
        </p:nvSpPr>
        <p:spPr>
          <a:xfrm>
            <a:off x="3488925" y="3528019"/>
            <a:ext cx="497149" cy="28408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86D145A-C374-4D0B-B3ED-CB9255F7912E}"/>
              </a:ext>
            </a:extLst>
          </p:cNvPr>
          <p:cNvSpPr/>
          <p:nvPr/>
        </p:nvSpPr>
        <p:spPr>
          <a:xfrm>
            <a:off x="2989334" y="4642849"/>
            <a:ext cx="497149" cy="284085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6105888-200C-4032-84B9-D73B3E3EB91E}"/>
              </a:ext>
            </a:extLst>
          </p:cNvPr>
          <p:cNvSpPr/>
          <p:nvPr/>
        </p:nvSpPr>
        <p:spPr>
          <a:xfrm rot="14125930">
            <a:off x="4524154" y="5107416"/>
            <a:ext cx="497149" cy="284085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8D0D464-9211-4432-8355-24947A992C88}"/>
              </a:ext>
            </a:extLst>
          </p:cNvPr>
          <p:cNvSpPr/>
          <p:nvPr/>
        </p:nvSpPr>
        <p:spPr>
          <a:xfrm>
            <a:off x="2989334" y="4125089"/>
            <a:ext cx="497149" cy="284085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748C6-2634-4973-8970-BAA8305E6695}"/>
              </a:ext>
            </a:extLst>
          </p:cNvPr>
          <p:cNvSpPr txBox="1"/>
          <p:nvPr/>
        </p:nvSpPr>
        <p:spPr>
          <a:xfrm>
            <a:off x="2017507" y="6034450"/>
            <a:ext cx="5173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Stage 5.3 with primary flower buds marked by red and auxiliary flower buds by blue arrows.</a:t>
            </a:r>
          </a:p>
        </p:txBody>
      </p:sp>
      <p:pic>
        <p:nvPicPr>
          <p:cNvPr id="14" name="Picture 13" descr="A close-up of some plants&#10;&#10;Description automatically generated with medium confidence">
            <a:extLst>
              <a:ext uri="{FF2B5EF4-FFF2-40B4-BE49-F238E27FC236}">
                <a16:creationId xmlns:a16="http://schemas.microsoft.com/office/drawing/2014/main" id="{2935ECEF-77C4-4873-A960-32813306EE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24" y="1880701"/>
            <a:ext cx="4941954" cy="32946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4A1615B-649C-4FA6-9951-435063B4ED20}"/>
              </a:ext>
            </a:extLst>
          </p:cNvPr>
          <p:cNvSpPr/>
          <p:nvPr/>
        </p:nvSpPr>
        <p:spPr>
          <a:xfrm>
            <a:off x="8865024" y="4546707"/>
            <a:ext cx="497149" cy="284085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544585E-76D4-4157-85DF-5914092AFEC4}"/>
              </a:ext>
            </a:extLst>
          </p:cNvPr>
          <p:cNvSpPr/>
          <p:nvPr/>
        </p:nvSpPr>
        <p:spPr>
          <a:xfrm>
            <a:off x="8245066" y="4017757"/>
            <a:ext cx="497149" cy="284085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3473B52-DFE0-4E80-8B9D-51787D6A13CF}"/>
              </a:ext>
            </a:extLst>
          </p:cNvPr>
          <p:cNvSpPr/>
          <p:nvPr/>
        </p:nvSpPr>
        <p:spPr>
          <a:xfrm>
            <a:off x="8192268" y="3635086"/>
            <a:ext cx="497149" cy="284085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78FB215-A182-401B-BF9C-CD210BDC91DA}"/>
              </a:ext>
            </a:extLst>
          </p:cNvPr>
          <p:cNvSpPr/>
          <p:nvPr/>
        </p:nvSpPr>
        <p:spPr>
          <a:xfrm rot="13882220">
            <a:off x="9379744" y="4121803"/>
            <a:ext cx="497149" cy="284085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94DBE2A-CEED-4C86-91FB-349BD6580509}"/>
              </a:ext>
            </a:extLst>
          </p:cNvPr>
          <p:cNvSpPr/>
          <p:nvPr/>
        </p:nvSpPr>
        <p:spPr>
          <a:xfrm rot="13882220">
            <a:off x="9845383" y="4017756"/>
            <a:ext cx="497149" cy="284085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BA1D6FE-2A62-47FD-80DB-4A6E93465524}"/>
              </a:ext>
            </a:extLst>
          </p:cNvPr>
          <p:cNvSpPr/>
          <p:nvPr/>
        </p:nvSpPr>
        <p:spPr>
          <a:xfrm>
            <a:off x="7998930" y="2587805"/>
            <a:ext cx="497149" cy="28408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7F4DA6C-244A-470B-A18A-B6F62E599513}"/>
              </a:ext>
            </a:extLst>
          </p:cNvPr>
          <p:cNvSpPr/>
          <p:nvPr/>
        </p:nvSpPr>
        <p:spPr>
          <a:xfrm rot="10800000">
            <a:off x="9628318" y="2396593"/>
            <a:ext cx="497149" cy="28408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E01E86-12C7-4651-99C7-C41DE8364EBD}"/>
              </a:ext>
            </a:extLst>
          </p:cNvPr>
          <p:cNvSpPr txBox="1"/>
          <p:nvPr/>
        </p:nvSpPr>
        <p:spPr>
          <a:xfrm>
            <a:off x="6809940" y="5170628"/>
            <a:ext cx="5173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Stage 5.5 with primary flower buds marked by red and auxiliary flower buds by blue arrows.</a:t>
            </a:r>
          </a:p>
        </p:txBody>
      </p:sp>
    </p:spTree>
    <p:extLst>
      <p:ext uri="{BB962C8B-B14F-4D97-AF65-F5344CB8AC3E}">
        <p14:creationId xmlns:p14="http://schemas.microsoft.com/office/powerpoint/2010/main" val="53199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579912" y="1360000"/>
            <a:ext cx="4764445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6.0 shows primary flowers starting to open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6.5 shows 50% of all flowers (primary and auxiliary stems) open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Approximately 1-2 weeks after first flowers open, depending on variety and environmental conditions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6.7 shows fruit set starting on main stem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6.9 has fruit set starting on auxiliary stems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6: Flowering Progression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4097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3DEFCABB-6D77-40C1-B418-796558E69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5"/>
          <a:stretch/>
        </p:blipFill>
        <p:spPr bwMode="auto">
          <a:xfrm>
            <a:off x="5339718" y="1467555"/>
            <a:ext cx="6415797" cy="23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5E25B6E-A5D7-4E16-AC2E-BFFACF0BE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731" y="4227184"/>
            <a:ext cx="26993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Pennycress at (A) stage 6.0, (B) stage 6.7 and (C) stage 6.9 of flowering progression.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3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F98454BB-4084-41ED-8FC8-91D22FB8D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5"/>
          <a:stretch/>
        </p:blipFill>
        <p:spPr bwMode="auto">
          <a:xfrm>
            <a:off x="5298889" y="3861117"/>
            <a:ext cx="3489459" cy="242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2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579912" y="1360000"/>
            <a:ext cx="4764445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Plants can experience cold temperatures during this phase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 plant responses are purpling of silicles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Stems may become wavy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1138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Rarely are exposed pods terminated by the plant, and does not typically cause yield reductions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6: Flowering Progression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14" name="Picture 13" descr="A collage of plants&#10;&#10;Description automatically generated with low confidence">
            <a:extLst>
              <a:ext uri="{FF2B5EF4-FFF2-40B4-BE49-F238E27FC236}">
                <a16:creationId xmlns:a16="http://schemas.microsoft.com/office/drawing/2014/main" id="{6878B48C-2D3A-4984-8B24-496474586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04" y="1203325"/>
            <a:ext cx="45262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4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477207" y="1304310"/>
            <a:ext cx="8329441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7.0 – first pod is filled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</a:rPr>
              <a:t>Most pods contain between 10-14 seeds</a:t>
            </a:r>
            <a:endParaRPr lang="en-US" sz="1800" dirty="0">
              <a:solidFill>
                <a:srgbClr val="1138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Substages progress based on the percent of pods filled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7.2 = 20% of pods filled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7.8 = 80% of pods filled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7: Seed Fill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A2B5373-816A-4E0B-BB50-50919190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8" y="3521226"/>
            <a:ext cx="3939998" cy="262449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2F275DA-2D00-4C0F-A0EE-777CACF05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17" y="6145725"/>
            <a:ext cx="914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7.1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E1BE223-81CD-46DE-8624-2BC6A3B1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96" y="3521226"/>
            <a:ext cx="3939998" cy="262449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0F89C6C5-532A-41BD-9874-DD1C5396A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170" y="6130590"/>
            <a:ext cx="9144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7.8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0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1299003" y="1732862"/>
            <a:ext cx="6506818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Pods begin to turn yellow in color and ripen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Leaves may senesce and fall off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Seed oil profile goes through substantive changes in this stage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 of a preharvest </a:t>
            </a:r>
            <a:r>
              <a:rPr lang="en-US" sz="1800" dirty="0" err="1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dessicant</a:t>
            </a: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 limit oil yield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Seed maturity is achieved some time between stage 8.4-8.8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Moisture content at maturity (approx. 40%) too high for harvest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8: Ripening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D89364C4-396F-41AB-991F-CE87344A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08" y="3244106"/>
            <a:ext cx="4188081" cy="2793049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8: Ripening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171EFFF-CBBF-4446-A811-BFFF540B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2" y="1211193"/>
            <a:ext cx="3771312" cy="2515104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43DC8A6-E95B-4EDA-B39F-D9CCDA79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89" y="1676950"/>
            <a:ext cx="4226915" cy="2816949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162FF5EA-433B-43F3-8C59-E7FA3F5D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11" y="3798368"/>
            <a:ext cx="3420359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8.1 showing 10% of pods have yellowed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D0F3605-DFF7-4DA6-8F69-8D9A8E439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670" y="4559145"/>
            <a:ext cx="383985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8.9 showing 90% of pods having yellowed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53AD71CA-C53C-4BE8-954A-BED3366F0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007" y="6138128"/>
            <a:ext cx="4356663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8.3 on the left, stage 8.5 shown in the middle of this image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6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446747" y="1750617"/>
            <a:ext cx="5723234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+mn-cs"/>
              </a:rPr>
              <a:t>Seeds are mature, but not ready to harvest at the beginning (Stage 9.0)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11385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+mn-cs"/>
              </a:rPr>
              <a:t>Stage 9.7 indicates pods have achieved mature pod color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</a:rPr>
              <a:t>Brown, tan or gray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Depends on environment and variety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Seed losses can occur if harvest is delayed after this stage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9: Maturity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13" name="Picture 12" descr="A picture containing text, grass, tree, plant&#10;&#10;Description automatically generated">
            <a:extLst>
              <a:ext uri="{FF2B5EF4-FFF2-40B4-BE49-F238E27FC236}">
                <a16:creationId xmlns:a16="http://schemas.microsoft.com/office/drawing/2014/main" id="{AB868A95-8A5D-4580-B878-8DBD3F48F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54" y="1515427"/>
            <a:ext cx="5943600" cy="38271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F0D76C-F264-4624-B8F6-FDA8F7CF2A3E}"/>
              </a:ext>
            </a:extLst>
          </p:cNvPr>
          <p:cNvSpPr txBox="1"/>
          <p:nvPr/>
        </p:nvSpPr>
        <p:spPr>
          <a:xfrm>
            <a:off x="5987619" y="5254230"/>
            <a:ext cx="6103398" cy="35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Pennycress at (A) stage 9.0 and (B-C) stage 9.7 of maturity.</a:t>
            </a:r>
          </a:p>
        </p:txBody>
      </p:sp>
    </p:spTree>
    <p:extLst>
      <p:ext uri="{BB962C8B-B14F-4D97-AF65-F5344CB8AC3E}">
        <p14:creationId xmlns:p14="http://schemas.microsoft.com/office/powerpoint/2010/main" val="115308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D7B672-D7D0-F34B-8CC7-6E03BD13F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83" y="3793347"/>
            <a:ext cx="3055434" cy="6161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C82AFF-447E-074A-95B5-750E95C533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94961"/>
            <a:ext cx="2535257" cy="719067"/>
          </a:xfrm>
          <a:prstGeom prst="rect">
            <a:avLst/>
          </a:prstGeom>
        </p:spPr>
      </p:pic>
      <p:sp>
        <p:nvSpPr>
          <p:cNvPr id="20" name="Title 18">
            <a:extLst>
              <a:ext uri="{FF2B5EF4-FFF2-40B4-BE49-F238E27FC236}">
                <a16:creationId xmlns:a16="http://schemas.microsoft.com/office/drawing/2014/main" id="{5813ECFD-6E94-B84A-A0C8-C85B8A84BD14}"/>
              </a:ext>
            </a:extLst>
          </p:cNvPr>
          <p:cNvSpPr txBox="1">
            <a:spLocks/>
          </p:cNvSpPr>
          <p:nvPr/>
        </p:nvSpPr>
        <p:spPr>
          <a:xfrm>
            <a:off x="2209800" y="247226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Institutions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8B3710-4C8A-D14B-9A0C-838EC62105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6" y="2437056"/>
            <a:ext cx="3297485" cy="634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A9EB5-E50C-4071-999D-327C140AD686}"/>
              </a:ext>
            </a:extLst>
          </p:cNvPr>
          <p:cNvSpPr txBox="1"/>
          <p:nvPr/>
        </p:nvSpPr>
        <p:spPr>
          <a:xfrm>
            <a:off x="506365" y="4756127"/>
            <a:ext cx="1117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Adapted from Verhoff, Phippen, Heller, and Lindsey. 2022. Winter-Type Oilseed Pennycress Crop Staging Guide.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Crop, Forage and Turfgrass Management. </a:t>
            </a:r>
            <a:r>
              <a:rPr lang="en-US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http://dx.doi.org/10.1002/cft2.20165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1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650933" y="1732862"/>
            <a:ext cx="6506818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crop for the central Midwest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have utility in summer annual cropping systems (corn-soybean)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in September-October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 in late-May </a:t>
            </a:r>
            <a:r>
              <a:rPr lang="en-US" sz="160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early June</a:t>
            </a:r>
            <a:endParaRPr lang="en-US" sz="2000" dirty="0">
              <a:solidFill>
                <a:srgbClr val="113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staging process is lacking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papers use BBCH method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too resolved for production purposes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an adapted staging system that is proposed for use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Oilseed Pennycress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A86AC6-19AF-4840-B647-B3FB4488D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6"/>
          <a:stretch/>
        </p:blipFill>
        <p:spPr bwMode="auto">
          <a:xfrm>
            <a:off x="7237650" y="1476264"/>
            <a:ext cx="454301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7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508427" y="1332812"/>
            <a:ext cx="7206267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Begins as a vegetative rosette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</a:rPr>
              <a:t> </a:t>
            </a: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prior to dormancy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rosette is dependent on planting date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anatomical components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13" name="Picture 12" descr="A picture containing tree, plant, different&#10;&#10;Description automatically generated">
            <a:extLst>
              <a:ext uri="{FF2B5EF4-FFF2-40B4-BE49-F238E27FC236}">
                <a16:creationId xmlns:a16="http://schemas.microsoft.com/office/drawing/2014/main" id="{365C4C3C-551C-404F-B4A4-F31716144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24" y="2703194"/>
            <a:ext cx="6906358" cy="29927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B80900-4C15-4BBA-BB9B-BBE9C41AB5AC}"/>
              </a:ext>
            </a:extLst>
          </p:cNvPr>
          <p:cNvSpPr txBox="1"/>
          <p:nvPr/>
        </p:nvSpPr>
        <p:spPr>
          <a:xfrm>
            <a:off x="1543050" y="5640703"/>
            <a:ext cx="9430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Pennycress rosettes formed prior to winter. Earlier planting dates will result in more robust rosettes, showing (A) 15 September, (B) 2 October, and (C) 14 October planting dates in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Hoytville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OH in 2020. Images were all collected on 19 November 2020.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4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508428" y="1332812"/>
            <a:ext cx="5191036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Rosettes overwinter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</a:rPr>
              <a:t> </a:t>
            </a: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 growth in spring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secondary stems from crown called tillers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anatomical components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16" name="Picture 15" descr="A picture containing map&#10;&#10;Description automatically generated">
            <a:extLst>
              <a:ext uri="{FF2B5EF4-FFF2-40B4-BE49-F238E27FC236}">
                <a16:creationId xmlns:a16="http://schemas.microsoft.com/office/drawing/2014/main" id="{1CC2FE7E-5C24-4560-B1B0-BE4C8A501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854" y="2723384"/>
            <a:ext cx="6936458" cy="29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508428" y="1332812"/>
            <a:ext cx="5191036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Rosettes overwinter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</a:rPr>
              <a:t> </a:t>
            </a: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 growth in spring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secondary stems from crown called tillers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Tillers and main stem can experience branching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branching may be controlled by plant density</a:t>
            </a:r>
          </a:p>
          <a:p>
            <a:pPr marL="1130300" lvl="2" indent="-342900" eaLnBrk="1" hangingPunct="1">
              <a:buClr>
                <a:srgbClr val="113850"/>
              </a:buClr>
              <a:defRPr/>
            </a:pPr>
            <a:r>
              <a:rPr lang="en-US" sz="1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densities will branch less</a:t>
            </a:r>
          </a:p>
          <a:p>
            <a:pPr marL="1130300" lvl="2" indent="-342900" eaLnBrk="1" hangingPunct="1">
              <a:buClr>
                <a:srgbClr val="113850"/>
              </a:buClr>
              <a:defRPr/>
            </a:pPr>
            <a:r>
              <a:rPr lang="en-US" sz="1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densities branch more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anatomical components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6E7E808-D86F-49B1-ACB6-3BF5CAB23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65" y="1490234"/>
            <a:ext cx="5943600" cy="40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2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482257" y="1648325"/>
            <a:ext cx="3876679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Approximated calendar dates are for latitudes south of 42 degrees N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11385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+mn-cs"/>
              </a:rPr>
              <a:t>Some numerical stages are not included at this point as they occur concurrent with or after a progressing stage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</a:rPr>
              <a:t>Included as placeholders in the event future varieties exhibit these traits</a:t>
            </a:r>
            <a:endParaRPr lang="en-US" sz="1400" dirty="0">
              <a:solidFill>
                <a:srgbClr val="113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Growth Stage Progression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ACAFDF6-540E-46AF-A0A3-673FFD9C0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108" y="1289542"/>
            <a:ext cx="5086184" cy="49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491135" y="1648325"/>
            <a:ext cx="5678846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Germination of seed through emergence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</a:rPr>
              <a:t> </a:t>
            </a: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 – Dry Seed</a:t>
            </a:r>
          </a:p>
          <a:p>
            <a:pPr marL="1130300" lvl="2" indent="-342900" eaLnBrk="1" hangingPunct="1">
              <a:buClr>
                <a:srgbClr val="113850"/>
              </a:buClr>
              <a:defRPr/>
            </a:pPr>
            <a:r>
              <a:rPr lang="en-US" sz="1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seed types (wild types)</a:t>
            </a:r>
          </a:p>
          <a:p>
            <a:pPr marL="1130300" lvl="2" indent="-342900" eaLnBrk="1" hangingPunct="1">
              <a:buClr>
                <a:srgbClr val="113850"/>
              </a:buClr>
              <a:defRPr/>
            </a:pPr>
            <a:r>
              <a:rPr lang="en-US" sz="1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seed types (some commercial cultivars)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– Radicle emerged underground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 – Hypocotyl and cotyledons emerged from seed below the soil surface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 – Plant breaking through soil surface (emergence)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0: Germination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978997-E42F-463A-808E-6431785D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0" t="23724" r="21669" b="19821"/>
          <a:stretch>
            <a:fillRect/>
          </a:stretch>
        </p:blipFill>
        <p:spPr bwMode="auto">
          <a:xfrm>
            <a:off x="7475939" y="1585933"/>
            <a:ext cx="2260600" cy="1693862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F87A86C-A574-4DCB-B776-0257B904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939" y="3363419"/>
            <a:ext cx="2166444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0.0 of golden seed type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733A44D-B874-4D90-8EFF-357CD2C3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39899" r="33794" b="25775"/>
          <a:stretch>
            <a:fillRect/>
          </a:stretch>
        </p:blipFill>
        <p:spPr bwMode="auto">
          <a:xfrm>
            <a:off x="7481856" y="3778943"/>
            <a:ext cx="2454275" cy="169386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89CC530-D325-4BAC-82CC-C1C285390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19" y="5522018"/>
            <a:ext cx="263515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0.9 showing an emerging plant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0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1299003" y="1732862"/>
            <a:ext cx="5817421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Rosette forms initially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Leaves unfurl in pairs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in size depending on planting date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GDD accumulation use base of 28 °F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Overwinters in this stage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1138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Tillers are not clearly evident until after stem elongation begins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1: Leaf and Rosette Development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159CB9-0FD2-46BE-BBCB-331D3A08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9" t="32069" r="34669" b="33034"/>
          <a:stretch>
            <a:fillRect/>
          </a:stretch>
        </p:blipFill>
        <p:spPr bwMode="auto">
          <a:xfrm>
            <a:off x="7116424" y="1349113"/>
            <a:ext cx="2293937" cy="1535112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7183440-2E5E-4101-8C82-45AB716B1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424" y="2964332"/>
            <a:ext cx="2293936" cy="28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1.0 unfolded cotyledons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hand holding a small plant&#10;&#10;Description automatically generated with medium confidence">
            <a:extLst>
              <a:ext uri="{FF2B5EF4-FFF2-40B4-BE49-F238E27FC236}">
                <a16:creationId xmlns:a16="http://schemas.microsoft.com/office/drawing/2014/main" id="{C290763C-F569-49CA-A784-927C1BD9ED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5" t="26642" r="36052" b="30161"/>
          <a:stretch/>
        </p:blipFill>
        <p:spPr>
          <a:xfrm rot="5400000">
            <a:off x="9702065" y="1244084"/>
            <a:ext cx="2041867" cy="22218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0B37A596-1DEF-48F6-A71B-CFD036E81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2064" y="3423363"/>
            <a:ext cx="2293936" cy="28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1.1 first true leaves present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3074AA7-D68C-41B1-A550-63627C4A6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510" y="5817307"/>
            <a:ext cx="2541554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1.8 eight pairs of leaves present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91DD3EA6-C6BB-4682-825F-A43E6D3B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t="32091" r="32610" b="29314"/>
          <a:stretch>
            <a:fillRect/>
          </a:stretch>
        </p:blipFill>
        <p:spPr bwMode="auto">
          <a:xfrm>
            <a:off x="7070510" y="3759701"/>
            <a:ext cx="3035276" cy="202981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9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99000">
              <a:srgbClr val="2A5574"/>
            </a:gs>
            <a:gs pos="0">
              <a:srgbClr val="2A5574"/>
            </a:gs>
            <a:gs pos="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D10263-4975-1849-A288-77D931C40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" y="6321204"/>
            <a:ext cx="2280290" cy="434624"/>
          </a:xfrm>
          <a:prstGeom prst="rect">
            <a:avLst/>
          </a:prstGeom>
        </p:spPr>
      </p:pic>
      <p:sp>
        <p:nvSpPr>
          <p:cNvPr id="26" name="Content Placeholder 19">
            <a:extLst>
              <a:ext uri="{FF2B5EF4-FFF2-40B4-BE49-F238E27FC236}">
                <a16:creationId xmlns:a16="http://schemas.microsoft.com/office/drawing/2014/main" id="{349F359B-A897-E040-999C-4966A4ED9927}"/>
              </a:ext>
            </a:extLst>
          </p:cNvPr>
          <p:cNvSpPr>
            <a:spLocks noGrp="1"/>
          </p:cNvSpPr>
          <p:nvPr/>
        </p:nvSpPr>
        <p:spPr bwMode="auto">
          <a:xfrm>
            <a:off x="588789" y="1648325"/>
            <a:ext cx="6506818" cy="35613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5016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15000"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+mn-cs"/>
              </a:rPr>
              <a:t>Begins in spring when temperatures start to warm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+mn-cs"/>
              </a:rPr>
              <a:t>Elongation of main stem occurs first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</a:rPr>
              <a:t>Tillers elongate as well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Substages set by approximate final height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difficult to stage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Presence of developing flower buds (stage 5) occurs concurrently with stem and tiller elongation</a:t>
            </a:r>
          </a:p>
          <a:p>
            <a:pPr marL="342900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138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flower bud formation is delayed in future varieties, Stage 4 may be necessary indicating tiller/secondary stem elongation</a:t>
            </a:r>
            <a:r>
              <a:rPr lang="en-US" sz="2000" dirty="0">
                <a:solidFill>
                  <a:srgbClr val="113850"/>
                </a:solidFill>
              </a:rPr>
              <a:t> </a:t>
            </a:r>
          </a:p>
          <a:p>
            <a:pPr marL="730250" lvl="1" indent="-342900" eaLnBrk="1" hangingPunct="1">
              <a:buClr>
                <a:srgbClr val="11385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varieties does not necessitate having stage 4</a:t>
            </a: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8C56B3B7-FCE6-A04C-8E4B-9D18CCC8F976}"/>
              </a:ext>
            </a:extLst>
          </p:cNvPr>
          <p:cNvSpPr txBox="1">
            <a:spLocks/>
          </p:cNvSpPr>
          <p:nvPr/>
        </p:nvSpPr>
        <p:spPr>
          <a:xfrm>
            <a:off x="2209800" y="517525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11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3: Primary Stem Elongation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2E24E-C8A8-EF4E-B7CE-37C67F73C02D}"/>
              </a:ext>
            </a:extLst>
          </p:cNvPr>
          <p:cNvGrpSpPr/>
          <p:nvPr/>
        </p:nvGrpSpPr>
        <p:grpSpPr>
          <a:xfrm>
            <a:off x="10973064" y="6138212"/>
            <a:ext cx="1232384" cy="668182"/>
            <a:chOff x="7925954" y="6131488"/>
            <a:chExt cx="1232384" cy="6681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ED6C96-96F4-3E4A-B5E0-12ED30711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" r="220"/>
            <a:stretch/>
          </p:blipFill>
          <p:spPr>
            <a:xfrm>
              <a:off x="7925954" y="6131490"/>
              <a:ext cx="1193167" cy="6681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AC88C5-5B59-1040-AF03-C0483E77A45A}"/>
                </a:ext>
              </a:extLst>
            </p:cNvPr>
            <p:cNvSpPr/>
            <p:nvPr/>
          </p:nvSpPr>
          <p:spPr>
            <a:xfrm>
              <a:off x="9095882" y="6131488"/>
              <a:ext cx="62456" cy="668181"/>
            </a:xfrm>
            <a:prstGeom prst="rect">
              <a:avLst/>
            </a:prstGeom>
            <a:solidFill>
              <a:srgbClr val="213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7F174B6E-8520-EB4C-ADC6-6A112C956D6B}"/>
              </a:ext>
            </a:extLst>
          </p:cNvPr>
          <p:cNvSpPr txBox="1">
            <a:spLocks/>
          </p:cNvSpPr>
          <p:nvPr/>
        </p:nvSpPr>
        <p:spPr>
          <a:xfrm>
            <a:off x="4648200" y="63212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109" charset="-128"/>
                <a:cs typeface="+mn-cs"/>
              </a:defRPr>
            </a:lvl1pPr>
            <a:lvl2pPr marL="457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2pPr>
            <a:lvl3pPr marL="914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3pPr>
            <a:lvl4pPr marL="1371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4pPr>
            <a:lvl5pPr marL="18288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www.iprefercap.org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1DED3A-6D96-45E8-A289-CEA023FE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22355"/>
            <a:ext cx="3056137" cy="2038928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757DC62-49F3-470B-9EDA-3DBC71A65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99" y="3350463"/>
            <a:ext cx="2958483" cy="36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3.0 Initial vertical growth of primary stem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7870F06-28C0-4C7D-AA2A-6F1730587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8" y="3728013"/>
            <a:ext cx="3056139" cy="203742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272A1C66-0697-4DC8-94C9-DE3C10BB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98" y="5745301"/>
            <a:ext cx="368645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Stage 3.2 primary stem is approximately 20% of final height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5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7791AAF0-2A13-B44E-9E9C-BD4901EC6BA5}" vid="{CFAD2646-25CE-D843-AB1F-4E97639B6A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1088</Words>
  <Application>Microsoft Office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Sedbrook, John</dc:creator>
  <cp:keywords/>
  <dc:description/>
  <cp:lastModifiedBy>Lindsey, Alexander J.</cp:lastModifiedBy>
  <cp:revision>37</cp:revision>
  <dcterms:created xsi:type="dcterms:W3CDTF">2019-07-25T19:20:46Z</dcterms:created>
  <dcterms:modified xsi:type="dcterms:W3CDTF">2022-05-23T11:21:04Z</dcterms:modified>
  <cp:category/>
</cp:coreProperties>
</file>