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6"/>
  </p:notesMasterIdLst>
  <p:sldIdLst>
    <p:sldId id="309" r:id="rId2"/>
    <p:sldId id="310" r:id="rId3"/>
    <p:sldId id="354" r:id="rId4"/>
    <p:sldId id="268" r:id="rId5"/>
    <p:sldId id="352" r:id="rId6"/>
    <p:sldId id="271" r:id="rId7"/>
    <p:sldId id="274" r:id="rId8"/>
    <p:sldId id="270" r:id="rId9"/>
    <p:sldId id="289" r:id="rId10"/>
    <p:sldId id="272" r:id="rId11"/>
    <p:sldId id="311" r:id="rId12"/>
    <p:sldId id="312" r:id="rId13"/>
    <p:sldId id="313" r:id="rId14"/>
    <p:sldId id="342" r:id="rId15"/>
    <p:sldId id="343" r:id="rId16"/>
    <p:sldId id="351" r:id="rId17"/>
    <p:sldId id="348" r:id="rId18"/>
    <p:sldId id="349" r:id="rId19"/>
    <p:sldId id="315" r:id="rId20"/>
    <p:sldId id="325" r:id="rId21"/>
    <p:sldId id="353" r:id="rId22"/>
    <p:sldId id="308" r:id="rId23"/>
    <p:sldId id="283" r:id="rId24"/>
    <p:sldId id="30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Alexander J." initials="LAJ" lastIdx="1" clrIdx="0">
    <p:extLst>
      <p:ext uri="{19B8F6BF-5375-455C-9EA6-DF929625EA0E}">
        <p15:presenceInfo xmlns:p15="http://schemas.microsoft.com/office/powerpoint/2012/main" userId="S::lindsey.227@osu.edu::3d8232a0-f614-421b-aff9-6a35e51085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CA1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4674"/>
  </p:normalViewPr>
  <p:slideViewPr>
    <p:cSldViewPr snapToGrid="0" snapToObjects="1">
      <p:cViewPr varScale="1">
        <p:scale>
          <a:sx n="50" d="100"/>
          <a:sy n="50" d="100"/>
        </p:scale>
        <p:origin x="72"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ndsey.227\Documents\New%20Faculty\2017%20Pioneer\NR%20POP%202017\NR%20POP%20FINAL%20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indsey.227\Documents\Publications\VRS%20corn\oh%20charts%20and%20eq%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indsey.227\Documents\Publications\VRS%20corn\oh%20charts%20and%20eq%20resul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indsey.227\Documents\Publications\VRS%20corn\oh%20charts%20and%20eq%20resul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indsey.227\Documents\Publications\VRS%20corn\oh%20charts%20and%20eq%20resul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indsey.227\Documents\New%20Faculty\2020%20AFRI%20EWD%20workforce%20development\SESSION%20RESOURCES\Ecosystem%20Dynamics\sr%20plant%20date.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Grain Yield</c:v>
          </c:tx>
          <c:spPr>
            <a:ln w="19050" cap="rnd">
              <a:noFill/>
              <a:round/>
            </a:ln>
            <a:effectLst/>
          </c:spPr>
          <c:marker>
            <c:symbol val="square"/>
            <c:size val="5"/>
            <c:spPr>
              <a:solidFill>
                <a:schemeClr val="accent1"/>
              </a:solidFill>
              <a:ln w="9525">
                <a:solidFill>
                  <a:schemeClr val="accent1"/>
                </a:solidFill>
              </a:ln>
              <a:effectLst/>
            </c:spPr>
          </c:marker>
          <c:trendline>
            <c:spPr>
              <a:ln w="25400" cap="rnd">
                <a:solidFill>
                  <a:schemeClr val="accent1"/>
                </a:solidFill>
                <a:prstDash val="sysDot"/>
              </a:ln>
              <a:effectLst/>
            </c:spPr>
            <c:trendlineType val="linear"/>
            <c:dispRSqr val="0"/>
            <c:dispEq val="1"/>
            <c:trendlineLbl>
              <c:layout>
                <c:manualLayout>
                  <c:x val="1.1046218591060883E-2"/>
                  <c:y val="-9.4193004727541343E-2"/>
                </c:manualLayout>
              </c:layout>
              <c:numFmt formatCode="General" sourceLinked="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f>Sheet1!$E$2:$E$73</c:f>
              <c:numCache>
                <c:formatCode>General</c:formatCode>
                <c:ptCount val="72"/>
                <c:pt idx="0">
                  <c:v>34.9</c:v>
                </c:pt>
                <c:pt idx="1">
                  <c:v>39.9</c:v>
                </c:pt>
                <c:pt idx="2">
                  <c:v>44.9</c:v>
                </c:pt>
                <c:pt idx="3">
                  <c:v>44.9</c:v>
                </c:pt>
                <c:pt idx="4">
                  <c:v>34.9</c:v>
                </c:pt>
                <c:pt idx="5">
                  <c:v>39.9</c:v>
                </c:pt>
                <c:pt idx="6">
                  <c:v>39.9</c:v>
                </c:pt>
                <c:pt idx="7">
                  <c:v>44.9</c:v>
                </c:pt>
                <c:pt idx="8">
                  <c:v>34.9</c:v>
                </c:pt>
                <c:pt idx="10">
                  <c:v>34.9</c:v>
                </c:pt>
                <c:pt idx="12">
                  <c:v>39.9</c:v>
                </c:pt>
                <c:pt idx="13">
                  <c:v>34.9</c:v>
                </c:pt>
                <c:pt idx="14">
                  <c:v>44.9</c:v>
                </c:pt>
                <c:pt idx="15">
                  <c:v>34.9</c:v>
                </c:pt>
                <c:pt idx="16">
                  <c:v>44.9</c:v>
                </c:pt>
                <c:pt idx="17">
                  <c:v>39.9</c:v>
                </c:pt>
                <c:pt idx="18">
                  <c:v>39.9</c:v>
                </c:pt>
                <c:pt idx="19">
                  <c:v>34.9</c:v>
                </c:pt>
                <c:pt idx="20">
                  <c:v>44.9</c:v>
                </c:pt>
                <c:pt idx="21">
                  <c:v>34.9</c:v>
                </c:pt>
                <c:pt idx="22">
                  <c:v>39.9</c:v>
                </c:pt>
                <c:pt idx="23">
                  <c:v>44.9</c:v>
                </c:pt>
                <c:pt idx="24">
                  <c:v>44.9</c:v>
                </c:pt>
                <c:pt idx="25">
                  <c:v>34.9</c:v>
                </c:pt>
                <c:pt idx="26">
                  <c:v>39.9</c:v>
                </c:pt>
                <c:pt idx="27">
                  <c:v>39.9</c:v>
                </c:pt>
                <c:pt idx="28">
                  <c:v>34.9</c:v>
                </c:pt>
                <c:pt idx="29">
                  <c:v>44.9</c:v>
                </c:pt>
                <c:pt idx="30">
                  <c:v>39.9</c:v>
                </c:pt>
                <c:pt idx="31">
                  <c:v>34.9</c:v>
                </c:pt>
                <c:pt idx="32">
                  <c:v>44.9</c:v>
                </c:pt>
                <c:pt idx="33">
                  <c:v>34.9</c:v>
                </c:pt>
                <c:pt idx="34">
                  <c:v>44.9</c:v>
                </c:pt>
                <c:pt idx="35">
                  <c:v>39.9</c:v>
                </c:pt>
                <c:pt idx="36">
                  <c:v>34.9</c:v>
                </c:pt>
                <c:pt idx="37">
                  <c:v>39.9</c:v>
                </c:pt>
                <c:pt idx="38">
                  <c:v>44.9</c:v>
                </c:pt>
                <c:pt idx="39">
                  <c:v>34.9</c:v>
                </c:pt>
                <c:pt idx="40">
                  <c:v>39.9</c:v>
                </c:pt>
                <c:pt idx="41">
                  <c:v>44.9</c:v>
                </c:pt>
                <c:pt idx="42">
                  <c:v>39.9</c:v>
                </c:pt>
                <c:pt idx="43">
                  <c:v>44.9</c:v>
                </c:pt>
                <c:pt idx="44">
                  <c:v>34.9</c:v>
                </c:pt>
                <c:pt idx="45">
                  <c:v>44.9</c:v>
                </c:pt>
                <c:pt idx="46">
                  <c:v>34.9</c:v>
                </c:pt>
                <c:pt idx="47">
                  <c:v>39.9</c:v>
                </c:pt>
                <c:pt idx="48">
                  <c:v>39.9</c:v>
                </c:pt>
                <c:pt idx="49">
                  <c:v>34.9</c:v>
                </c:pt>
                <c:pt idx="50">
                  <c:v>44.9</c:v>
                </c:pt>
                <c:pt idx="51">
                  <c:v>34.9</c:v>
                </c:pt>
                <c:pt idx="52">
                  <c:v>44.9</c:v>
                </c:pt>
                <c:pt idx="53">
                  <c:v>39.9</c:v>
                </c:pt>
                <c:pt idx="54">
                  <c:v>39.9</c:v>
                </c:pt>
                <c:pt idx="55">
                  <c:v>34.9</c:v>
                </c:pt>
                <c:pt idx="56">
                  <c:v>44.9</c:v>
                </c:pt>
                <c:pt idx="57">
                  <c:v>39.9</c:v>
                </c:pt>
                <c:pt idx="58">
                  <c:v>44.9</c:v>
                </c:pt>
                <c:pt idx="59">
                  <c:v>34.9</c:v>
                </c:pt>
                <c:pt idx="60">
                  <c:v>34.9</c:v>
                </c:pt>
                <c:pt idx="61">
                  <c:v>44.9</c:v>
                </c:pt>
                <c:pt idx="62">
                  <c:v>39.9</c:v>
                </c:pt>
                <c:pt idx="63">
                  <c:v>39.9</c:v>
                </c:pt>
                <c:pt idx="64">
                  <c:v>34.9</c:v>
                </c:pt>
                <c:pt idx="65">
                  <c:v>44.9</c:v>
                </c:pt>
                <c:pt idx="66">
                  <c:v>39.9</c:v>
                </c:pt>
                <c:pt idx="67">
                  <c:v>44.9</c:v>
                </c:pt>
                <c:pt idx="68">
                  <c:v>34.9</c:v>
                </c:pt>
                <c:pt idx="69">
                  <c:v>34.9</c:v>
                </c:pt>
                <c:pt idx="70">
                  <c:v>44.9</c:v>
                </c:pt>
                <c:pt idx="71">
                  <c:v>39.9</c:v>
                </c:pt>
              </c:numCache>
            </c:numRef>
          </c:xVal>
          <c:yVal>
            <c:numRef>
              <c:f>Sheet1!$C$2:$C$73</c:f>
              <c:numCache>
                <c:formatCode>General</c:formatCode>
                <c:ptCount val="72"/>
                <c:pt idx="0">
                  <c:v>207.55960339037262</c:v>
                </c:pt>
                <c:pt idx="1">
                  <c:v>207.33071211532751</c:v>
                </c:pt>
                <c:pt idx="2">
                  <c:v>220.56759406913255</c:v>
                </c:pt>
                <c:pt idx="3">
                  <c:v>215.58274017043252</c:v>
                </c:pt>
                <c:pt idx="4">
                  <c:v>216.35519846473696</c:v>
                </c:pt>
                <c:pt idx="5">
                  <c:v>217.16432912202143</c:v>
                </c:pt>
                <c:pt idx="6">
                  <c:v>213.72474012474012</c:v>
                </c:pt>
                <c:pt idx="7">
                  <c:v>201.77263484955796</c:v>
                </c:pt>
                <c:pt idx="8">
                  <c:v>207.24094692833157</c:v>
                </c:pt>
                <c:pt idx="10">
                  <c:v>199.36492255146098</c:v>
                </c:pt>
                <c:pt idx="12">
                  <c:v>207.48844805921732</c:v>
                </c:pt>
                <c:pt idx="13">
                  <c:v>193.66893829247678</c:v>
                </c:pt>
                <c:pt idx="14">
                  <c:v>209.8211487057641</c:v>
                </c:pt>
                <c:pt idx="15">
                  <c:v>181.75659043659047</c:v>
                </c:pt>
                <c:pt idx="16">
                  <c:v>213.10772886157503</c:v>
                </c:pt>
                <c:pt idx="17">
                  <c:v>193.65634927234927</c:v>
                </c:pt>
                <c:pt idx="18">
                  <c:v>215.86258463366156</c:v>
                </c:pt>
                <c:pt idx="19">
                  <c:v>200.33460053460058</c:v>
                </c:pt>
                <c:pt idx="20">
                  <c:v>216.98415188138262</c:v>
                </c:pt>
                <c:pt idx="21">
                  <c:v>204.54420963651734</c:v>
                </c:pt>
                <c:pt idx="22">
                  <c:v>204.29292682369604</c:v>
                </c:pt>
                <c:pt idx="23">
                  <c:v>192.13491891891888</c:v>
                </c:pt>
                <c:pt idx="24">
                  <c:v>201.62485070023533</c:v>
                </c:pt>
                <c:pt idx="25">
                  <c:v>202.17966324735556</c:v>
                </c:pt>
                <c:pt idx="26">
                  <c:v>197.58541728541726</c:v>
                </c:pt>
                <c:pt idx="27">
                  <c:v>198.21566443535676</c:v>
                </c:pt>
                <c:pt idx="28">
                  <c:v>203.74109981494598</c:v>
                </c:pt>
                <c:pt idx="29">
                  <c:v>176.24628178474333</c:v>
                </c:pt>
                <c:pt idx="30">
                  <c:v>204.69746727285192</c:v>
                </c:pt>
                <c:pt idx="31">
                  <c:v>215.43565264672961</c:v>
                </c:pt>
                <c:pt idx="32">
                  <c:v>212.76140641063716</c:v>
                </c:pt>
                <c:pt idx="33">
                  <c:v>217.08745150899</c:v>
                </c:pt>
                <c:pt idx="34">
                  <c:v>212.29790157867086</c:v>
                </c:pt>
                <c:pt idx="35">
                  <c:v>198.90403006556855</c:v>
                </c:pt>
                <c:pt idx="36">
                  <c:v>212.48111411665255</c:v>
                </c:pt>
                <c:pt idx="37">
                  <c:v>215.80261014370242</c:v>
                </c:pt>
                <c:pt idx="38">
                  <c:v>211.73572138630598</c:v>
                </c:pt>
                <c:pt idx="39">
                  <c:v>204.9465965173288</c:v>
                </c:pt>
                <c:pt idx="40">
                  <c:v>230.69670573119188</c:v>
                </c:pt>
                <c:pt idx="41">
                  <c:v>214.73585041420117</c:v>
                </c:pt>
                <c:pt idx="42">
                  <c:v>219.19392000000002</c:v>
                </c:pt>
                <c:pt idx="43">
                  <c:v>231.90209893491124</c:v>
                </c:pt>
                <c:pt idx="44">
                  <c:v>217.79165376162297</c:v>
                </c:pt>
                <c:pt idx="45">
                  <c:v>221.74249298393912</c:v>
                </c:pt>
                <c:pt idx="46">
                  <c:v>218.31366187658497</c:v>
                </c:pt>
                <c:pt idx="47">
                  <c:v>221.74531597633134</c:v>
                </c:pt>
                <c:pt idx="48">
                  <c:v>205.00006153846152</c:v>
                </c:pt>
                <c:pt idx="49">
                  <c:v>194.64532544378696</c:v>
                </c:pt>
                <c:pt idx="50">
                  <c:v>226.7402941673711</c:v>
                </c:pt>
                <c:pt idx="51">
                  <c:v>210.68900490278952</c:v>
                </c:pt>
                <c:pt idx="52">
                  <c:v>227.92001041420116</c:v>
                </c:pt>
                <c:pt idx="53">
                  <c:v>202.56104520710056</c:v>
                </c:pt>
                <c:pt idx="54">
                  <c:v>204.15326201183436</c:v>
                </c:pt>
                <c:pt idx="55">
                  <c:v>212.85460828402367</c:v>
                </c:pt>
                <c:pt idx="56">
                  <c:v>225.27597119188499</c:v>
                </c:pt>
                <c:pt idx="57">
                  <c:v>226.14341538461539</c:v>
                </c:pt>
                <c:pt idx="58">
                  <c:v>215.64716145393066</c:v>
                </c:pt>
                <c:pt idx="59">
                  <c:v>202.24285714285716</c:v>
                </c:pt>
                <c:pt idx="60">
                  <c:v>214.85218224852068</c:v>
                </c:pt>
                <c:pt idx="61">
                  <c:v>219.64697345731193</c:v>
                </c:pt>
                <c:pt idx="62">
                  <c:v>219.37032020287407</c:v>
                </c:pt>
                <c:pt idx="63">
                  <c:v>222.83867320371934</c:v>
                </c:pt>
                <c:pt idx="64">
                  <c:v>217.49982999154693</c:v>
                </c:pt>
                <c:pt idx="65">
                  <c:v>221.60490278951812</c:v>
                </c:pt>
                <c:pt idx="66">
                  <c:v>200.56187563820794</c:v>
                </c:pt>
                <c:pt idx="67">
                  <c:v>196.66820814877428</c:v>
                </c:pt>
                <c:pt idx="68">
                  <c:v>201.65297447168217</c:v>
                </c:pt>
                <c:pt idx="69">
                  <c:v>195.00126796280639</c:v>
                </c:pt>
                <c:pt idx="70">
                  <c:v>206.82604666103128</c:v>
                </c:pt>
                <c:pt idx="71">
                  <c:v>214.32722840236687</c:v>
                </c:pt>
              </c:numCache>
            </c:numRef>
          </c:yVal>
          <c:smooth val="0"/>
          <c:extLst>
            <c:ext xmlns:c16="http://schemas.microsoft.com/office/drawing/2014/chart" uri="{C3380CC4-5D6E-409C-BE32-E72D297353CC}">
              <c16:uniqueId val="{00000001-73AC-4DAC-AA5B-773F35015F34}"/>
            </c:ext>
          </c:extLst>
        </c:ser>
        <c:ser>
          <c:idx val="1"/>
          <c:order val="1"/>
          <c:tx>
            <c:v>Per Plant Yield</c:v>
          </c:tx>
          <c:spPr>
            <a:ln w="25400" cap="rnd">
              <a:noFill/>
              <a:round/>
            </a:ln>
            <a:effectLst/>
          </c:spPr>
          <c:marker>
            <c:symbol val="triangle"/>
            <c:size val="5"/>
            <c:spPr>
              <a:solidFill>
                <a:schemeClr val="accent2"/>
              </a:solidFill>
              <a:ln w="9525">
                <a:solidFill>
                  <a:schemeClr val="accent2"/>
                </a:solidFill>
              </a:ln>
              <a:effectLst/>
            </c:spPr>
          </c:marker>
          <c:trendline>
            <c:spPr>
              <a:ln w="25400" cap="rnd">
                <a:solidFill>
                  <a:schemeClr val="accent2"/>
                </a:solidFill>
                <a:prstDash val="sysDot"/>
              </a:ln>
              <a:effectLst/>
            </c:spPr>
            <c:trendlineType val="linear"/>
            <c:dispRSqr val="0"/>
            <c:dispEq val="1"/>
            <c:trendlineLbl>
              <c:layout>
                <c:manualLayout>
                  <c:x val="-1.6076491408845709E-2"/>
                  <c:y val="0.15187985102945187"/>
                </c:manualLayout>
              </c:layout>
              <c:numFmt formatCode="General" sourceLinked="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f>Sheet1!$F$2:$F$73</c:f>
              <c:numCache>
                <c:formatCode>General</c:formatCode>
                <c:ptCount val="72"/>
                <c:pt idx="0">
                  <c:v>35.1</c:v>
                </c:pt>
                <c:pt idx="1">
                  <c:v>40.1</c:v>
                </c:pt>
                <c:pt idx="2">
                  <c:v>45.1</c:v>
                </c:pt>
                <c:pt idx="3">
                  <c:v>45.1</c:v>
                </c:pt>
                <c:pt idx="4">
                  <c:v>35.1</c:v>
                </c:pt>
                <c:pt idx="5">
                  <c:v>40.1</c:v>
                </c:pt>
                <c:pt idx="6">
                  <c:v>40.1</c:v>
                </c:pt>
                <c:pt idx="7">
                  <c:v>45.1</c:v>
                </c:pt>
                <c:pt idx="8">
                  <c:v>35.1</c:v>
                </c:pt>
                <c:pt idx="10">
                  <c:v>35.1</c:v>
                </c:pt>
                <c:pt idx="12">
                  <c:v>40.1</c:v>
                </c:pt>
                <c:pt idx="13">
                  <c:v>35.1</c:v>
                </c:pt>
                <c:pt idx="14">
                  <c:v>45.1</c:v>
                </c:pt>
                <c:pt idx="15">
                  <c:v>35.1</c:v>
                </c:pt>
                <c:pt idx="16">
                  <c:v>45.1</c:v>
                </c:pt>
                <c:pt idx="17">
                  <c:v>40.1</c:v>
                </c:pt>
                <c:pt idx="18">
                  <c:v>40.1</c:v>
                </c:pt>
                <c:pt idx="19">
                  <c:v>35.1</c:v>
                </c:pt>
                <c:pt idx="20">
                  <c:v>45.1</c:v>
                </c:pt>
                <c:pt idx="21">
                  <c:v>35.1</c:v>
                </c:pt>
                <c:pt idx="22">
                  <c:v>40.1</c:v>
                </c:pt>
                <c:pt idx="23">
                  <c:v>45.1</c:v>
                </c:pt>
                <c:pt idx="24">
                  <c:v>45.1</c:v>
                </c:pt>
                <c:pt idx="25">
                  <c:v>35.1</c:v>
                </c:pt>
                <c:pt idx="26">
                  <c:v>40.1</c:v>
                </c:pt>
                <c:pt idx="27">
                  <c:v>40.1</c:v>
                </c:pt>
                <c:pt idx="28">
                  <c:v>35.1</c:v>
                </c:pt>
                <c:pt idx="29">
                  <c:v>45.1</c:v>
                </c:pt>
                <c:pt idx="30">
                  <c:v>40.1</c:v>
                </c:pt>
                <c:pt idx="31">
                  <c:v>35.1</c:v>
                </c:pt>
                <c:pt idx="32">
                  <c:v>45.1</c:v>
                </c:pt>
                <c:pt idx="33">
                  <c:v>35.1</c:v>
                </c:pt>
                <c:pt idx="34">
                  <c:v>45.1</c:v>
                </c:pt>
                <c:pt idx="35">
                  <c:v>40.1</c:v>
                </c:pt>
                <c:pt idx="36">
                  <c:v>35.1</c:v>
                </c:pt>
                <c:pt idx="37">
                  <c:v>40.1</c:v>
                </c:pt>
                <c:pt idx="38">
                  <c:v>45.1</c:v>
                </c:pt>
                <c:pt idx="39">
                  <c:v>35.1</c:v>
                </c:pt>
                <c:pt idx="40">
                  <c:v>40.1</c:v>
                </c:pt>
                <c:pt idx="41">
                  <c:v>45.1</c:v>
                </c:pt>
                <c:pt idx="42">
                  <c:v>40.1</c:v>
                </c:pt>
                <c:pt idx="43">
                  <c:v>45.1</c:v>
                </c:pt>
                <c:pt idx="44">
                  <c:v>35.1</c:v>
                </c:pt>
                <c:pt idx="45">
                  <c:v>45.1</c:v>
                </c:pt>
                <c:pt idx="46">
                  <c:v>35.1</c:v>
                </c:pt>
                <c:pt idx="47">
                  <c:v>40.1</c:v>
                </c:pt>
                <c:pt idx="48">
                  <c:v>40.1</c:v>
                </c:pt>
                <c:pt idx="49">
                  <c:v>35.1</c:v>
                </c:pt>
                <c:pt idx="50">
                  <c:v>45.1</c:v>
                </c:pt>
                <c:pt idx="51">
                  <c:v>35.1</c:v>
                </c:pt>
                <c:pt idx="52">
                  <c:v>45.1</c:v>
                </c:pt>
                <c:pt idx="53">
                  <c:v>40.1</c:v>
                </c:pt>
                <c:pt idx="54">
                  <c:v>40.1</c:v>
                </c:pt>
                <c:pt idx="55">
                  <c:v>35.1</c:v>
                </c:pt>
                <c:pt idx="56">
                  <c:v>45.1</c:v>
                </c:pt>
                <c:pt idx="57">
                  <c:v>40.1</c:v>
                </c:pt>
                <c:pt idx="58">
                  <c:v>45.1</c:v>
                </c:pt>
                <c:pt idx="59">
                  <c:v>35.1</c:v>
                </c:pt>
                <c:pt idx="60">
                  <c:v>35.1</c:v>
                </c:pt>
                <c:pt idx="61">
                  <c:v>45.1</c:v>
                </c:pt>
                <c:pt idx="62">
                  <c:v>40.1</c:v>
                </c:pt>
                <c:pt idx="63">
                  <c:v>40.1</c:v>
                </c:pt>
                <c:pt idx="64">
                  <c:v>35.1</c:v>
                </c:pt>
                <c:pt idx="65">
                  <c:v>45.1</c:v>
                </c:pt>
                <c:pt idx="66">
                  <c:v>40.1</c:v>
                </c:pt>
                <c:pt idx="67">
                  <c:v>45.1</c:v>
                </c:pt>
                <c:pt idx="68">
                  <c:v>35.1</c:v>
                </c:pt>
                <c:pt idx="69">
                  <c:v>35.1</c:v>
                </c:pt>
                <c:pt idx="70">
                  <c:v>45.1</c:v>
                </c:pt>
                <c:pt idx="71">
                  <c:v>40.1</c:v>
                </c:pt>
              </c:numCache>
            </c:numRef>
          </c:xVal>
          <c:yVal>
            <c:numRef>
              <c:f>Sheet1!$D$2:$D$73</c:f>
              <c:numCache>
                <c:formatCode>General</c:formatCode>
                <c:ptCount val="72"/>
                <c:pt idx="0">
                  <c:v>190.59808021038788</c:v>
                </c:pt>
                <c:pt idx="1">
                  <c:v>172.40110453648919</c:v>
                </c:pt>
                <c:pt idx="2">
                  <c:v>160.57334911242603</c:v>
                </c:pt>
                <c:pt idx="3">
                  <c:v>156.10686653517422</c:v>
                </c:pt>
                <c:pt idx="4">
                  <c:v>206.26096725838261</c:v>
                </c:pt>
                <c:pt idx="5">
                  <c:v>149.12085838264298</c:v>
                </c:pt>
                <c:pt idx="6">
                  <c:v>109.24017988165681</c:v>
                </c:pt>
                <c:pt idx="7">
                  <c:v>105.37516686390531</c:v>
                </c:pt>
                <c:pt idx="8">
                  <c:v>183.78341406969099</c:v>
                </c:pt>
                <c:pt idx="10">
                  <c:v>137.10657725180801</c:v>
                </c:pt>
                <c:pt idx="12">
                  <c:v>186.01899171597634</c:v>
                </c:pt>
                <c:pt idx="13">
                  <c:v>163.78172465483235</c:v>
                </c:pt>
                <c:pt idx="14">
                  <c:v>137.12713214990137</c:v>
                </c:pt>
                <c:pt idx="15">
                  <c:v>159.06067692307693</c:v>
                </c:pt>
                <c:pt idx="16">
                  <c:v>125.67395976331362</c:v>
                </c:pt>
                <c:pt idx="17">
                  <c:v>128.27672952005258</c:v>
                </c:pt>
                <c:pt idx="18">
                  <c:v>137.00593293885601</c:v>
                </c:pt>
                <c:pt idx="19">
                  <c:v>172.82325207100592</c:v>
                </c:pt>
                <c:pt idx="20">
                  <c:v>158.67360946745563</c:v>
                </c:pt>
                <c:pt idx="21">
                  <c:v>193.88940118343194</c:v>
                </c:pt>
                <c:pt idx="22">
                  <c:v>169.45334911242605</c:v>
                </c:pt>
                <c:pt idx="23">
                  <c:v>143.41083392504933</c:v>
                </c:pt>
                <c:pt idx="24">
                  <c:v>141.2004607495069</c:v>
                </c:pt>
                <c:pt idx="25">
                  <c:v>150.71356213017751</c:v>
                </c:pt>
                <c:pt idx="26">
                  <c:v>158.26366863905324</c:v>
                </c:pt>
                <c:pt idx="27">
                  <c:v>137.72709112426037</c:v>
                </c:pt>
                <c:pt idx="28">
                  <c:v>176.68019881656807</c:v>
                </c:pt>
                <c:pt idx="29">
                  <c:v>83.35238816568048</c:v>
                </c:pt>
                <c:pt idx="30">
                  <c:v>177.85001656804738</c:v>
                </c:pt>
                <c:pt idx="31">
                  <c:v>146.87689467455621</c:v>
                </c:pt>
                <c:pt idx="32">
                  <c:v>128.21964497041421</c:v>
                </c:pt>
                <c:pt idx="33">
                  <c:v>162.42149112426031</c:v>
                </c:pt>
                <c:pt idx="34">
                  <c:v>162.67739644970416</c:v>
                </c:pt>
                <c:pt idx="35">
                  <c:v>148.31238816568046</c:v>
                </c:pt>
                <c:pt idx="36">
                  <c:v>145.13003550295858</c:v>
                </c:pt>
                <c:pt idx="37">
                  <c:v>160.37657751479293</c:v>
                </c:pt>
                <c:pt idx="38">
                  <c:v>121.81270216962524</c:v>
                </c:pt>
                <c:pt idx="39">
                  <c:v>173.17333333333335</c:v>
                </c:pt>
                <c:pt idx="40">
                  <c:v>143.99461406969101</c:v>
                </c:pt>
                <c:pt idx="41">
                  <c:v>141.41467771203156</c:v>
                </c:pt>
                <c:pt idx="42">
                  <c:v>142.66255779092702</c:v>
                </c:pt>
                <c:pt idx="43">
                  <c:v>128.3898067061144</c:v>
                </c:pt>
                <c:pt idx="44">
                  <c:v>186.22334990138066</c:v>
                </c:pt>
                <c:pt idx="45">
                  <c:v>153.47761314924389</c:v>
                </c:pt>
                <c:pt idx="46">
                  <c:v>169.03271005917162</c:v>
                </c:pt>
                <c:pt idx="47">
                  <c:v>177.45301459566073</c:v>
                </c:pt>
                <c:pt idx="48">
                  <c:v>103.37499013806708</c:v>
                </c:pt>
                <c:pt idx="49">
                  <c:v>161.77685207100592</c:v>
                </c:pt>
                <c:pt idx="50">
                  <c:v>123.4381843523997</c:v>
                </c:pt>
                <c:pt idx="51">
                  <c:v>159.09619881656806</c:v>
                </c:pt>
                <c:pt idx="52">
                  <c:v>141.39547981591056</c:v>
                </c:pt>
                <c:pt idx="53">
                  <c:v>169.43293096646943</c:v>
                </c:pt>
                <c:pt idx="54">
                  <c:v>172.04209861932941</c:v>
                </c:pt>
                <c:pt idx="55">
                  <c:v>182.01497751479292</c:v>
                </c:pt>
                <c:pt idx="56">
                  <c:v>112.99282051282051</c:v>
                </c:pt>
                <c:pt idx="57">
                  <c:v>154.21784615384615</c:v>
                </c:pt>
                <c:pt idx="58">
                  <c:v>128.39255857988164</c:v>
                </c:pt>
                <c:pt idx="59">
                  <c:v>166.87625088757397</c:v>
                </c:pt>
                <c:pt idx="60">
                  <c:v>185.36478632478637</c:v>
                </c:pt>
                <c:pt idx="61">
                  <c:v>146.42666456278761</c:v>
                </c:pt>
                <c:pt idx="62">
                  <c:v>146.74650887573966</c:v>
                </c:pt>
                <c:pt idx="63">
                  <c:v>147.05670059171598</c:v>
                </c:pt>
                <c:pt idx="64">
                  <c:v>130.05476607495069</c:v>
                </c:pt>
                <c:pt idx="65">
                  <c:v>97.541352268244566</c:v>
                </c:pt>
                <c:pt idx="66">
                  <c:v>110.24284023668638</c:v>
                </c:pt>
                <c:pt idx="67">
                  <c:v>95.431548717948701</c:v>
                </c:pt>
                <c:pt idx="68">
                  <c:v>176.96859013806707</c:v>
                </c:pt>
                <c:pt idx="69">
                  <c:v>118.91067455621301</c:v>
                </c:pt>
                <c:pt idx="70">
                  <c:v>117.47489283366207</c:v>
                </c:pt>
                <c:pt idx="71">
                  <c:v>105.32616962524654</c:v>
                </c:pt>
              </c:numCache>
            </c:numRef>
          </c:yVal>
          <c:smooth val="0"/>
          <c:extLst>
            <c:ext xmlns:c16="http://schemas.microsoft.com/office/drawing/2014/chart" uri="{C3380CC4-5D6E-409C-BE32-E72D297353CC}">
              <c16:uniqueId val="{00000003-73AC-4DAC-AA5B-773F35015F34}"/>
            </c:ext>
          </c:extLst>
        </c:ser>
        <c:dLbls>
          <c:showLegendKey val="0"/>
          <c:showVal val="0"/>
          <c:showCatName val="0"/>
          <c:showSerName val="0"/>
          <c:showPercent val="0"/>
          <c:showBubbleSize val="0"/>
        </c:dLbls>
        <c:axId val="598194160"/>
        <c:axId val="598204560"/>
      </c:scatterChart>
      <c:valAx>
        <c:axId val="598194160"/>
        <c:scaling>
          <c:orientation val="minMax"/>
          <c:max val="46"/>
          <c:min val="3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7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rPr>
                  <a:t>Seeding Rate (1000 seeds/ac)</a:t>
                </a:r>
              </a:p>
            </c:rich>
          </c:tx>
          <c:overlay val="0"/>
          <c:spPr>
            <a:noFill/>
            <a:ln>
              <a:noFill/>
            </a:ln>
            <a:effectLst/>
          </c:spPr>
          <c:txPr>
            <a:bodyPr rot="0" spcFirstLastPara="1" vertOverflow="ellipsis" vert="horz" wrap="square" anchor="ctr" anchorCtr="1"/>
            <a:lstStyle/>
            <a:p>
              <a:pPr>
                <a:defRPr sz="17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8204560"/>
        <c:crosses val="autoZero"/>
        <c:crossBetween val="midCat"/>
      </c:valAx>
      <c:valAx>
        <c:axId val="598204560"/>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700" b="0" i="0" u="none" strike="noStrike" kern="1200" baseline="0">
                    <a:solidFill>
                      <a:schemeClr val="tx1"/>
                    </a:solidFill>
                    <a:latin typeface="Arial" panose="020B0604020202020204" pitchFamily="34" charset="0"/>
                    <a:ea typeface="+mn-ea"/>
                    <a:cs typeface="Arial" panose="020B0604020202020204" pitchFamily="34" charset="0"/>
                  </a:defRPr>
                </a:pPr>
                <a:r>
                  <a:rPr lang="en-US" b="0">
                    <a:solidFill>
                      <a:schemeClr val="tx1"/>
                    </a:solidFill>
                  </a:rPr>
                  <a:t>Grain Yield (bu/ac) or</a:t>
                </a:r>
              </a:p>
              <a:p>
                <a:pPr>
                  <a:defRPr>
                    <a:solidFill>
                      <a:schemeClr val="tx1"/>
                    </a:solidFill>
                  </a:defRPr>
                </a:pPr>
                <a:r>
                  <a:rPr lang="en-US" b="0">
                    <a:solidFill>
                      <a:schemeClr val="tx1"/>
                    </a:solidFill>
                  </a:rPr>
                  <a:t> Per Plant Yield (g/plant)</a:t>
                </a:r>
              </a:p>
            </c:rich>
          </c:tx>
          <c:overlay val="0"/>
          <c:spPr>
            <a:noFill/>
            <a:ln>
              <a:noFill/>
            </a:ln>
            <a:effectLst/>
          </c:spPr>
          <c:txPr>
            <a:bodyPr rot="-5400000" spcFirstLastPara="1" vertOverflow="ellipsis" vert="horz" wrap="square" anchor="ctr" anchorCtr="1"/>
            <a:lstStyle/>
            <a:p>
              <a:pPr>
                <a:defRPr sz="17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8194160"/>
        <c:crosses val="autoZero"/>
        <c:crossBetween val="midCat"/>
        <c:majorUnit val="25"/>
      </c:valAx>
      <c:spPr>
        <a:noFill/>
        <a:ln>
          <a:noFill/>
        </a:ln>
        <a:effectLst/>
      </c:spPr>
    </c:plotArea>
    <c:legend>
      <c:legendPos val="t"/>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7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Linear, Positive</a:t>
            </a:r>
          </a:p>
        </c:rich>
      </c:tx>
      <c:layout>
        <c:manualLayout>
          <c:xMode val="edge"/>
          <c:yMode val="edge"/>
          <c:x val="0.29941883599069691"/>
          <c:y val="0.45833333333333331"/>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9802691923296065"/>
          <c:y val="6.0601851851851872E-2"/>
          <c:w val="0.71941080318696815"/>
          <c:h val="0.78127684217408766"/>
        </c:manualLayout>
      </c:layout>
      <c:scatterChart>
        <c:scatterStyle val="lineMarker"/>
        <c:varyColors val="0"/>
        <c:ser>
          <c:idx val="0"/>
          <c:order val="0"/>
          <c:spPr>
            <a:ln w="19050" cap="rnd">
              <a:noFill/>
              <a:round/>
            </a:ln>
            <a:effectLst/>
          </c:spPr>
          <c:marker>
            <c:symbol val="circle"/>
            <c:size val="7"/>
            <c:spPr>
              <a:solidFill>
                <a:schemeClr val="tx1"/>
              </a:solidFill>
              <a:ln w="9525">
                <a:solidFill>
                  <a:schemeClr val="tx1"/>
                </a:solidFill>
              </a:ln>
              <a:effectLst/>
            </c:spPr>
          </c:marker>
          <c:trendline>
            <c:spPr>
              <a:ln w="25400" cap="rnd">
                <a:solidFill>
                  <a:schemeClr val="tx1"/>
                </a:solidFill>
                <a:prstDash val="sysDot"/>
              </a:ln>
              <a:effectLst/>
            </c:spPr>
            <c:trendlineType val="linear"/>
            <c:dispRSqr val="0"/>
            <c:dispEq val="0"/>
          </c:trendline>
          <c:xVal>
            <c:numRef>
              <c:f>charts!$O$804:$O$807</c:f>
              <c:numCache>
                <c:formatCode>General</c:formatCode>
                <c:ptCount val="4"/>
                <c:pt idx="0">
                  <c:v>25263.157894736843</c:v>
                </c:pt>
                <c:pt idx="1">
                  <c:v>31578.947368421053</c:v>
                </c:pt>
                <c:pt idx="2">
                  <c:v>37894.736842105267</c:v>
                </c:pt>
                <c:pt idx="3">
                  <c:v>44210.526315789473</c:v>
                </c:pt>
              </c:numCache>
            </c:numRef>
          </c:xVal>
          <c:yVal>
            <c:numRef>
              <c:f>charts!$S$804:$S$807</c:f>
              <c:numCache>
                <c:formatCode>General</c:formatCode>
                <c:ptCount val="4"/>
                <c:pt idx="0">
                  <c:v>219.7</c:v>
                </c:pt>
                <c:pt idx="1">
                  <c:v>231.4</c:v>
                </c:pt>
                <c:pt idx="2">
                  <c:v>243</c:v>
                </c:pt>
                <c:pt idx="3">
                  <c:v>246.2</c:v>
                </c:pt>
              </c:numCache>
            </c:numRef>
          </c:yVal>
          <c:smooth val="0"/>
          <c:extLst>
            <c:ext xmlns:c16="http://schemas.microsoft.com/office/drawing/2014/chart" uri="{C3380CC4-5D6E-409C-BE32-E72D297353CC}">
              <c16:uniqueId val="{00000001-C2E1-4526-A6C1-C4FD16020C9E}"/>
            </c:ext>
          </c:extLst>
        </c:ser>
        <c:dLbls>
          <c:showLegendKey val="0"/>
          <c:showVal val="0"/>
          <c:showCatName val="0"/>
          <c:showSerName val="0"/>
          <c:showPercent val="0"/>
          <c:showBubbleSize val="0"/>
        </c:dLbls>
        <c:axId val="590456096"/>
        <c:axId val="590458176"/>
      </c:scatterChart>
      <c:valAx>
        <c:axId val="590456096"/>
        <c:scaling>
          <c:orientation val="minMax"/>
          <c:min val="2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Seeding Rate (seeds/acre)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0458176"/>
        <c:crosses val="autoZero"/>
        <c:crossBetween val="midCat"/>
      </c:valAx>
      <c:valAx>
        <c:axId val="590458176"/>
        <c:scaling>
          <c:orientation val="minMax"/>
          <c:max val="25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Grain Yield (bu/acre)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0456096"/>
        <c:crosses val="autoZero"/>
        <c:crossBetween val="midCat"/>
        <c:majorUnit val="2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Linear, Negative</a:t>
            </a:r>
          </a:p>
        </c:rich>
      </c:tx>
      <c:layout>
        <c:manualLayout>
          <c:xMode val="edge"/>
          <c:yMode val="edge"/>
          <c:x val="0.32495280708295865"/>
          <c:y val="9.25925675599562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47040139090894"/>
          <c:y val="6.0601851851851872E-2"/>
          <c:w val="0.76141063577243917"/>
          <c:h val="0.76623468941382322"/>
        </c:manualLayout>
      </c:layout>
      <c:scatterChart>
        <c:scatterStyle val="lineMarker"/>
        <c:varyColors val="0"/>
        <c:ser>
          <c:idx val="0"/>
          <c:order val="0"/>
          <c:spPr>
            <a:ln w="19050" cap="rnd">
              <a:noFill/>
              <a:round/>
            </a:ln>
            <a:effectLst/>
          </c:spPr>
          <c:marker>
            <c:symbol val="circle"/>
            <c:size val="7"/>
            <c:spPr>
              <a:solidFill>
                <a:schemeClr val="tx1"/>
              </a:solidFill>
              <a:ln w="9525">
                <a:solidFill>
                  <a:schemeClr val="tx1"/>
                </a:solidFill>
              </a:ln>
              <a:effectLst/>
            </c:spPr>
          </c:marker>
          <c:trendline>
            <c:spPr>
              <a:ln w="25400" cap="rnd">
                <a:solidFill>
                  <a:schemeClr val="tx1"/>
                </a:solidFill>
                <a:prstDash val="sysDot"/>
              </a:ln>
              <a:effectLst/>
            </c:spPr>
            <c:trendlineType val="linear"/>
            <c:dispRSqr val="0"/>
            <c:dispEq val="0"/>
          </c:trendline>
          <c:xVal>
            <c:numRef>
              <c:f>charts!$O$688:$O$691</c:f>
              <c:numCache>
                <c:formatCode>General</c:formatCode>
                <c:ptCount val="4"/>
                <c:pt idx="0">
                  <c:v>25263.157894736843</c:v>
                </c:pt>
                <c:pt idx="1">
                  <c:v>31578.947368421053</c:v>
                </c:pt>
                <c:pt idx="2">
                  <c:v>37894.736842105267</c:v>
                </c:pt>
                <c:pt idx="3">
                  <c:v>44210.526315789473</c:v>
                </c:pt>
              </c:numCache>
            </c:numRef>
          </c:xVal>
          <c:yVal>
            <c:numRef>
              <c:f>charts!$S$688:$S$691</c:f>
              <c:numCache>
                <c:formatCode>General</c:formatCode>
                <c:ptCount val="4"/>
                <c:pt idx="0">
                  <c:v>216</c:v>
                </c:pt>
                <c:pt idx="1">
                  <c:v>205</c:v>
                </c:pt>
                <c:pt idx="2">
                  <c:v>185.4</c:v>
                </c:pt>
                <c:pt idx="3">
                  <c:v>174.6</c:v>
                </c:pt>
              </c:numCache>
            </c:numRef>
          </c:yVal>
          <c:smooth val="0"/>
          <c:extLst>
            <c:ext xmlns:c16="http://schemas.microsoft.com/office/drawing/2014/chart" uri="{C3380CC4-5D6E-409C-BE32-E72D297353CC}">
              <c16:uniqueId val="{00000001-B0B9-4BF9-8152-EB2C185C1301}"/>
            </c:ext>
          </c:extLst>
        </c:ser>
        <c:dLbls>
          <c:showLegendKey val="0"/>
          <c:showVal val="0"/>
          <c:showCatName val="0"/>
          <c:showSerName val="0"/>
          <c:showPercent val="0"/>
          <c:showBubbleSize val="0"/>
        </c:dLbls>
        <c:axId val="579205824"/>
        <c:axId val="579210816"/>
      </c:scatterChart>
      <c:valAx>
        <c:axId val="579205824"/>
        <c:scaling>
          <c:orientation val="minMax"/>
          <c:min val="2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Seeding Rate (seeds/acre)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9210816"/>
        <c:crosses val="autoZero"/>
        <c:crossBetween val="midCat"/>
      </c:valAx>
      <c:valAx>
        <c:axId val="579210816"/>
        <c:scaling>
          <c:orientation val="minMax"/>
          <c:max val="25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Grain Yield (bu/acre)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9205824"/>
        <c:crosses val="autoZero"/>
        <c:crossBetween val="midCat"/>
        <c:majorUnit val="2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Quadratic</a:t>
            </a:r>
          </a:p>
        </c:rich>
      </c:tx>
      <c:layout>
        <c:manualLayout>
          <c:xMode val="edge"/>
          <c:yMode val="edge"/>
          <c:x val="0.38929735693866291"/>
          <c:y val="9.722222222222222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447631944096161"/>
          <c:y val="5.1342592592592606E-2"/>
          <c:w val="0.74040690773525919"/>
          <c:h val="0.79401246719160101"/>
        </c:manualLayout>
      </c:layout>
      <c:scatterChart>
        <c:scatterStyle val="lineMarker"/>
        <c:varyColors val="0"/>
        <c:ser>
          <c:idx val="0"/>
          <c:order val="0"/>
          <c:spPr>
            <a:ln w="19050" cap="rnd">
              <a:noFill/>
              <a:round/>
            </a:ln>
            <a:effectLst/>
          </c:spPr>
          <c:marker>
            <c:symbol val="circle"/>
            <c:size val="7"/>
            <c:spPr>
              <a:solidFill>
                <a:schemeClr val="tx1"/>
              </a:solidFill>
              <a:ln w="9525">
                <a:solidFill>
                  <a:schemeClr val="tx1"/>
                </a:solidFill>
              </a:ln>
              <a:effectLst/>
            </c:spPr>
          </c:marker>
          <c:trendline>
            <c:spPr>
              <a:ln w="25400" cap="rnd">
                <a:solidFill>
                  <a:schemeClr val="tx1"/>
                </a:solidFill>
                <a:prstDash val="sysDot"/>
              </a:ln>
              <a:effectLst/>
            </c:spPr>
            <c:trendlineType val="poly"/>
            <c:order val="2"/>
            <c:dispRSqr val="0"/>
            <c:dispEq val="0"/>
          </c:trendline>
          <c:xVal>
            <c:numRef>
              <c:f>charts!$O$231:$O$235</c:f>
              <c:numCache>
                <c:formatCode>General</c:formatCode>
                <c:ptCount val="5"/>
                <c:pt idx="0">
                  <c:v>18000</c:v>
                </c:pt>
                <c:pt idx="1">
                  <c:v>26000</c:v>
                </c:pt>
                <c:pt idx="2">
                  <c:v>34000</c:v>
                </c:pt>
                <c:pt idx="3">
                  <c:v>42000</c:v>
                </c:pt>
                <c:pt idx="4">
                  <c:v>50000</c:v>
                </c:pt>
              </c:numCache>
            </c:numRef>
          </c:xVal>
          <c:yVal>
            <c:numRef>
              <c:f>charts!$S$231:$S$235</c:f>
              <c:numCache>
                <c:formatCode>General</c:formatCode>
                <c:ptCount val="5"/>
                <c:pt idx="0">
                  <c:v>186.88750000000002</c:v>
                </c:pt>
                <c:pt idx="1">
                  <c:v>210.76249999999996</c:v>
                </c:pt>
                <c:pt idx="2">
                  <c:v>216.03125</c:v>
                </c:pt>
                <c:pt idx="3">
                  <c:v>212.00625000000002</c:v>
                </c:pt>
                <c:pt idx="4">
                  <c:v>204.19374999999999</c:v>
                </c:pt>
              </c:numCache>
            </c:numRef>
          </c:yVal>
          <c:smooth val="0"/>
          <c:extLst>
            <c:ext xmlns:c16="http://schemas.microsoft.com/office/drawing/2014/chart" uri="{C3380CC4-5D6E-409C-BE32-E72D297353CC}">
              <c16:uniqueId val="{00000001-CB52-4F2A-8484-76B500E7F7E4}"/>
            </c:ext>
          </c:extLst>
        </c:ser>
        <c:dLbls>
          <c:showLegendKey val="0"/>
          <c:showVal val="0"/>
          <c:showCatName val="0"/>
          <c:showSerName val="0"/>
          <c:showPercent val="0"/>
          <c:showBubbleSize val="0"/>
        </c:dLbls>
        <c:axId val="477643952"/>
        <c:axId val="477646864"/>
      </c:scatterChart>
      <c:valAx>
        <c:axId val="477643952"/>
        <c:scaling>
          <c:orientation val="minMax"/>
          <c:max val="55000"/>
          <c:min val="1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Seeding Rate (seeds/acre)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7646864"/>
        <c:crosses val="autoZero"/>
        <c:crossBetween val="midCat"/>
        <c:majorUnit val="10000"/>
      </c:valAx>
      <c:valAx>
        <c:axId val="477646864"/>
        <c:scaling>
          <c:orientation val="minMax"/>
          <c:max val="25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Grain Yield (bu/acre)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7643952"/>
        <c:crosses val="autoZero"/>
        <c:crossBetween val="midCat"/>
        <c:majorUnit val="2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Quadratic-Plateau</a:t>
            </a:r>
          </a:p>
        </c:rich>
      </c:tx>
      <c:layout>
        <c:manualLayout>
          <c:xMode val="edge"/>
          <c:yMode val="edge"/>
          <c:x val="0.31619422572178479"/>
          <c:y val="8.492964421114028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7990101237345332"/>
          <c:y val="5.3298153034300792E-2"/>
          <c:w val="0.73194413198350206"/>
          <c:h val="0.79282990667833186"/>
        </c:manualLayout>
      </c:layout>
      <c:scatterChart>
        <c:scatterStyle val="lineMarker"/>
        <c:varyColors val="0"/>
        <c:ser>
          <c:idx val="0"/>
          <c:order val="0"/>
          <c:spPr>
            <a:ln w="19050" cap="rnd">
              <a:noFill/>
              <a:round/>
            </a:ln>
            <a:effectLst/>
          </c:spPr>
          <c:marker>
            <c:symbol val="circle"/>
            <c:size val="7"/>
            <c:spPr>
              <a:solidFill>
                <a:schemeClr val="tx1"/>
              </a:solidFill>
              <a:ln w="9525">
                <a:solidFill>
                  <a:schemeClr val="tx1"/>
                </a:solidFill>
              </a:ln>
              <a:effectLst/>
            </c:spPr>
          </c:marker>
          <c:trendline>
            <c:spPr>
              <a:ln w="25400" cap="rnd">
                <a:solidFill>
                  <a:schemeClr val="tx1"/>
                </a:solidFill>
                <a:prstDash val="sysDot"/>
              </a:ln>
              <a:effectLst/>
            </c:spPr>
            <c:trendlineType val="poly"/>
            <c:order val="2"/>
            <c:dispRSqr val="0"/>
            <c:dispEq val="0"/>
          </c:trendline>
          <c:xVal>
            <c:numRef>
              <c:f>charts!$T$519:$T$521</c:f>
              <c:numCache>
                <c:formatCode>General</c:formatCode>
                <c:ptCount val="3"/>
                <c:pt idx="0">
                  <c:v>18457</c:v>
                </c:pt>
                <c:pt idx="1">
                  <c:v>26071</c:v>
                </c:pt>
                <c:pt idx="2">
                  <c:v>33945</c:v>
                </c:pt>
              </c:numCache>
            </c:numRef>
          </c:xVal>
          <c:yVal>
            <c:numRef>
              <c:f>charts!$U$519:$U$521</c:f>
              <c:numCache>
                <c:formatCode>General</c:formatCode>
                <c:ptCount val="3"/>
                <c:pt idx="0">
                  <c:v>188.24666666666664</c:v>
                </c:pt>
                <c:pt idx="1">
                  <c:v>213.78666666666672</c:v>
                </c:pt>
                <c:pt idx="2">
                  <c:v>222</c:v>
                </c:pt>
              </c:numCache>
            </c:numRef>
          </c:yVal>
          <c:smooth val="0"/>
          <c:extLst>
            <c:ext xmlns:c16="http://schemas.microsoft.com/office/drawing/2014/chart" uri="{C3380CC4-5D6E-409C-BE32-E72D297353CC}">
              <c16:uniqueId val="{00000001-097E-439F-9A55-69C5270AB574}"/>
            </c:ext>
          </c:extLst>
        </c:ser>
        <c:ser>
          <c:idx val="1"/>
          <c:order val="1"/>
          <c:spPr>
            <a:ln w="25400" cap="rnd">
              <a:noFill/>
              <a:round/>
            </a:ln>
            <a:effectLst/>
          </c:spPr>
          <c:marker>
            <c:symbol val="circle"/>
            <c:size val="7"/>
            <c:spPr>
              <a:solidFill>
                <a:schemeClr val="tx1"/>
              </a:solidFill>
              <a:ln w="9525">
                <a:solidFill>
                  <a:schemeClr val="tx1"/>
                </a:solidFill>
              </a:ln>
              <a:effectLst/>
            </c:spPr>
          </c:marker>
          <c:trendline>
            <c:spPr>
              <a:ln w="25400" cap="rnd">
                <a:solidFill>
                  <a:schemeClr val="tx1"/>
                </a:solidFill>
                <a:prstDash val="sysDot"/>
              </a:ln>
              <a:effectLst/>
            </c:spPr>
            <c:trendlineType val="linear"/>
            <c:dispRSqr val="0"/>
            <c:dispEq val="0"/>
          </c:trendline>
          <c:xVal>
            <c:numRef>
              <c:f>charts!$T$521:$T$523</c:f>
              <c:numCache>
                <c:formatCode>General</c:formatCode>
                <c:ptCount val="3"/>
                <c:pt idx="0">
                  <c:v>33945</c:v>
                </c:pt>
                <c:pt idx="1">
                  <c:v>41431</c:v>
                </c:pt>
                <c:pt idx="2">
                  <c:v>50078</c:v>
                </c:pt>
              </c:numCache>
            </c:numRef>
          </c:xVal>
          <c:yVal>
            <c:numRef>
              <c:f>charts!$U$521:$U$523</c:f>
              <c:numCache>
                <c:formatCode>General</c:formatCode>
                <c:ptCount val="3"/>
                <c:pt idx="0">
                  <c:v>222</c:v>
                </c:pt>
                <c:pt idx="1">
                  <c:v>220.81333333333336</c:v>
                </c:pt>
                <c:pt idx="2">
                  <c:v>221.9</c:v>
                </c:pt>
              </c:numCache>
            </c:numRef>
          </c:yVal>
          <c:smooth val="0"/>
          <c:extLst>
            <c:ext xmlns:c16="http://schemas.microsoft.com/office/drawing/2014/chart" uri="{C3380CC4-5D6E-409C-BE32-E72D297353CC}">
              <c16:uniqueId val="{00000003-097E-439F-9A55-69C5270AB574}"/>
            </c:ext>
          </c:extLst>
        </c:ser>
        <c:dLbls>
          <c:showLegendKey val="0"/>
          <c:showVal val="0"/>
          <c:showCatName val="0"/>
          <c:showSerName val="0"/>
          <c:showPercent val="0"/>
          <c:showBubbleSize val="0"/>
        </c:dLbls>
        <c:axId val="416633471"/>
        <c:axId val="416636383"/>
      </c:scatterChart>
      <c:valAx>
        <c:axId val="416633471"/>
        <c:scaling>
          <c:orientation val="minMax"/>
          <c:max val="55000"/>
          <c:min val="1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Seeding Rate (seeds/acre)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636383"/>
        <c:crosses val="autoZero"/>
        <c:crossBetween val="midCat"/>
        <c:majorUnit val="10000"/>
      </c:valAx>
      <c:valAx>
        <c:axId val="416636383"/>
        <c:scaling>
          <c:orientation val="minMax"/>
          <c:max val="25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Grain Yield (bu/acre)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6633471"/>
        <c:crosses val="autoZero"/>
        <c:crossBetween val="midCat"/>
        <c:majorUnit val="2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Relative Yield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Sheet1!$A$2:$A$7</c:f>
              <c:strCache>
                <c:ptCount val="6"/>
                <c:pt idx="0">
                  <c:v>4/23-4/29</c:v>
                </c:pt>
                <c:pt idx="1">
                  <c:v>4/30-5/7</c:v>
                </c:pt>
                <c:pt idx="2">
                  <c:v>5/8-5/14</c:v>
                </c:pt>
                <c:pt idx="3">
                  <c:v>5/22-5/27</c:v>
                </c:pt>
                <c:pt idx="4">
                  <c:v>5/28-6/4</c:v>
                </c:pt>
                <c:pt idx="5">
                  <c:v>6/23-6/25</c:v>
                </c:pt>
              </c:strCache>
            </c:strRef>
          </c:cat>
          <c:val>
            <c:numRef>
              <c:f>Sheet1!$B$2:$B$7</c:f>
              <c:numCache>
                <c:formatCode>General</c:formatCode>
                <c:ptCount val="6"/>
                <c:pt idx="0">
                  <c:v>100</c:v>
                </c:pt>
                <c:pt idx="1">
                  <c:v>99</c:v>
                </c:pt>
                <c:pt idx="2">
                  <c:v>92</c:v>
                </c:pt>
                <c:pt idx="3">
                  <c:v>87</c:v>
                </c:pt>
                <c:pt idx="4">
                  <c:v>79</c:v>
                </c:pt>
                <c:pt idx="5">
                  <c:v>52</c:v>
                </c:pt>
              </c:numCache>
            </c:numRef>
          </c:val>
          <c:smooth val="0"/>
          <c:extLst>
            <c:ext xmlns:c16="http://schemas.microsoft.com/office/drawing/2014/chart" uri="{C3380CC4-5D6E-409C-BE32-E72D297353CC}">
              <c16:uniqueId val="{00000000-B93B-4B48-8292-F1C3926E6264}"/>
            </c:ext>
          </c:extLst>
        </c:ser>
        <c:dLbls>
          <c:showLegendKey val="0"/>
          <c:showVal val="0"/>
          <c:showCatName val="0"/>
          <c:showSerName val="0"/>
          <c:showPercent val="0"/>
          <c:showBubbleSize val="0"/>
        </c:dLbls>
        <c:marker val="1"/>
        <c:smooth val="0"/>
        <c:axId val="15995263"/>
        <c:axId val="15993183"/>
      </c:lineChart>
      <c:catAx>
        <c:axId val="1599526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Plantin</a:t>
                </a:r>
                <a:r>
                  <a:rPr lang="en-US" baseline="0" dirty="0">
                    <a:solidFill>
                      <a:schemeClr val="tx1"/>
                    </a:solidFill>
                  </a:rPr>
                  <a:t>g Date</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93183"/>
        <c:crosses val="autoZero"/>
        <c:auto val="1"/>
        <c:lblAlgn val="ctr"/>
        <c:lblOffset val="100"/>
        <c:noMultiLvlLbl val="0"/>
      </c:catAx>
      <c:valAx>
        <c:axId val="15993183"/>
        <c:scaling>
          <c:orientation val="minMax"/>
          <c:max val="1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Relative Yield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9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Sheet1!$H$33</c:f>
              <c:strCache>
                <c:ptCount val="1"/>
                <c:pt idx="0">
                  <c:v>10-Apr</c:v>
                </c:pt>
              </c:strCache>
            </c:strRef>
          </c:tx>
          <c:spPr>
            <a:ln w="25400" cap="rnd">
              <a:noFill/>
              <a:round/>
            </a:ln>
            <a:effectLst/>
          </c:spPr>
          <c:marker>
            <c:symbol val="circle"/>
            <c:size val="8"/>
            <c:spPr>
              <a:solidFill>
                <a:schemeClr val="accent1"/>
              </a:solidFill>
              <a:ln w="9525">
                <a:solidFill>
                  <a:schemeClr val="accent1"/>
                </a:solidFill>
              </a:ln>
              <a:effectLst/>
            </c:spPr>
          </c:marker>
          <c:xVal>
            <c:numRef>
              <c:f>Sheet1!$I$32:$N$32</c:f>
              <c:numCache>
                <c:formatCode>#,##0</c:formatCode>
                <c:ptCount val="6"/>
                <c:pt idx="0">
                  <c:v>10000</c:v>
                </c:pt>
                <c:pt idx="1">
                  <c:v>15000</c:v>
                </c:pt>
                <c:pt idx="2">
                  <c:v>20000</c:v>
                </c:pt>
                <c:pt idx="3">
                  <c:v>25000</c:v>
                </c:pt>
                <c:pt idx="4">
                  <c:v>30000</c:v>
                </c:pt>
                <c:pt idx="5">
                  <c:v>35000</c:v>
                </c:pt>
              </c:numCache>
            </c:numRef>
          </c:xVal>
          <c:yVal>
            <c:numRef>
              <c:f>Sheet1!$I$33:$N$33</c:f>
              <c:numCache>
                <c:formatCode>General</c:formatCode>
                <c:ptCount val="6"/>
                <c:pt idx="0">
                  <c:v>131.44</c:v>
                </c:pt>
                <c:pt idx="1">
                  <c:v>161.12</c:v>
                </c:pt>
                <c:pt idx="2">
                  <c:v>182.32</c:v>
                </c:pt>
                <c:pt idx="3">
                  <c:v>195.04000000000002</c:v>
                </c:pt>
                <c:pt idx="4">
                  <c:v>199.28</c:v>
                </c:pt>
                <c:pt idx="5">
                  <c:v>197.16</c:v>
                </c:pt>
              </c:numCache>
            </c:numRef>
          </c:yVal>
          <c:smooth val="0"/>
          <c:extLst>
            <c:ext xmlns:c16="http://schemas.microsoft.com/office/drawing/2014/chart" uri="{C3380CC4-5D6E-409C-BE32-E72D297353CC}">
              <c16:uniqueId val="{00000000-9BE2-40BC-8CBB-E55E16526CEE}"/>
            </c:ext>
          </c:extLst>
        </c:ser>
        <c:ser>
          <c:idx val="1"/>
          <c:order val="1"/>
          <c:tx>
            <c:strRef>
              <c:f>Sheet1!$H$34</c:f>
              <c:strCache>
                <c:ptCount val="1"/>
                <c:pt idx="0">
                  <c:v>20-Apr</c:v>
                </c:pt>
              </c:strCache>
            </c:strRef>
          </c:tx>
          <c:spPr>
            <a:ln w="25400" cap="rnd">
              <a:noFill/>
              <a:round/>
            </a:ln>
            <a:effectLst/>
          </c:spPr>
          <c:marker>
            <c:symbol val="circle"/>
            <c:size val="8"/>
            <c:spPr>
              <a:solidFill>
                <a:schemeClr val="accent2"/>
              </a:solidFill>
              <a:ln w="9525">
                <a:solidFill>
                  <a:schemeClr val="accent2"/>
                </a:solidFill>
              </a:ln>
              <a:effectLst/>
            </c:spPr>
          </c:marker>
          <c:xVal>
            <c:numRef>
              <c:f>Sheet1!$I$32:$N$32</c:f>
              <c:numCache>
                <c:formatCode>#,##0</c:formatCode>
                <c:ptCount val="6"/>
                <c:pt idx="0">
                  <c:v>10000</c:v>
                </c:pt>
                <c:pt idx="1">
                  <c:v>15000</c:v>
                </c:pt>
                <c:pt idx="2">
                  <c:v>20000</c:v>
                </c:pt>
                <c:pt idx="3">
                  <c:v>25000</c:v>
                </c:pt>
                <c:pt idx="4">
                  <c:v>30000</c:v>
                </c:pt>
                <c:pt idx="5">
                  <c:v>35000</c:v>
                </c:pt>
              </c:numCache>
            </c:numRef>
          </c:xVal>
          <c:yVal>
            <c:numRef>
              <c:f>Sheet1!$I$34:$N$34</c:f>
              <c:numCache>
                <c:formatCode>General</c:formatCode>
                <c:ptCount val="6"/>
                <c:pt idx="0">
                  <c:v>142.04000000000002</c:v>
                </c:pt>
                <c:pt idx="1">
                  <c:v>171.72</c:v>
                </c:pt>
                <c:pt idx="2">
                  <c:v>192.92000000000002</c:v>
                </c:pt>
                <c:pt idx="3">
                  <c:v>205.64</c:v>
                </c:pt>
                <c:pt idx="4">
                  <c:v>209.88</c:v>
                </c:pt>
                <c:pt idx="5">
                  <c:v>205.64</c:v>
                </c:pt>
              </c:numCache>
            </c:numRef>
          </c:yVal>
          <c:smooth val="0"/>
          <c:extLst>
            <c:ext xmlns:c16="http://schemas.microsoft.com/office/drawing/2014/chart" uri="{C3380CC4-5D6E-409C-BE32-E72D297353CC}">
              <c16:uniqueId val="{00000001-9BE2-40BC-8CBB-E55E16526CEE}"/>
            </c:ext>
          </c:extLst>
        </c:ser>
        <c:ser>
          <c:idx val="2"/>
          <c:order val="2"/>
          <c:tx>
            <c:strRef>
              <c:f>Sheet1!$H$35</c:f>
              <c:strCache>
                <c:ptCount val="1"/>
                <c:pt idx="0">
                  <c:v>30-Apr</c:v>
                </c:pt>
              </c:strCache>
            </c:strRef>
          </c:tx>
          <c:spPr>
            <a:ln w="25400" cap="rnd">
              <a:noFill/>
              <a:round/>
            </a:ln>
            <a:effectLst/>
          </c:spPr>
          <c:marker>
            <c:symbol val="circle"/>
            <c:size val="8"/>
            <c:spPr>
              <a:solidFill>
                <a:schemeClr val="accent3"/>
              </a:solidFill>
              <a:ln w="9525">
                <a:solidFill>
                  <a:schemeClr val="accent3"/>
                </a:solidFill>
              </a:ln>
              <a:effectLst/>
            </c:spPr>
          </c:marker>
          <c:xVal>
            <c:numRef>
              <c:f>Sheet1!$I$32:$N$32</c:f>
              <c:numCache>
                <c:formatCode>#,##0</c:formatCode>
                <c:ptCount val="6"/>
                <c:pt idx="0">
                  <c:v>10000</c:v>
                </c:pt>
                <c:pt idx="1">
                  <c:v>15000</c:v>
                </c:pt>
                <c:pt idx="2">
                  <c:v>20000</c:v>
                </c:pt>
                <c:pt idx="3">
                  <c:v>25000</c:v>
                </c:pt>
                <c:pt idx="4">
                  <c:v>30000</c:v>
                </c:pt>
                <c:pt idx="5">
                  <c:v>35000</c:v>
                </c:pt>
              </c:numCache>
            </c:numRef>
          </c:xVal>
          <c:yVal>
            <c:numRef>
              <c:f>Sheet1!$I$35:$N$35</c:f>
              <c:numCache>
                <c:formatCode>General</c:formatCode>
                <c:ptCount val="6"/>
                <c:pt idx="0">
                  <c:v>144.16</c:v>
                </c:pt>
                <c:pt idx="1">
                  <c:v>173.84</c:v>
                </c:pt>
                <c:pt idx="2">
                  <c:v>195.04000000000002</c:v>
                </c:pt>
                <c:pt idx="3">
                  <c:v>207.76</c:v>
                </c:pt>
                <c:pt idx="4">
                  <c:v>212</c:v>
                </c:pt>
                <c:pt idx="5">
                  <c:v>207.76</c:v>
                </c:pt>
              </c:numCache>
            </c:numRef>
          </c:yVal>
          <c:smooth val="0"/>
          <c:extLst>
            <c:ext xmlns:c16="http://schemas.microsoft.com/office/drawing/2014/chart" uri="{C3380CC4-5D6E-409C-BE32-E72D297353CC}">
              <c16:uniqueId val="{00000002-9BE2-40BC-8CBB-E55E16526CEE}"/>
            </c:ext>
          </c:extLst>
        </c:ser>
        <c:ser>
          <c:idx val="3"/>
          <c:order val="3"/>
          <c:tx>
            <c:strRef>
              <c:f>Sheet1!$H$36</c:f>
              <c:strCache>
                <c:ptCount val="1"/>
                <c:pt idx="0">
                  <c:v>9-May</c:v>
                </c:pt>
              </c:strCache>
            </c:strRef>
          </c:tx>
          <c:spPr>
            <a:ln w="25400" cap="rnd">
              <a:noFill/>
              <a:round/>
            </a:ln>
            <a:effectLst/>
          </c:spPr>
          <c:marker>
            <c:symbol val="circle"/>
            <c:size val="8"/>
            <c:spPr>
              <a:solidFill>
                <a:schemeClr val="accent4"/>
              </a:solidFill>
              <a:ln w="9525">
                <a:solidFill>
                  <a:schemeClr val="accent4"/>
                </a:solidFill>
              </a:ln>
              <a:effectLst/>
            </c:spPr>
          </c:marker>
          <c:xVal>
            <c:numRef>
              <c:f>Sheet1!$I$32:$N$32</c:f>
              <c:numCache>
                <c:formatCode>#,##0</c:formatCode>
                <c:ptCount val="6"/>
                <c:pt idx="0">
                  <c:v>10000</c:v>
                </c:pt>
                <c:pt idx="1">
                  <c:v>15000</c:v>
                </c:pt>
                <c:pt idx="2">
                  <c:v>20000</c:v>
                </c:pt>
                <c:pt idx="3">
                  <c:v>25000</c:v>
                </c:pt>
                <c:pt idx="4">
                  <c:v>30000</c:v>
                </c:pt>
                <c:pt idx="5">
                  <c:v>35000</c:v>
                </c:pt>
              </c:numCache>
            </c:numRef>
          </c:xVal>
          <c:yVal>
            <c:numRef>
              <c:f>Sheet1!$I$36:$N$36</c:f>
              <c:numCache>
                <c:formatCode>General</c:formatCode>
                <c:ptCount val="6"/>
                <c:pt idx="0">
                  <c:v>137.80000000000001</c:v>
                </c:pt>
                <c:pt idx="1">
                  <c:v>167.48000000000002</c:v>
                </c:pt>
                <c:pt idx="2">
                  <c:v>188.68</c:v>
                </c:pt>
                <c:pt idx="3">
                  <c:v>201.39999999999998</c:v>
                </c:pt>
                <c:pt idx="4">
                  <c:v>205.64</c:v>
                </c:pt>
                <c:pt idx="5">
                  <c:v>203.51999999999998</c:v>
                </c:pt>
              </c:numCache>
            </c:numRef>
          </c:yVal>
          <c:smooth val="0"/>
          <c:extLst>
            <c:ext xmlns:c16="http://schemas.microsoft.com/office/drawing/2014/chart" uri="{C3380CC4-5D6E-409C-BE32-E72D297353CC}">
              <c16:uniqueId val="{00000003-9BE2-40BC-8CBB-E55E16526CEE}"/>
            </c:ext>
          </c:extLst>
        </c:ser>
        <c:ser>
          <c:idx val="4"/>
          <c:order val="4"/>
          <c:tx>
            <c:strRef>
              <c:f>Sheet1!$H$37</c:f>
              <c:strCache>
                <c:ptCount val="1"/>
                <c:pt idx="0">
                  <c:v>19-May</c:v>
                </c:pt>
              </c:strCache>
            </c:strRef>
          </c:tx>
          <c:spPr>
            <a:ln w="25400" cap="rnd">
              <a:noFill/>
              <a:round/>
            </a:ln>
            <a:effectLst/>
          </c:spPr>
          <c:marker>
            <c:symbol val="circle"/>
            <c:size val="8"/>
            <c:spPr>
              <a:solidFill>
                <a:schemeClr val="accent5"/>
              </a:solidFill>
              <a:ln w="9525">
                <a:solidFill>
                  <a:schemeClr val="accent5"/>
                </a:solidFill>
              </a:ln>
              <a:effectLst/>
            </c:spPr>
          </c:marker>
          <c:xVal>
            <c:numRef>
              <c:f>Sheet1!$I$32:$N$32</c:f>
              <c:numCache>
                <c:formatCode>#,##0</c:formatCode>
                <c:ptCount val="6"/>
                <c:pt idx="0">
                  <c:v>10000</c:v>
                </c:pt>
                <c:pt idx="1">
                  <c:v>15000</c:v>
                </c:pt>
                <c:pt idx="2">
                  <c:v>20000</c:v>
                </c:pt>
                <c:pt idx="3">
                  <c:v>25000</c:v>
                </c:pt>
                <c:pt idx="4">
                  <c:v>30000</c:v>
                </c:pt>
                <c:pt idx="5">
                  <c:v>35000</c:v>
                </c:pt>
              </c:numCache>
            </c:numRef>
          </c:xVal>
          <c:yVal>
            <c:numRef>
              <c:f>Sheet1!$I$37:$N$37</c:f>
              <c:numCache>
                <c:formatCode>General</c:formatCode>
                <c:ptCount val="6"/>
                <c:pt idx="0">
                  <c:v>125.08</c:v>
                </c:pt>
                <c:pt idx="1">
                  <c:v>154.76</c:v>
                </c:pt>
                <c:pt idx="2">
                  <c:v>178.07999999999998</c:v>
                </c:pt>
                <c:pt idx="3">
                  <c:v>188.68</c:v>
                </c:pt>
                <c:pt idx="4">
                  <c:v>192.92000000000002</c:v>
                </c:pt>
                <c:pt idx="5">
                  <c:v>188.68</c:v>
                </c:pt>
              </c:numCache>
            </c:numRef>
          </c:yVal>
          <c:smooth val="0"/>
          <c:extLst>
            <c:ext xmlns:c16="http://schemas.microsoft.com/office/drawing/2014/chart" uri="{C3380CC4-5D6E-409C-BE32-E72D297353CC}">
              <c16:uniqueId val="{00000004-9BE2-40BC-8CBB-E55E16526CEE}"/>
            </c:ext>
          </c:extLst>
        </c:ser>
        <c:ser>
          <c:idx val="5"/>
          <c:order val="5"/>
          <c:tx>
            <c:strRef>
              <c:f>Sheet1!$H$38</c:f>
              <c:strCache>
                <c:ptCount val="1"/>
                <c:pt idx="0">
                  <c:v>29-May</c:v>
                </c:pt>
              </c:strCache>
            </c:strRef>
          </c:tx>
          <c:spPr>
            <a:ln w="25400" cap="rnd">
              <a:noFill/>
              <a:round/>
            </a:ln>
            <a:effectLst/>
          </c:spPr>
          <c:marker>
            <c:symbol val="circle"/>
            <c:size val="8"/>
            <c:spPr>
              <a:solidFill>
                <a:schemeClr val="accent6"/>
              </a:solidFill>
              <a:ln w="9525">
                <a:solidFill>
                  <a:schemeClr val="accent6"/>
                </a:solidFill>
              </a:ln>
              <a:effectLst/>
            </c:spPr>
          </c:marker>
          <c:xVal>
            <c:numRef>
              <c:f>Sheet1!$I$32:$N$32</c:f>
              <c:numCache>
                <c:formatCode>#,##0</c:formatCode>
                <c:ptCount val="6"/>
                <c:pt idx="0">
                  <c:v>10000</c:v>
                </c:pt>
                <c:pt idx="1">
                  <c:v>15000</c:v>
                </c:pt>
                <c:pt idx="2">
                  <c:v>20000</c:v>
                </c:pt>
                <c:pt idx="3">
                  <c:v>25000</c:v>
                </c:pt>
                <c:pt idx="4">
                  <c:v>30000</c:v>
                </c:pt>
                <c:pt idx="5">
                  <c:v>35000</c:v>
                </c:pt>
              </c:numCache>
            </c:numRef>
          </c:xVal>
          <c:yVal>
            <c:numRef>
              <c:f>Sheet1!$I$38:$N$38</c:f>
              <c:numCache>
                <c:formatCode>General</c:formatCode>
                <c:ptCount val="6"/>
                <c:pt idx="0">
                  <c:v>103.88</c:v>
                </c:pt>
                <c:pt idx="1">
                  <c:v>133.56</c:v>
                </c:pt>
                <c:pt idx="2">
                  <c:v>154.76</c:v>
                </c:pt>
                <c:pt idx="3">
                  <c:v>167.48000000000002</c:v>
                </c:pt>
                <c:pt idx="4">
                  <c:v>171.72</c:v>
                </c:pt>
                <c:pt idx="5">
                  <c:v>167.48000000000002</c:v>
                </c:pt>
              </c:numCache>
            </c:numRef>
          </c:yVal>
          <c:smooth val="0"/>
          <c:extLst>
            <c:ext xmlns:c16="http://schemas.microsoft.com/office/drawing/2014/chart" uri="{C3380CC4-5D6E-409C-BE32-E72D297353CC}">
              <c16:uniqueId val="{00000005-9BE2-40BC-8CBB-E55E16526CEE}"/>
            </c:ext>
          </c:extLst>
        </c:ser>
        <c:dLbls>
          <c:showLegendKey val="0"/>
          <c:showVal val="0"/>
          <c:showCatName val="0"/>
          <c:showSerName val="0"/>
          <c:showPercent val="0"/>
          <c:showBubbleSize val="0"/>
        </c:dLbls>
        <c:axId val="1874298111"/>
        <c:axId val="1874286463"/>
      </c:scatterChart>
      <c:valAx>
        <c:axId val="187429811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Final Plant Stand (plants/acre)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74286463"/>
        <c:crosses val="autoZero"/>
        <c:crossBetween val="midCat"/>
      </c:valAx>
      <c:valAx>
        <c:axId val="1874286463"/>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Grain Yield (</a:t>
                </a:r>
                <a:r>
                  <a:rPr lang="en-US" dirty="0" err="1"/>
                  <a:t>bu</a:t>
                </a:r>
                <a:r>
                  <a:rPr lang="en-US" dirty="0"/>
                  <a:t>/acre)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7429811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B7D72-268F-5045-B94A-801437E09FC6}"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09711-C65B-E748-8AAC-13BD8001AA41}" type="slidenum">
              <a:rPr lang="en-US" smtClean="0"/>
              <a:t>‹#›</a:t>
            </a:fld>
            <a:endParaRPr lang="en-US"/>
          </a:p>
        </p:txBody>
      </p:sp>
    </p:spTree>
    <p:extLst>
      <p:ext uri="{BB962C8B-B14F-4D97-AF65-F5344CB8AC3E}">
        <p14:creationId xmlns:p14="http://schemas.microsoft.com/office/powerpoint/2010/main" val="44169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ASSEFA CROP SCIENCE FIGURE SHOWING ANTICIPATED RESPONSE FUNCTIONS FROM YIELD POTENTIALS</a:t>
            </a:r>
          </a:p>
        </p:txBody>
      </p:sp>
      <p:sp>
        <p:nvSpPr>
          <p:cNvPr id="4" name="Slide Number Placeholder 3"/>
          <p:cNvSpPr>
            <a:spLocks noGrp="1"/>
          </p:cNvSpPr>
          <p:nvPr>
            <p:ph type="sldNum" sz="quarter" idx="5"/>
          </p:nvPr>
        </p:nvSpPr>
        <p:spPr/>
        <p:txBody>
          <a:bodyPr/>
          <a:lstStyle/>
          <a:p>
            <a:fld id="{2DC09711-C65B-E748-8AAC-13BD8001AA41}" type="slidenum">
              <a:rPr lang="en-US" smtClean="0"/>
              <a:t>9</a:t>
            </a:fld>
            <a:endParaRPr lang="en-US"/>
          </a:p>
        </p:txBody>
      </p:sp>
    </p:spTree>
    <p:extLst>
      <p:ext uri="{BB962C8B-B14F-4D97-AF65-F5344CB8AC3E}">
        <p14:creationId xmlns:p14="http://schemas.microsoft.com/office/powerpoint/2010/main" val="2476048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09E9F5-BFC8-394A-8AB8-1AB8D68CA41E}" type="slidenum">
              <a:rPr lang="en-US"/>
              <a:pPr>
                <a:defRPr/>
              </a:pPr>
              <a:t>16</a:t>
            </a:fld>
            <a:endParaRPr lang="en-US"/>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625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4-9 OHIO AGRONOMY GUIDE</a:t>
            </a:r>
          </a:p>
        </p:txBody>
      </p:sp>
      <p:sp>
        <p:nvSpPr>
          <p:cNvPr id="4" name="Slide Number Placeholder 3"/>
          <p:cNvSpPr>
            <a:spLocks noGrp="1"/>
          </p:cNvSpPr>
          <p:nvPr>
            <p:ph type="sldNum" sz="quarter" idx="5"/>
          </p:nvPr>
        </p:nvSpPr>
        <p:spPr/>
        <p:txBody>
          <a:bodyPr/>
          <a:lstStyle/>
          <a:p>
            <a:fld id="{2DC09711-C65B-E748-8AAC-13BD8001AA41}" type="slidenum">
              <a:rPr lang="en-US" smtClean="0"/>
              <a:t>23</a:t>
            </a:fld>
            <a:endParaRPr lang="en-US"/>
          </a:p>
        </p:txBody>
      </p:sp>
    </p:spTree>
    <p:extLst>
      <p:ext uri="{BB962C8B-B14F-4D97-AF65-F5344CB8AC3E}">
        <p14:creationId xmlns:p14="http://schemas.microsoft.com/office/powerpoint/2010/main" val="1771499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spc="0" baseline="0">
                <a:solidFill>
                  <a:srgbClr val="CA1B00"/>
                </a:solidFill>
                <a:latin typeface="Arial" charset="0"/>
                <a:ea typeface="Arial" charset="0"/>
                <a:cs typeface="Arial" charset="0"/>
              </a:defRPr>
            </a:lvl1pPr>
          </a:lstStyle>
          <a:p>
            <a:r>
              <a:rPr lang="en-US" dirty="0"/>
              <a:t>Title of Presentation</a:t>
            </a:r>
            <a:br>
              <a:rPr lang="en-US" dirty="0"/>
            </a:br>
            <a:r>
              <a:rPr lang="en-US" dirty="0"/>
              <a:t>Goes Here</a:t>
            </a:r>
          </a:p>
        </p:txBody>
      </p:sp>
      <p:sp>
        <p:nvSpPr>
          <p:cNvPr id="7" name="Subtitle 2"/>
          <p:cNvSpPr>
            <a:spLocks noGrp="1"/>
          </p:cNvSpPr>
          <p:nvPr>
            <p:ph type="subTitle" idx="1" hasCustomPrompt="1"/>
          </p:nvPr>
        </p:nvSpPr>
        <p:spPr>
          <a:xfrm>
            <a:off x="1524000" y="3985097"/>
            <a:ext cx="9144000" cy="488049"/>
          </a:xfrm>
        </p:spPr>
        <p:txBody>
          <a:bodyPr/>
          <a:lstStyle>
            <a:lvl1pPr marL="0" indent="0" algn="ctr">
              <a:buNone/>
              <a:defRPr sz="2400" b="0" baseline="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Month Day, Year</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0919" y="5738655"/>
            <a:ext cx="3222266" cy="704191"/>
          </a:xfrm>
          <a:prstGeom prst="rect">
            <a:avLst/>
          </a:prstGeom>
        </p:spPr>
      </p:pic>
      <p:sp>
        <p:nvSpPr>
          <p:cNvPr id="22" name="Rectangle 21"/>
          <p:cNvSpPr/>
          <p:nvPr userDrawn="1"/>
        </p:nvSpPr>
        <p:spPr>
          <a:xfrm>
            <a:off x="5136310" y="3678951"/>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693642" y="5883807"/>
            <a:ext cx="1889302" cy="839904"/>
            <a:chOff x="693642" y="5855526"/>
            <a:chExt cx="1889302" cy="839904"/>
          </a:xfrm>
        </p:grpSpPr>
        <p:sp>
          <p:nvSpPr>
            <p:cNvPr id="28" name="Rectangle 27"/>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23" name="Freeform 2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4"/>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005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8"/>
          <p:cNvSpPr>
            <a:spLocks noGrp="1"/>
          </p:cNvSpPr>
          <p:nvPr>
            <p:ph type="pic" sz="quarter" idx="10" hasCustomPrompt="1"/>
          </p:nvPr>
        </p:nvSpPr>
        <p:spPr>
          <a:xfrm>
            <a:off x="479342" y="443060"/>
            <a:ext cx="5497252" cy="5958350"/>
          </a:xfrm>
          <a:solidFill>
            <a:schemeClr val="bg1">
              <a:lumMod val="75000"/>
            </a:schemeClr>
          </a:solidFill>
        </p:spPr>
        <p:txBody>
          <a:bodyPr/>
          <a:lstStyle/>
          <a:p>
            <a:r>
              <a:rPr lang="en-US" dirty="0"/>
              <a:t>Click to replace image</a:t>
            </a:r>
          </a:p>
        </p:txBody>
      </p:sp>
      <p:sp>
        <p:nvSpPr>
          <p:cNvPr id="11" name="Picture Placeholder 28"/>
          <p:cNvSpPr>
            <a:spLocks noGrp="1"/>
          </p:cNvSpPr>
          <p:nvPr>
            <p:ph type="pic" sz="quarter" idx="11" hasCustomPrompt="1"/>
          </p:nvPr>
        </p:nvSpPr>
        <p:spPr>
          <a:xfrm>
            <a:off x="6165130" y="443060"/>
            <a:ext cx="5523016" cy="5958350"/>
          </a:xfrm>
          <a:solidFill>
            <a:schemeClr val="bg1">
              <a:lumMod val="75000"/>
            </a:schemeClr>
          </a:solidFill>
        </p:spPr>
        <p:txBody>
          <a:bodyPr/>
          <a:lstStyle>
            <a:lvl1pPr>
              <a:defRPr>
                <a:solidFill>
                  <a:schemeClr val="tx1"/>
                </a:solidFill>
              </a:defRPr>
            </a:lvl1pPr>
          </a:lstStyle>
          <a:p>
            <a:r>
              <a:rPr lang="en-US" dirty="0"/>
              <a:t>Click to replace image</a:t>
            </a:r>
          </a:p>
        </p:txBody>
      </p:sp>
      <p:grpSp>
        <p:nvGrpSpPr>
          <p:cNvPr id="19" name="Group 18"/>
          <p:cNvGrpSpPr/>
          <p:nvPr userDrawn="1"/>
        </p:nvGrpSpPr>
        <p:grpSpPr>
          <a:xfrm>
            <a:off x="693642" y="5883807"/>
            <a:ext cx="1889302" cy="839904"/>
            <a:chOff x="693642" y="5855526"/>
            <a:chExt cx="1889302" cy="839904"/>
          </a:xfrm>
        </p:grpSpPr>
        <p:sp>
          <p:nvSpPr>
            <p:cNvPr id="20" name="Rectangle 19"/>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8" name="Freeform 7"/>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27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0" name="Picture Placeholder 33"/>
          <p:cNvSpPr>
            <a:spLocks noGrp="1"/>
          </p:cNvSpPr>
          <p:nvPr>
            <p:ph type="pic" sz="quarter" idx="14" hasCustomPrompt="1"/>
          </p:nvPr>
        </p:nvSpPr>
        <p:spPr>
          <a:xfrm>
            <a:off x="480767" y="442913"/>
            <a:ext cx="11227046" cy="5957887"/>
          </a:xfrm>
          <a:solidFill>
            <a:schemeClr val="bg1">
              <a:lumMod val="75000"/>
            </a:schemeClr>
          </a:solidFill>
        </p:spPr>
        <p:txBody>
          <a:bodyPr/>
          <a:lstStyle/>
          <a:p>
            <a:r>
              <a:rPr lang="en-US" dirty="0"/>
              <a:t>Click to replace image</a:t>
            </a:r>
          </a:p>
        </p:txBody>
      </p:sp>
      <p:grpSp>
        <p:nvGrpSpPr>
          <p:cNvPr id="18" name="Group 17"/>
          <p:cNvGrpSpPr/>
          <p:nvPr userDrawn="1"/>
        </p:nvGrpSpPr>
        <p:grpSpPr>
          <a:xfrm>
            <a:off x="693642" y="5883807"/>
            <a:ext cx="1889302" cy="839904"/>
            <a:chOff x="693642" y="5855526"/>
            <a:chExt cx="1889302" cy="839904"/>
          </a:xfrm>
        </p:grpSpPr>
        <p:sp>
          <p:nvSpPr>
            <p:cNvPr id="19" name="Rectangle 18"/>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238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extBox 8"/>
          <p:cNvSpPr txBox="1"/>
          <p:nvPr userDrawn="1"/>
        </p:nvSpPr>
        <p:spPr>
          <a:xfrm>
            <a:off x="693642" y="998932"/>
            <a:ext cx="10807059" cy="4647414"/>
          </a:xfrm>
          <a:prstGeom prst="rect">
            <a:avLst/>
          </a:prstGeom>
          <a:noFill/>
        </p:spPr>
        <p:txBody>
          <a:bodyPr wrap="square" rtlCol="0" anchor="ctr" anchorCtr="0">
            <a:noAutofit/>
          </a:bodyPr>
          <a:lstStyle/>
          <a:p>
            <a:pPr algn="ctr">
              <a:lnSpc>
                <a:spcPct val="100000"/>
              </a:lnSpc>
            </a:pPr>
            <a:r>
              <a:rPr lang="en-US" sz="4400" b="1" i="0" spc="0" dirty="0">
                <a:solidFill>
                  <a:schemeClr val="bg1">
                    <a:lumMod val="65000"/>
                  </a:schemeClr>
                </a:solidFill>
                <a:latin typeface="Arial" charset="0"/>
                <a:ea typeface="Arial" charset="0"/>
                <a:cs typeface="Arial" charset="0"/>
              </a:rPr>
              <a:t>“It does not</a:t>
            </a:r>
            <a:r>
              <a:rPr lang="en-US" sz="4400" b="1" i="0" spc="0" baseline="0" dirty="0">
                <a:solidFill>
                  <a:schemeClr val="bg1">
                    <a:lumMod val="65000"/>
                  </a:schemeClr>
                </a:solidFill>
                <a:latin typeface="Arial" charset="0"/>
                <a:ea typeface="Arial" charset="0"/>
                <a:cs typeface="Arial" charset="0"/>
              </a:rPr>
              <a:t> matter how </a:t>
            </a:r>
          </a:p>
          <a:p>
            <a:pPr algn="ctr">
              <a:lnSpc>
                <a:spcPct val="100000"/>
              </a:lnSpc>
            </a:pPr>
            <a:r>
              <a:rPr lang="en-US" sz="4400" b="1" i="0" spc="0" baseline="0" dirty="0">
                <a:solidFill>
                  <a:schemeClr val="bg1">
                    <a:lumMod val="65000"/>
                  </a:schemeClr>
                </a:solidFill>
                <a:latin typeface="Arial" charset="0"/>
                <a:ea typeface="Arial" charset="0"/>
                <a:cs typeface="Arial" charset="0"/>
              </a:rPr>
              <a:t>slowly you go as long as you </a:t>
            </a:r>
          </a:p>
          <a:p>
            <a:pPr algn="ctr">
              <a:lnSpc>
                <a:spcPct val="100000"/>
              </a:lnSpc>
            </a:pPr>
            <a:r>
              <a:rPr lang="en-US" sz="4400" b="1" i="0" spc="0" baseline="0" dirty="0">
                <a:solidFill>
                  <a:schemeClr val="bg1">
                    <a:lumMod val="65000"/>
                  </a:schemeClr>
                </a:solidFill>
                <a:latin typeface="Arial" charset="0"/>
                <a:ea typeface="Arial" charset="0"/>
                <a:cs typeface="Arial" charset="0"/>
              </a:rPr>
              <a:t>do not stop.” </a:t>
            </a:r>
          </a:p>
          <a:p>
            <a:pPr algn="ctr">
              <a:lnSpc>
                <a:spcPct val="200000"/>
              </a:lnSpc>
            </a:pPr>
            <a:r>
              <a:rPr lang="en-US" sz="2800" i="1" baseline="0" dirty="0">
                <a:solidFill>
                  <a:schemeClr val="bg1">
                    <a:lumMod val="65000"/>
                  </a:schemeClr>
                </a:solidFill>
                <a:latin typeface="Arial" charset="0"/>
                <a:ea typeface="Arial" charset="0"/>
                <a:cs typeface="Arial" charset="0"/>
              </a:rPr>
              <a:t>—</a:t>
            </a:r>
            <a:r>
              <a:rPr lang="en-US" sz="2800" i="1" baseline="0" dirty="0" err="1">
                <a:solidFill>
                  <a:schemeClr val="bg1">
                    <a:lumMod val="65000"/>
                  </a:schemeClr>
                </a:solidFill>
                <a:latin typeface="Arial" charset="0"/>
                <a:ea typeface="Arial" charset="0"/>
                <a:cs typeface="Arial" charset="0"/>
              </a:rPr>
              <a:t>Confucious</a:t>
            </a:r>
            <a:endParaRPr lang="en-US" sz="2800" i="1" dirty="0">
              <a:solidFill>
                <a:schemeClr val="bg1">
                  <a:lumMod val="65000"/>
                </a:schemeClr>
              </a:solidFill>
              <a:latin typeface="Arial" charset="0"/>
              <a:ea typeface="Arial" charset="0"/>
              <a:cs typeface="Arial" charset="0"/>
            </a:endParaRPr>
          </a:p>
        </p:txBody>
      </p:sp>
      <p:grpSp>
        <p:nvGrpSpPr>
          <p:cNvPr id="16" name="Group 15"/>
          <p:cNvGrpSpPr/>
          <p:nvPr userDrawn="1"/>
        </p:nvGrpSpPr>
        <p:grpSpPr>
          <a:xfrm>
            <a:off x="693642" y="5883807"/>
            <a:ext cx="1889302" cy="839904"/>
            <a:chOff x="693642" y="5855526"/>
            <a:chExt cx="1889302" cy="839904"/>
          </a:xfrm>
        </p:grpSpPr>
        <p:sp>
          <p:nvSpPr>
            <p:cNvPr id="17" name="Rectangle 16"/>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87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738C3A0-27E1-894B-BC42-BC345E9C991C}" type="datetime1">
              <a:rPr lang="en-US" smtClean="0"/>
              <a:t>8/16/2021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340DC9E-6E50-C34E-BADC-9D580DFC57ED}" type="slidenum">
              <a:rPr lang="en-US" smtClean="0"/>
              <a:t>‹#›</a:t>
            </a:fld>
            <a:endParaRPr lang="en-US"/>
          </a:p>
        </p:txBody>
      </p:sp>
    </p:spTree>
    <p:extLst>
      <p:ext uri="{BB962C8B-B14F-4D97-AF65-F5344CB8AC3E}">
        <p14:creationId xmlns:p14="http://schemas.microsoft.com/office/powerpoint/2010/main" val="2608875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E3342CF-825F-0842-A70A-E47B86FF24DF}" type="datetime1">
              <a:rPr lang="en-US" smtClean="0"/>
              <a:t>8/16/2021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1289CE4-60EC-D543-A5D0-0D5CCAF7CD16}" type="slidenum">
              <a:rPr lang="en-US" smtClean="0"/>
              <a:t>‹#›</a:t>
            </a:fld>
            <a:endParaRPr lang="en-US"/>
          </a:p>
        </p:txBody>
      </p:sp>
    </p:spTree>
    <p:extLst>
      <p:ext uri="{BB962C8B-B14F-4D97-AF65-F5344CB8AC3E}">
        <p14:creationId xmlns:p14="http://schemas.microsoft.com/office/powerpoint/2010/main" val="176515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CA1B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baseline="0">
                <a:solidFill>
                  <a:schemeClr val="bg1"/>
                </a:solidFill>
                <a:latin typeface="Arial" charset="0"/>
                <a:ea typeface="Arial" charset="0"/>
                <a:cs typeface="Arial" charset="0"/>
              </a:defRPr>
            </a:lvl1pPr>
          </a:lstStyle>
          <a:p>
            <a:r>
              <a:rPr lang="en-US" dirty="0"/>
              <a:t>01.</a:t>
            </a:r>
            <a:br>
              <a:rPr lang="en-US" dirty="0"/>
            </a:br>
            <a:r>
              <a:rPr lang="en-US" dirty="0"/>
              <a:t>New Section Title</a:t>
            </a:r>
          </a:p>
        </p:txBody>
      </p:sp>
      <p:sp>
        <p:nvSpPr>
          <p:cNvPr id="3" name="Subtitle 2"/>
          <p:cNvSpPr>
            <a:spLocks noGrp="1"/>
          </p:cNvSpPr>
          <p:nvPr>
            <p:ph type="subTitle" idx="1"/>
          </p:nvPr>
        </p:nvSpPr>
        <p:spPr>
          <a:xfrm>
            <a:off x="1524000" y="3935670"/>
            <a:ext cx="9144000" cy="1655762"/>
          </a:xfrm>
        </p:spPr>
        <p:txBody>
          <a:bodyPr/>
          <a:lstStyle>
            <a:lvl1pPr marL="0" indent="0" algn="ct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5136310" y="3678951"/>
            <a:ext cx="191937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93641" y="713529"/>
            <a:ext cx="10779221" cy="660348"/>
          </a:xfrm>
        </p:spPr>
        <p:txBody>
          <a:bodyPr/>
          <a:lstStyle>
            <a:lvl1pPr>
              <a:defRPr baseline="0"/>
            </a:lvl1pPr>
          </a:lstStyle>
          <a:p>
            <a:r>
              <a:rPr lang="en-US" dirty="0"/>
              <a:t>This is an example of a one-line title</a:t>
            </a:r>
          </a:p>
        </p:txBody>
      </p:sp>
      <p:sp>
        <p:nvSpPr>
          <p:cNvPr id="8" name="Rectangle 7"/>
          <p:cNvSpPr/>
          <p:nvPr userDrawn="1"/>
        </p:nvSpPr>
        <p:spPr>
          <a:xfrm>
            <a:off x="778164" y="164384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9049732" y="7466029"/>
            <a:ext cx="184731" cy="369332"/>
          </a:xfrm>
          <a:prstGeom prst="rect">
            <a:avLst/>
          </a:prstGeom>
          <a:noFill/>
        </p:spPr>
        <p:txBody>
          <a:bodyPr wrap="none" rtlCol="0">
            <a:spAutoFit/>
          </a:bodyPr>
          <a:lstStyle/>
          <a:p>
            <a:endParaRPr lang="en-US" dirty="0"/>
          </a:p>
        </p:txBody>
      </p:sp>
      <p:sp>
        <p:nvSpPr>
          <p:cNvPr id="10" name="Text Placeholder 14"/>
          <p:cNvSpPr>
            <a:spLocks noGrp="1"/>
          </p:cNvSpPr>
          <p:nvPr>
            <p:ph type="body" sz="quarter" idx="11" hasCustomPrompt="1"/>
          </p:nvPr>
        </p:nvSpPr>
        <p:spPr>
          <a:xfrm>
            <a:off x="664750" y="1989138"/>
            <a:ext cx="10808111" cy="3638550"/>
          </a:xfrm>
        </p:spPr>
        <p:txBody>
          <a:bodyPr/>
          <a:lstStyle>
            <a:lvl2pPr>
              <a:defRPr/>
            </a:lvl2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693642" y="5883807"/>
            <a:ext cx="1889302" cy="839904"/>
            <a:chOff x="693642" y="5855526"/>
            <a:chExt cx="1889302" cy="839904"/>
          </a:xfrm>
        </p:grpSpPr>
        <p:sp>
          <p:nvSpPr>
            <p:cNvPr id="23" name="Rectangle 2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1" name="Freeform 10"/>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11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93642" y="713528"/>
            <a:ext cx="10779221" cy="1244641"/>
          </a:xfrm>
        </p:spPr>
        <p:txBody>
          <a:bodyPr/>
          <a:lstStyle>
            <a:lvl1pPr>
              <a:defRPr baseline="0"/>
            </a:lvl1pPr>
          </a:lstStyle>
          <a:p>
            <a:r>
              <a:rPr lang="en-US" dirty="0"/>
              <a:t>This is an example of a really long title that takes up two whole lines</a:t>
            </a:r>
          </a:p>
        </p:txBody>
      </p:sp>
      <p:sp>
        <p:nvSpPr>
          <p:cNvPr id="4" name="Rectangle 3"/>
          <p:cNvSpPr/>
          <p:nvPr userDrawn="1"/>
        </p:nvSpPr>
        <p:spPr>
          <a:xfrm>
            <a:off x="778164" y="223549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p:cNvSpPr>
            <a:spLocks noGrp="1"/>
          </p:cNvSpPr>
          <p:nvPr>
            <p:ph type="body" sz="quarter" idx="11" hasCustomPrompt="1"/>
          </p:nvPr>
        </p:nvSpPr>
        <p:spPr>
          <a:xfrm>
            <a:off x="664751" y="2621669"/>
            <a:ext cx="10808112" cy="3024677"/>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p:cNvGrpSpPr/>
          <p:nvPr userDrawn="1"/>
        </p:nvGrpSpPr>
        <p:grpSpPr>
          <a:xfrm>
            <a:off x="693642" y="5883807"/>
            <a:ext cx="1889302" cy="839904"/>
            <a:chOff x="693642" y="5855526"/>
            <a:chExt cx="1889302" cy="839904"/>
          </a:xfrm>
        </p:grpSpPr>
        <p:sp>
          <p:nvSpPr>
            <p:cNvPr id="19" name="Rectangle 18"/>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0" name="Freeform 9"/>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11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693641" y="713529"/>
            <a:ext cx="10779221" cy="660348"/>
          </a:xfrm>
        </p:spPr>
        <p:txBody>
          <a:bodyPr/>
          <a:lstStyle>
            <a:lvl1pPr>
              <a:defRPr baseline="0"/>
            </a:lvl1pPr>
          </a:lstStyle>
          <a:p>
            <a:r>
              <a:rPr lang="en-US" dirty="0"/>
              <a:t>This is an example of a one-line title</a:t>
            </a:r>
          </a:p>
        </p:txBody>
      </p:sp>
      <p:sp>
        <p:nvSpPr>
          <p:cNvPr id="44" name="Rectangle 43"/>
          <p:cNvSpPr/>
          <p:nvPr userDrawn="1"/>
        </p:nvSpPr>
        <p:spPr>
          <a:xfrm>
            <a:off x="778164" y="164384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userDrawn="1"/>
        </p:nvSpPr>
        <p:spPr>
          <a:xfrm>
            <a:off x="9049732" y="7466029"/>
            <a:ext cx="184731" cy="369332"/>
          </a:xfrm>
          <a:prstGeom prst="rect">
            <a:avLst/>
          </a:prstGeom>
          <a:noFill/>
        </p:spPr>
        <p:txBody>
          <a:bodyPr wrap="none" rtlCol="0">
            <a:spAutoFit/>
          </a:bodyPr>
          <a:lstStyle/>
          <a:p>
            <a:endParaRPr lang="en-US" dirty="0"/>
          </a:p>
        </p:txBody>
      </p:sp>
      <p:sp>
        <p:nvSpPr>
          <p:cNvPr id="48" name="Text Placeholder 14"/>
          <p:cNvSpPr>
            <a:spLocks noGrp="1"/>
          </p:cNvSpPr>
          <p:nvPr>
            <p:ph type="body" sz="quarter" idx="11" hasCustomPrompt="1"/>
          </p:nvPr>
        </p:nvSpPr>
        <p:spPr>
          <a:xfrm>
            <a:off x="664751" y="1989138"/>
            <a:ext cx="5095026" cy="3638550"/>
          </a:xfrm>
        </p:spPr>
        <p:txBody>
          <a:bodyPr/>
          <a:lstStyle>
            <a:lvl2pPr>
              <a:defRPr/>
            </a:lvl2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Content Placeholder 12"/>
          <p:cNvSpPr>
            <a:spLocks noGrp="1"/>
          </p:cNvSpPr>
          <p:nvPr>
            <p:ph sz="quarter" idx="10"/>
          </p:nvPr>
        </p:nvSpPr>
        <p:spPr>
          <a:xfrm>
            <a:off x="5995988" y="1989139"/>
            <a:ext cx="5476875" cy="3638550"/>
          </a:xfrm>
        </p:spPr>
        <p:txBody>
          <a:bodyPr/>
          <a:lstStyle/>
          <a:p>
            <a:pPr lvl="0"/>
            <a:endParaRPr lang="en-US" dirty="0"/>
          </a:p>
        </p:txBody>
      </p:sp>
      <p:grpSp>
        <p:nvGrpSpPr>
          <p:cNvPr id="18" name="Group 17"/>
          <p:cNvGrpSpPr/>
          <p:nvPr userDrawn="1"/>
        </p:nvGrpSpPr>
        <p:grpSpPr>
          <a:xfrm>
            <a:off x="693642" y="5883807"/>
            <a:ext cx="1889302" cy="839904"/>
            <a:chOff x="693642" y="5855526"/>
            <a:chExt cx="1889302" cy="839904"/>
          </a:xfrm>
        </p:grpSpPr>
        <p:sp>
          <p:nvSpPr>
            <p:cNvPr id="19" name="Rectangle 18"/>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1" name="Freeform 10"/>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2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93642" y="713528"/>
            <a:ext cx="10779221" cy="1244641"/>
          </a:xfrm>
        </p:spPr>
        <p:txBody>
          <a:bodyPr/>
          <a:lstStyle>
            <a:lvl1pPr>
              <a:defRPr baseline="0"/>
            </a:lvl1pPr>
          </a:lstStyle>
          <a:p>
            <a:r>
              <a:rPr lang="en-US" dirty="0"/>
              <a:t>This is an example of a really long title that takes up two whole lines</a:t>
            </a:r>
          </a:p>
        </p:txBody>
      </p:sp>
      <p:sp>
        <p:nvSpPr>
          <p:cNvPr id="13" name="Rectangle 12"/>
          <p:cNvSpPr/>
          <p:nvPr userDrawn="1"/>
        </p:nvSpPr>
        <p:spPr>
          <a:xfrm>
            <a:off x="778164" y="223549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4"/>
          <p:cNvSpPr>
            <a:spLocks noGrp="1"/>
          </p:cNvSpPr>
          <p:nvPr>
            <p:ph type="body" sz="quarter" idx="11" hasCustomPrompt="1"/>
          </p:nvPr>
        </p:nvSpPr>
        <p:spPr>
          <a:xfrm>
            <a:off x="664751" y="2621669"/>
            <a:ext cx="5311843" cy="3024677"/>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2"/>
          <p:cNvSpPr>
            <a:spLocks noGrp="1"/>
          </p:cNvSpPr>
          <p:nvPr>
            <p:ph sz="quarter" idx="10"/>
          </p:nvPr>
        </p:nvSpPr>
        <p:spPr>
          <a:xfrm>
            <a:off x="6221691" y="2610457"/>
            <a:ext cx="5251172" cy="3035889"/>
          </a:xfrm>
        </p:spPr>
        <p:txBody>
          <a:bodyPr/>
          <a:lstStyle/>
          <a:p>
            <a:pPr lvl="0"/>
            <a:endParaRPr lang="en-US" dirty="0"/>
          </a:p>
        </p:txBody>
      </p:sp>
      <p:grpSp>
        <p:nvGrpSpPr>
          <p:cNvPr id="29" name="Group 28"/>
          <p:cNvGrpSpPr/>
          <p:nvPr userDrawn="1"/>
        </p:nvGrpSpPr>
        <p:grpSpPr>
          <a:xfrm>
            <a:off x="693642" y="5883807"/>
            <a:ext cx="1889302" cy="839904"/>
            <a:chOff x="693642" y="5855526"/>
            <a:chExt cx="1889302" cy="839904"/>
          </a:xfrm>
        </p:grpSpPr>
        <p:sp>
          <p:nvSpPr>
            <p:cNvPr id="30" name="Rectangle 29"/>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0" name="Freeform 9"/>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73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4" name="Title 1"/>
          <p:cNvSpPr>
            <a:spLocks noGrp="1"/>
          </p:cNvSpPr>
          <p:nvPr>
            <p:ph type="title" hasCustomPrompt="1"/>
          </p:nvPr>
        </p:nvSpPr>
        <p:spPr>
          <a:xfrm>
            <a:off x="693642" y="713529"/>
            <a:ext cx="10533682" cy="660348"/>
          </a:xfrm>
        </p:spPr>
        <p:txBody>
          <a:bodyPr/>
          <a:lstStyle>
            <a:lvl1pPr>
              <a:defRPr baseline="0"/>
            </a:lvl1pPr>
          </a:lstStyle>
          <a:p>
            <a:r>
              <a:rPr lang="en-US" dirty="0"/>
              <a:t>This is an example of a one-line title</a:t>
            </a:r>
          </a:p>
        </p:txBody>
      </p:sp>
      <p:sp>
        <p:nvSpPr>
          <p:cNvPr id="25" name="Rectangle 24"/>
          <p:cNvSpPr/>
          <p:nvPr userDrawn="1"/>
        </p:nvSpPr>
        <p:spPr>
          <a:xfrm>
            <a:off x="778164" y="164384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4"/>
          <p:cNvSpPr>
            <a:spLocks noGrp="1"/>
          </p:cNvSpPr>
          <p:nvPr>
            <p:ph type="body" sz="quarter" idx="11" hasCustomPrompt="1"/>
          </p:nvPr>
        </p:nvSpPr>
        <p:spPr>
          <a:xfrm>
            <a:off x="664751" y="1989138"/>
            <a:ext cx="4199480" cy="3638550"/>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p:cNvGrpSpPr/>
          <p:nvPr userDrawn="1"/>
        </p:nvGrpSpPr>
        <p:grpSpPr>
          <a:xfrm>
            <a:off x="693642" y="5883807"/>
            <a:ext cx="1889302" cy="839904"/>
            <a:chOff x="693642" y="5855526"/>
            <a:chExt cx="1889302" cy="839904"/>
          </a:xfrm>
        </p:grpSpPr>
        <p:sp>
          <p:nvSpPr>
            <p:cNvPr id="18" name="Rectangle 17"/>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0" name="Freeform 9"/>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8"/>
          <p:cNvSpPr>
            <a:spLocks noGrp="1"/>
          </p:cNvSpPr>
          <p:nvPr>
            <p:ph type="pic" sz="quarter" idx="10" hasCustomPrompt="1"/>
          </p:nvPr>
        </p:nvSpPr>
        <p:spPr>
          <a:xfrm>
            <a:off x="5199320" y="1643598"/>
            <a:ext cx="6992680" cy="4691214"/>
          </a:xfrm>
          <a:solidFill>
            <a:schemeClr val="bg1">
              <a:lumMod val="75000"/>
            </a:schemeClr>
          </a:solidFill>
        </p:spPr>
        <p:txBody>
          <a:bodyPr/>
          <a:lstStyle/>
          <a:p>
            <a:r>
              <a:rPr lang="en-US" dirty="0"/>
              <a:t>Click to replace image</a:t>
            </a:r>
          </a:p>
        </p:txBody>
      </p:sp>
    </p:spTree>
    <p:extLst>
      <p:ext uri="{BB962C8B-B14F-4D97-AF65-F5344CB8AC3E}">
        <p14:creationId xmlns:p14="http://schemas.microsoft.com/office/powerpoint/2010/main" val="67826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93642" y="713528"/>
            <a:ext cx="5242089" cy="1244641"/>
          </a:xfrm>
        </p:spPr>
        <p:txBody>
          <a:bodyPr/>
          <a:lstStyle>
            <a:lvl1pPr>
              <a:defRPr baseline="0"/>
            </a:lvl1pPr>
          </a:lstStyle>
          <a:p>
            <a:r>
              <a:rPr lang="en-US" dirty="0"/>
              <a:t>This is an example </a:t>
            </a:r>
            <a:br>
              <a:rPr lang="en-US" dirty="0"/>
            </a:br>
            <a:r>
              <a:rPr lang="en-US" dirty="0"/>
              <a:t>of a two-line title</a:t>
            </a:r>
          </a:p>
        </p:txBody>
      </p:sp>
      <p:sp>
        <p:nvSpPr>
          <p:cNvPr id="20" name="Rectangle 19"/>
          <p:cNvSpPr/>
          <p:nvPr userDrawn="1"/>
        </p:nvSpPr>
        <p:spPr>
          <a:xfrm>
            <a:off x="778164" y="223549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p:cNvSpPr>
            <a:spLocks noGrp="1"/>
          </p:cNvSpPr>
          <p:nvPr userDrawn="1"/>
        </p:nvSpPr>
        <p:spPr>
          <a:xfrm>
            <a:off x="665361" y="2661473"/>
            <a:ext cx="5052238" cy="26331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dirty="0"/>
              <a:t>First Level</a:t>
            </a:r>
          </a:p>
          <a:p>
            <a:pPr lvl="1"/>
            <a:r>
              <a:rPr lang="en-US" dirty="0"/>
              <a:t>Second level</a:t>
            </a:r>
          </a:p>
          <a:p>
            <a:pPr lvl="2"/>
            <a:r>
              <a:rPr lang="en-US" dirty="0"/>
              <a:t>Third level</a:t>
            </a:r>
          </a:p>
          <a:p>
            <a:pPr lvl="3"/>
            <a:r>
              <a:rPr lang="en-US" dirty="0"/>
              <a:t>Fourth level</a:t>
            </a:r>
          </a:p>
        </p:txBody>
      </p:sp>
      <p:grpSp>
        <p:nvGrpSpPr>
          <p:cNvPr id="18" name="Group 17"/>
          <p:cNvGrpSpPr/>
          <p:nvPr userDrawn="1"/>
        </p:nvGrpSpPr>
        <p:grpSpPr>
          <a:xfrm>
            <a:off x="693642" y="5883807"/>
            <a:ext cx="1889302" cy="839904"/>
            <a:chOff x="693642" y="5855526"/>
            <a:chExt cx="1889302" cy="839904"/>
          </a:xfrm>
        </p:grpSpPr>
        <p:sp>
          <p:nvSpPr>
            <p:cNvPr id="22" name="Rectangle 21"/>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0" name="Freeform 9"/>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8"/>
          <p:cNvSpPr>
            <a:spLocks noGrp="1"/>
          </p:cNvSpPr>
          <p:nvPr>
            <p:ph type="pic" sz="quarter" idx="11"/>
          </p:nvPr>
        </p:nvSpPr>
        <p:spPr>
          <a:xfrm>
            <a:off x="6358606" y="0"/>
            <a:ext cx="5833394" cy="6858000"/>
          </a:xfrm>
          <a:solidFill>
            <a:schemeClr val="bg1">
              <a:lumMod val="75000"/>
            </a:schemeClr>
          </a:solidFill>
        </p:spPr>
        <p:txBody>
          <a:bodyPr/>
          <a:lstStyle/>
          <a:p>
            <a:endParaRPr lang="en-US" dirty="0"/>
          </a:p>
          <a:p>
            <a:r>
              <a:rPr lang="en-US" dirty="0"/>
              <a:t>Click to replace image</a:t>
            </a:r>
          </a:p>
        </p:txBody>
      </p:sp>
    </p:spTree>
    <p:extLst>
      <p:ext uri="{BB962C8B-B14F-4D97-AF65-F5344CB8AC3E}">
        <p14:creationId xmlns:p14="http://schemas.microsoft.com/office/powerpoint/2010/main" val="66832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8"/>
          <p:cNvSpPr>
            <a:spLocks noGrp="1"/>
          </p:cNvSpPr>
          <p:nvPr>
            <p:ph type="pic" sz="quarter" idx="10" hasCustomPrompt="1"/>
          </p:nvPr>
        </p:nvSpPr>
        <p:spPr>
          <a:xfrm>
            <a:off x="479342" y="443060"/>
            <a:ext cx="5497252" cy="5958350"/>
          </a:xfrm>
          <a:solidFill>
            <a:schemeClr val="bg1">
              <a:lumMod val="75000"/>
            </a:schemeClr>
          </a:solidFill>
        </p:spPr>
        <p:txBody>
          <a:bodyPr/>
          <a:lstStyle/>
          <a:p>
            <a:r>
              <a:rPr lang="en-US" dirty="0"/>
              <a:t>Click to replace image</a:t>
            </a:r>
          </a:p>
        </p:txBody>
      </p:sp>
      <p:sp>
        <p:nvSpPr>
          <p:cNvPr id="10" name="Picture Placeholder 28"/>
          <p:cNvSpPr>
            <a:spLocks noGrp="1"/>
          </p:cNvSpPr>
          <p:nvPr>
            <p:ph type="pic" sz="quarter" idx="11" hasCustomPrompt="1"/>
          </p:nvPr>
        </p:nvSpPr>
        <p:spPr>
          <a:xfrm>
            <a:off x="6165130" y="443060"/>
            <a:ext cx="5542960" cy="3082565"/>
          </a:xfrm>
          <a:solidFill>
            <a:schemeClr val="bg1">
              <a:lumMod val="75000"/>
            </a:schemeClr>
          </a:solidFill>
        </p:spPr>
        <p:txBody>
          <a:bodyPr/>
          <a:lstStyle/>
          <a:p>
            <a:r>
              <a:rPr lang="en-US" dirty="0"/>
              <a:t>Click to replace image</a:t>
            </a:r>
          </a:p>
        </p:txBody>
      </p:sp>
      <p:sp>
        <p:nvSpPr>
          <p:cNvPr id="11" name="Picture Placeholder 28"/>
          <p:cNvSpPr>
            <a:spLocks noGrp="1"/>
          </p:cNvSpPr>
          <p:nvPr>
            <p:ph type="pic" sz="quarter" idx="12" hasCustomPrompt="1"/>
          </p:nvPr>
        </p:nvSpPr>
        <p:spPr>
          <a:xfrm>
            <a:off x="6165130" y="3704734"/>
            <a:ext cx="2667785" cy="2696676"/>
          </a:xfrm>
          <a:solidFill>
            <a:schemeClr val="bg1">
              <a:lumMod val="75000"/>
            </a:schemeClr>
          </a:solidFill>
        </p:spPr>
        <p:txBody>
          <a:bodyPr/>
          <a:lstStyle/>
          <a:p>
            <a:r>
              <a:rPr lang="en-US" dirty="0"/>
              <a:t>Click to replace image</a:t>
            </a:r>
          </a:p>
        </p:txBody>
      </p:sp>
      <p:sp>
        <p:nvSpPr>
          <p:cNvPr id="16" name="Picture Placeholder 28"/>
          <p:cNvSpPr>
            <a:spLocks noGrp="1"/>
          </p:cNvSpPr>
          <p:nvPr>
            <p:ph type="pic" sz="quarter" idx="13" hasCustomPrompt="1"/>
          </p:nvPr>
        </p:nvSpPr>
        <p:spPr>
          <a:xfrm>
            <a:off x="9030879" y="3704734"/>
            <a:ext cx="2677212" cy="2696676"/>
          </a:xfrm>
          <a:solidFill>
            <a:schemeClr val="bg1">
              <a:lumMod val="75000"/>
            </a:schemeClr>
          </a:solidFill>
        </p:spPr>
        <p:txBody>
          <a:bodyPr/>
          <a:lstStyle/>
          <a:p>
            <a:r>
              <a:rPr lang="en-US" dirty="0"/>
              <a:t>Click to replace image</a:t>
            </a:r>
          </a:p>
        </p:txBody>
      </p:sp>
      <p:grpSp>
        <p:nvGrpSpPr>
          <p:cNvPr id="20" name="Group 19"/>
          <p:cNvGrpSpPr/>
          <p:nvPr userDrawn="1"/>
        </p:nvGrpSpPr>
        <p:grpSpPr>
          <a:xfrm>
            <a:off x="693642" y="5883807"/>
            <a:ext cx="1889302" cy="839904"/>
            <a:chOff x="693642" y="5855526"/>
            <a:chExt cx="1889302" cy="839904"/>
          </a:xfrm>
        </p:grpSpPr>
        <p:sp>
          <p:nvSpPr>
            <p:cNvPr id="21" name="Rectangle 2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48" y="6034189"/>
              <a:ext cx="1582298" cy="452061"/>
            </a:xfrm>
            <a:prstGeom prst="rect">
              <a:avLst/>
            </a:prstGeom>
          </p:spPr>
        </p:pic>
      </p:grpSp>
      <p:sp>
        <p:nvSpPr>
          <p:cNvPr id="12" name="Freeform 11"/>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644830 w 11821099"/>
              <a:gd name="connsiteY2" fmla="*/ 6345715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76271 w 11821099"/>
              <a:gd name="connsiteY1" fmla="*/ 634571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101931 w 11821099"/>
              <a:gd name="connsiteY1" fmla="*/ 6409795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92019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28462 w 11821099"/>
              <a:gd name="connsiteY3" fmla="*/ 73711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28461 w 11821099"/>
              <a:gd name="connsiteY2" fmla="*/ 6400640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19169 w 11821099"/>
              <a:gd name="connsiteY2" fmla="*/ 6428103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19171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18949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83347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83347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 name="connsiteX0" fmla="*/ 92640 w 11821099"/>
              <a:gd name="connsiteY0" fmla="*/ 82864 h 6510968"/>
              <a:gd name="connsiteX1" fmla="*/ 92639 w 11821099"/>
              <a:gd name="connsiteY1" fmla="*/ 6428103 h 6510968"/>
              <a:gd name="connsiteX2" fmla="*/ 11737753 w 11821099"/>
              <a:gd name="connsiteY2" fmla="*/ 6437258 h 6510968"/>
              <a:gd name="connsiteX3" fmla="*/ 11737755 w 11821099"/>
              <a:gd name="connsiteY3" fmla="*/ 82865 h 6510968"/>
              <a:gd name="connsiteX4" fmla="*/ 92640 w 11821099"/>
              <a:gd name="connsiteY4" fmla="*/ 82864 h 6510968"/>
              <a:gd name="connsiteX5" fmla="*/ 0 w 11821099"/>
              <a:gd name="connsiteY5" fmla="*/ 0 h 6510968"/>
              <a:gd name="connsiteX6" fmla="*/ 11821099 w 11821099"/>
              <a:gd name="connsiteY6" fmla="*/ 0 h 6510968"/>
              <a:gd name="connsiteX7" fmla="*/ 11821099 w 11821099"/>
              <a:gd name="connsiteY7" fmla="*/ 6510968 h 6510968"/>
              <a:gd name="connsiteX8" fmla="*/ 0 w 11821099"/>
              <a:gd name="connsiteY8" fmla="*/ 6510968 h 6510968"/>
              <a:gd name="connsiteX9" fmla="*/ 0 w 11821099"/>
              <a:gd name="connsiteY9" fmla="*/ 0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21099" h="6510968">
                <a:moveTo>
                  <a:pt x="92640" y="82864"/>
                </a:moveTo>
                <a:cubicBezTo>
                  <a:pt x="98835" y="2191841"/>
                  <a:pt x="86444" y="4319126"/>
                  <a:pt x="92639" y="6428103"/>
                </a:cubicBezTo>
                <a:lnTo>
                  <a:pt x="11737753" y="6437258"/>
                </a:lnTo>
                <a:cubicBezTo>
                  <a:pt x="11737753" y="4334384"/>
                  <a:pt x="11737755" y="2185739"/>
                  <a:pt x="11737755" y="82865"/>
                </a:cubicBezTo>
                <a:lnTo>
                  <a:pt x="92640" y="82864"/>
                </a:lnTo>
                <a:close/>
                <a:moveTo>
                  <a:pt x="0" y="0"/>
                </a:moveTo>
                <a:lnTo>
                  <a:pt x="11821099" y="0"/>
                </a:lnTo>
                <a:lnTo>
                  <a:pt x="11821099" y="6510968"/>
                </a:lnTo>
                <a:lnTo>
                  <a:pt x="0" y="6510968"/>
                </a:lnTo>
                <a:lnTo>
                  <a:pt x="0" y="0"/>
                </a:lnTo>
                <a:close/>
              </a:path>
            </a:pathLst>
          </a:custGeom>
          <a:blipFill>
            <a:blip r:embed="rId3"/>
            <a:stretch>
              <a:fillRect l="-84" t="-12798" r="-4042" b="-28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7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2209901"/>
      </p:ext>
    </p:extLst>
  </p:cSld>
  <p:clrMap bg1="lt1" tx1="dk1" bg2="lt2" tx2="dk2" accent1="accent1" accent2="accent2" accent3="accent3" accent4="accent4" accent5="accent5" accent6="accent6" hlink="hlink" folHlink="folHlink"/>
  <p:sldLayoutIdLst>
    <p:sldLayoutId id="2147483673" r:id="rId1"/>
    <p:sldLayoutId id="2147483691" r:id="rId2"/>
    <p:sldLayoutId id="2147483705" r:id="rId3"/>
    <p:sldLayoutId id="2147483706" r:id="rId4"/>
    <p:sldLayoutId id="2147483693" r:id="rId5"/>
    <p:sldLayoutId id="2147483699" r:id="rId6"/>
    <p:sldLayoutId id="2147483695" r:id="rId7"/>
    <p:sldLayoutId id="2147483701" r:id="rId8"/>
    <p:sldLayoutId id="2147483700" r:id="rId9"/>
    <p:sldLayoutId id="2147483702" r:id="rId10"/>
    <p:sldLayoutId id="2147483698" r:id="rId11"/>
    <p:sldLayoutId id="2147483704" r:id="rId12"/>
    <p:sldLayoutId id="2147483707" r:id="rId13"/>
    <p:sldLayoutId id="2147483708" r:id="rId14"/>
  </p:sldLayoutIdLst>
  <p:hf sldNum="0" hdr="0" dt="0"/>
  <p:txStyles>
    <p:title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www.biologyonline.com/dictionary/carrying-capacity"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E84E-DD23-42D9-A1DA-B37EBE80B1C7}"/>
              </a:ext>
            </a:extLst>
          </p:cNvPr>
          <p:cNvSpPr>
            <a:spLocks noGrp="1"/>
          </p:cNvSpPr>
          <p:nvPr>
            <p:ph type="ctrTitle"/>
          </p:nvPr>
        </p:nvSpPr>
        <p:spPr/>
        <p:txBody>
          <a:bodyPr/>
          <a:lstStyle/>
          <a:p>
            <a:r>
              <a:rPr lang="en-US" dirty="0"/>
              <a:t>Ecosystem Dynamics</a:t>
            </a:r>
          </a:p>
        </p:txBody>
      </p:sp>
      <p:sp>
        <p:nvSpPr>
          <p:cNvPr id="3" name="Subtitle 2">
            <a:extLst>
              <a:ext uri="{FF2B5EF4-FFF2-40B4-BE49-F238E27FC236}">
                <a16:creationId xmlns:a16="http://schemas.microsoft.com/office/drawing/2014/main" id="{395048EC-81B3-4A95-8E65-06B4CF11092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2DEBBB1-D2BE-4C53-BF0C-2EFD593C79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62434" y="6028152"/>
            <a:ext cx="5252326" cy="488048"/>
          </a:xfrm>
          <a:prstGeom prst="rect">
            <a:avLst/>
          </a:prstGeom>
          <a:noFill/>
          <a:ln>
            <a:noFill/>
          </a:ln>
        </p:spPr>
      </p:pic>
    </p:spTree>
    <p:extLst>
      <p:ext uri="{BB962C8B-B14F-4D97-AF65-F5344CB8AC3E}">
        <p14:creationId xmlns:p14="http://schemas.microsoft.com/office/powerpoint/2010/main" val="3721669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FA3F0-0559-4369-82D2-87DB8BF62123}"/>
              </a:ext>
            </a:extLst>
          </p:cNvPr>
          <p:cNvSpPr>
            <a:spLocks noGrp="1"/>
          </p:cNvSpPr>
          <p:nvPr>
            <p:ph type="title"/>
          </p:nvPr>
        </p:nvSpPr>
        <p:spPr/>
        <p:txBody>
          <a:bodyPr>
            <a:normAutofit fontScale="90000"/>
          </a:bodyPr>
          <a:lstStyle/>
          <a:p>
            <a:r>
              <a:rPr lang="en-US" dirty="0"/>
              <a:t>Yield Environment Matters – Ohio Data</a:t>
            </a:r>
          </a:p>
        </p:txBody>
      </p:sp>
      <p:sp>
        <p:nvSpPr>
          <p:cNvPr id="6" name="Text Placeholder 5">
            <a:extLst>
              <a:ext uri="{FF2B5EF4-FFF2-40B4-BE49-F238E27FC236}">
                <a16:creationId xmlns:a16="http://schemas.microsoft.com/office/drawing/2014/main" id="{55DC3513-1011-4438-BE2B-111987FB02B5}"/>
              </a:ext>
            </a:extLst>
          </p:cNvPr>
          <p:cNvSpPr>
            <a:spLocks noGrp="1"/>
          </p:cNvSpPr>
          <p:nvPr>
            <p:ph type="body" sz="quarter" idx="11"/>
          </p:nvPr>
        </p:nvSpPr>
        <p:spPr/>
        <p:txBody>
          <a:bodyPr/>
          <a:lstStyle/>
          <a:p>
            <a:r>
              <a:rPr lang="en-US" dirty="0"/>
              <a:t>High Yield Environments</a:t>
            </a:r>
          </a:p>
          <a:p>
            <a:pPr marL="1200150" lvl="1" indent="-457200">
              <a:buFont typeface="Arial" panose="020B0604020202020204" pitchFamily="34" charset="0"/>
              <a:buChar char="•"/>
            </a:pPr>
            <a:r>
              <a:rPr lang="en-US" dirty="0"/>
              <a:t>Higher seeding rates</a:t>
            </a:r>
          </a:p>
          <a:p>
            <a:pPr marL="1200150" lvl="1" indent="-457200">
              <a:buFont typeface="Arial" panose="020B0604020202020204" pitchFamily="34" charset="0"/>
              <a:buChar char="•"/>
            </a:pPr>
            <a:r>
              <a:rPr lang="en-US" dirty="0"/>
              <a:t>Greater final stands</a:t>
            </a:r>
          </a:p>
          <a:p>
            <a:pPr marL="1200150" lvl="1" indent="-457200">
              <a:buFont typeface="Arial" panose="020B0604020202020204" pitchFamily="34" charset="0"/>
              <a:buChar char="•"/>
            </a:pPr>
            <a:r>
              <a:rPr lang="en-US" dirty="0"/>
              <a:t>34,000 plants/acre or more</a:t>
            </a:r>
          </a:p>
        </p:txBody>
      </p:sp>
      <p:sp>
        <p:nvSpPr>
          <p:cNvPr id="5" name="Content Placeholder 4">
            <a:extLst>
              <a:ext uri="{FF2B5EF4-FFF2-40B4-BE49-F238E27FC236}">
                <a16:creationId xmlns:a16="http://schemas.microsoft.com/office/drawing/2014/main" id="{708A2821-D899-4B51-9CDC-6092A9945ADE}"/>
              </a:ext>
            </a:extLst>
          </p:cNvPr>
          <p:cNvSpPr>
            <a:spLocks noGrp="1"/>
          </p:cNvSpPr>
          <p:nvPr>
            <p:ph sz="quarter" idx="10"/>
          </p:nvPr>
        </p:nvSpPr>
        <p:spPr>
          <a:xfrm>
            <a:off x="5759778" y="1989139"/>
            <a:ext cx="5713086" cy="3638550"/>
          </a:xfrm>
        </p:spPr>
        <p:txBody>
          <a:bodyPr/>
          <a:lstStyle/>
          <a:p>
            <a:r>
              <a:rPr lang="en-US" dirty="0"/>
              <a:t>Low Yield Environments</a:t>
            </a:r>
          </a:p>
          <a:p>
            <a:pPr marL="1200150" lvl="1" indent="-457200">
              <a:buFont typeface="Arial" panose="020B0604020202020204" pitchFamily="34" charset="0"/>
              <a:buChar char="•"/>
            </a:pPr>
            <a:r>
              <a:rPr lang="en-US" dirty="0"/>
              <a:t>Lower seeding rates</a:t>
            </a:r>
          </a:p>
          <a:p>
            <a:pPr marL="1200150" lvl="1" indent="-457200">
              <a:buFont typeface="Arial" panose="020B0604020202020204" pitchFamily="34" charset="0"/>
              <a:buChar char="•"/>
            </a:pPr>
            <a:r>
              <a:rPr lang="en-US" dirty="0"/>
              <a:t>Final stands 24,000 to 26,000 plants/ac</a:t>
            </a:r>
          </a:p>
          <a:p>
            <a:pPr marL="1200150" lvl="1" indent="-457200">
              <a:buFont typeface="Arial" panose="020B0604020202020204" pitchFamily="34" charset="0"/>
              <a:buChar char="•"/>
            </a:pPr>
            <a:r>
              <a:rPr lang="en-US" dirty="0"/>
              <a:t>Seeding rate may need to be adjusted to account for attrition</a:t>
            </a:r>
          </a:p>
        </p:txBody>
      </p:sp>
      <p:sp>
        <p:nvSpPr>
          <p:cNvPr id="2" name="TextBox 1">
            <a:extLst>
              <a:ext uri="{FF2B5EF4-FFF2-40B4-BE49-F238E27FC236}">
                <a16:creationId xmlns:a16="http://schemas.microsoft.com/office/drawing/2014/main" id="{CECB3684-102C-49A8-93A6-D8B8235A5731}"/>
              </a:ext>
            </a:extLst>
          </p:cNvPr>
          <p:cNvSpPr txBox="1"/>
          <p:nvPr/>
        </p:nvSpPr>
        <p:spPr>
          <a:xfrm>
            <a:off x="1637711" y="4478573"/>
            <a:ext cx="8891080" cy="1200329"/>
          </a:xfrm>
          <a:prstGeom prst="rect">
            <a:avLst/>
          </a:prstGeom>
          <a:noFill/>
          <a:ln w="38100">
            <a:solidFill>
              <a:srgbClr val="C00000"/>
            </a:solidFill>
          </a:ln>
        </p:spPr>
        <p:txBody>
          <a:bodyPr wrap="square" rtlCol="0">
            <a:spAutoFit/>
          </a:bodyPr>
          <a:lstStyle/>
          <a:p>
            <a:pPr algn="ctr"/>
            <a:endParaRPr lang="en-US" sz="12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Recommended range is generally 30,000 to 36,000 seeds/ac</a:t>
            </a:r>
          </a:p>
          <a:p>
            <a:pPr algn="ctr"/>
            <a:r>
              <a:rPr lang="en-US" sz="2400" dirty="0">
                <a:latin typeface="Arial" panose="020B0604020202020204" pitchFamily="34" charset="0"/>
                <a:cs typeface="Arial" panose="020B0604020202020204" pitchFamily="34" charset="0"/>
              </a:rPr>
              <a:t>(31,000-32,000 plants/ac for most environments)</a:t>
            </a:r>
          </a:p>
          <a:p>
            <a:pPr algn="ct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48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323F13-C499-4BFD-B3DC-5D2D9B647AAD}"/>
              </a:ext>
            </a:extLst>
          </p:cNvPr>
          <p:cNvSpPr>
            <a:spLocks noGrp="1"/>
          </p:cNvSpPr>
          <p:nvPr>
            <p:ph type="ctrTitle"/>
          </p:nvPr>
        </p:nvSpPr>
        <p:spPr/>
        <p:txBody>
          <a:bodyPr/>
          <a:lstStyle/>
          <a:p>
            <a:r>
              <a:rPr lang="en-US" dirty="0"/>
              <a:t>Weeds!</a:t>
            </a:r>
          </a:p>
        </p:txBody>
      </p:sp>
      <p:sp>
        <p:nvSpPr>
          <p:cNvPr id="6" name="Subtitle 5">
            <a:extLst>
              <a:ext uri="{FF2B5EF4-FFF2-40B4-BE49-F238E27FC236}">
                <a16:creationId xmlns:a16="http://schemas.microsoft.com/office/drawing/2014/main" id="{EDABAC38-E242-47B0-AD18-7A74ADC554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2627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C20FB-340A-4DFB-847D-9880C8120C52}"/>
              </a:ext>
            </a:extLst>
          </p:cNvPr>
          <p:cNvSpPr>
            <a:spLocks noGrp="1"/>
          </p:cNvSpPr>
          <p:nvPr>
            <p:ph type="title"/>
          </p:nvPr>
        </p:nvSpPr>
        <p:spPr/>
        <p:txBody>
          <a:bodyPr>
            <a:normAutofit fontScale="90000"/>
          </a:bodyPr>
          <a:lstStyle/>
          <a:p>
            <a:r>
              <a:rPr lang="en-US" dirty="0"/>
              <a:t>Why are weeds considered “pests”?</a:t>
            </a:r>
          </a:p>
        </p:txBody>
      </p:sp>
      <p:sp>
        <p:nvSpPr>
          <p:cNvPr id="5" name="Text Placeholder 4">
            <a:extLst>
              <a:ext uri="{FF2B5EF4-FFF2-40B4-BE49-F238E27FC236}">
                <a16:creationId xmlns:a16="http://schemas.microsoft.com/office/drawing/2014/main" id="{E8554823-BB9E-48B0-B385-4C10160527D7}"/>
              </a:ext>
            </a:extLst>
          </p:cNvPr>
          <p:cNvSpPr>
            <a:spLocks noGrp="1"/>
          </p:cNvSpPr>
          <p:nvPr>
            <p:ph type="body" sz="quarter" idx="11"/>
          </p:nvPr>
        </p:nvSpPr>
        <p:spPr/>
        <p:txBody>
          <a:bodyPr>
            <a:normAutofit fontScale="92500" lnSpcReduction="20000"/>
          </a:bodyPr>
          <a:lstStyle/>
          <a:p>
            <a:r>
              <a:rPr lang="en-US" dirty="0"/>
              <a:t>Rob crops of resources</a:t>
            </a:r>
          </a:p>
          <a:p>
            <a:pPr lvl="1"/>
            <a:r>
              <a:rPr lang="en-US" dirty="0"/>
              <a:t>Water</a:t>
            </a:r>
          </a:p>
          <a:p>
            <a:pPr lvl="1"/>
            <a:r>
              <a:rPr lang="en-US" dirty="0"/>
              <a:t>Light</a:t>
            </a:r>
          </a:p>
          <a:p>
            <a:pPr lvl="1"/>
            <a:r>
              <a:rPr lang="en-US" dirty="0"/>
              <a:t>Nutrients</a:t>
            </a:r>
          </a:p>
          <a:p>
            <a:pPr lvl="1"/>
            <a:r>
              <a:rPr lang="en-US" dirty="0"/>
              <a:t>Space</a:t>
            </a:r>
          </a:p>
          <a:p>
            <a:r>
              <a:rPr lang="en-US" dirty="0"/>
              <a:t>Ultimately limits crop yield</a:t>
            </a:r>
          </a:p>
          <a:p>
            <a:endParaRPr lang="en-US" dirty="0"/>
          </a:p>
          <a:p>
            <a:r>
              <a:rPr lang="en-US" dirty="0"/>
              <a:t>Crop density vs weed density</a:t>
            </a:r>
          </a:p>
          <a:p>
            <a:r>
              <a:rPr lang="en-US" dirty="0"/>
              <a:t>Susceptibility to disease/insect feeding/as alternative hosts </a:t>
            </a:r>
          </a:p>
          <a:p>
            <a:pPr lvl="1"/>
            <a:r>
              <a:rPr lang="en-US" dirty="0"/>
              <a:t>(alternative = opportunistic disease carrier, not required for the life cycle)</a:t>
            </a:r>
          </a:p>
          <a:p>
            <a:endParaRPr lang="en-US" dirty="0"/>
          </a:p>
        </p:txBody>
      </p:sp>
    </p:spTree>
    <p:extLst>
      <p:ext uri="{BB962C8B-B14F-4D97-AF65-F5344CB8AC3E}">
        <p14:creationId xmlns:p14="http://schemas.microsoft.com/office/powerpoint/2010/main" val="2586101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F6D7-FC84-4B32-AEA1-D20ADC701880}"/>
              </a:ext>
            </a:extLst>
          </p:cNvPr>
          <p:cNvSpPr>
            <a:spLocks noGrp="1"/>
          </p:cNvSpPr>
          <p:nvPr>
            <p:ph type="title"/>
          </p:nvPr>
        </p:nvSpPr>
        <p:spPr/>
        <p:txBody>
          <a:bodyPr>
            <a:normAutofit fontScale="90000"/>
          </a:bodyPr>
          <a:lstStyle/>
          <a:p>
            <a:r>
              <a:rPr lang="en-US" dirty="0"/>
              <a:t>Factors that impact weeds as pests</a:t>
            </a:r>
          </a:p>
        </p:txBody>
      </p:sp>
      <p:sp>
        <p:nvSpPr>
          <p:cNvPr id="5" name="Text Placeholder 4">
            <a:extLst>
              <a:ext uri="{FF2B5EF4-FFF2-40B4-BE49-F238E27FC236}">
                <a16:creationId xmlns:a16="http://schemas.microsoft.com/office/drawing/2014/main" id="{0A2A28CC-D6AD-49B9-9132-1871BB165C6E}"/>
              </a:ext>
            </a:extLst>
          </p:cNvPr>
          <p:cNvSpPr>
            <a:spLocks noGrp="1"/>
          </p:cNvSpPr>
          <p:nvPr>
            <p:ph type="body" sz="quarter" idx="11"/>
          </p:nvPr>
        </p:nvSpPr>
        <p:spPr/>
        <p:txBody>
          <a:bodyPr>
            <a:normAutofit fontScale="92500" lnSpcReduction="10000"/>
          </a:bodyPr>
          <a:lstStyle/>
          <a:p>
            <a:r>
              <a:rPr lang="en-US" dirty="0"/>
              <a:t>Life cycle</a:t>
            </a:r>
          </a:p>
          <a:p>
            <a:pPr lvl="1"/>
            <a:r>
              <a:rPr lang="en-US" dirty="0"/>
              <a:t>Emergence timing</a:t>
            </a:r>
          </a:p>
          <a:p>
            <a:pPr lvl="1"/>
            <a:r>
              <a:rPr lang="en-US" dirty="0"/>
              <a:t>Growth rate</a:t>
            </a:r>
          </a:p>
          <a:p>
            <a:r>
              <a:rPr lang="en-US" dirty="0"/>
              <a:t>Ability to come back</a:t>
            </a:r>
          </a:p>
          <a:p>
            <a:pPr lvl="1"/>
            <a:r>
              <a:rPr lang="en-US" dirty="0"/>
              <a:t>Seed production/ dispersal</a:t>
            </a:r>
          </a:p>
          <a:p>
            <a:pPr lvl="1"/>
            <a:r>
              <a:rPr lang="en-US" dirty="0"/>
              <a:t>Seed dormancy</a:t>
            </a:r>
          </a:p>
          <a:p>
            <a:pPr lvl="1"/>
            <a:r>
              <a:rPr lang="en-US" dirty="0"/>
              <a:t>Vegetative propagules</a:t>
            </a:r>
          </a:p>
          <a:p>
            <a:r>
              <a:rPr lang="en-US" dirty="0"/>
              <a:t>Transport of propagules on/in equipment</a:t>
            </a:r>
          </a:p>
          <a:p>
            <a:pPr lvl="1"/>
            <a:r>
              <a:rPr lang="en-US" dirty="0"/>
              <a:t>New species introduced</a:t>
            </a:r>
          </a:p>
          <a:p>
            <a:endParaRPr lang="en-US" dirty="0"/>
          </a:p>
        </p:txBody>
      </p:sp>
      <p:sp>
        <p:nvSpPr>
          <p:cNvPr id="4" name="Content Placeholder 3">
            <a:extLst>
              <a:ext uri="{FF2B5EF4-FFF2-40B4-BE49-F238E27FC236}">
                <a16:creationId xmlns:a16="http://schemas.microsoft.com/office/drawing/2014/main" id="{44101309-54D2-4070-AA8D-B9C41FC7118B}"/>
              </a:ext>
            </a:extLst>
          </p:cNvPr>
          <p:cNvSpPr>
            <a:spLocks noGrp="1"/>
          </p:cNvSpPr>
          <p:nvPr>
            <p:ph sz="quarter" idx="10"/>
          </p:nvPr>
        </p:nvSpPr>
        <p:spPr/>
        <p:txBody>
          <a:bodyPr/>
          <a:lstStyle/>
          <a:p>
            <a:r>
              <a:rPr lang="en-US" dirty="0"/>
              <a:t>Growth habit</a:t>
            </a:r>
          </a:p>
          <a:p>
            <a:pPr lvl="1"/>
            <a:r>
              <a:rPr lang="en-US" dirty="0"/>
              <a:t>Prostrate vs erect</a:t>
            </a:r>
          </a:p>
          <a:p>
            <a:pPr lvl="1"/>
            <a:r>
              <a:rPr lang="en-US" dirty="0"/>
              <a:t>Broadleaf vs grass</a:t>
            </a:r>
          </a:p>
          <a:p>
            <a:pPr lvl="1"/>
            <a:r>
              <a:rPr lang="en-US" dirty="0"/>
              <a:t>Height and leaf type</a:t>
            </a:r>
          </a:p>
          <a:p>
            <a:pPr lvl="1"/>
            <a:endParaRPr lang="en-US" dirty="0"/>
          </a:p>
          <a:p>
            <a:r>
              <a:rPr lang="en-US" dirty="0"/>
              <a:t>Growing conditions</a:t>
            </a:r>
          </a:p>
          <a:p>
            <a:pPr lvl="1"/>
            <a:r>
              <a:rPr lang="en-US" dirty="0"/>
              <a:t>If they favor the crop, they probably favor the weeds too.</a:t>
            </a:r>
          </a:p>
          <a:p>
            <a:endParaRPr lang="en-US" dirty="0"/>
          </a:p>
        </p:txBody>
      </p:sp>
    </p:spTree>
    <p:extLst>
      <p:ext uri="{BB962C8B-B14F-4D97-AF65-F5344CB8AC3E}">
        <p14:creationId xmlns:p14="http://schemas.microsoft.com/office/powerpoint/2010/main" val="315390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22107" y="1933661"/>
            <a:ext cx="3737367" cy="4668128"/>
          </a:xfrm>
          <a:prstGeom prst="rect">
            <a:avLst/>
          </a:prstGeom>
        </p:spPr>
      </p:pic>
      <p:sp>
        <p:nvSpPr>
          <p:cNvPr id="4" name="Slide Number Placeholder 3"/>
          <p:cNvSpPr>
            <a:spLocks noGrp="1"/>
          </p:cNvSpPr>
          <p:nvPr>
            <p:ph type="sldNum" sz="quarter" idx="12"/>
          </p:nvPr>
        </p:nvSpPr>
        <p:spPr/>
        <p:txBody>
          <a:bodyPr/>
          <a:lstStyle/>
          <a:p>
            <a:endParaRPr lang="en-US" dirty="0"/>
          </a:p>
        </p:txBody>
      </p:sp>
      <p:sp>
        <p:nvSpPr>
          <p:cNvPr id="6" name="Rectangle 5"/>
          <p:cNvSpPr/>
          <p:nvPr/>
        </p:nvSpPr>
        <p:spPr>
          <a:xfrm>
            <a:off x="1524000" y="2"/>
            <a:ext cx="9144000" cy="2246769"/>
          </a:xfrm>
          <a:prstGeom prst="rect">
            <a:avLst/>
          </a:prstGeom>
        </p:spPr>
        <p:txBody>
          <a:bodyPr wrap="square">
            <a:spAutoFit/>
          </a:bodyPr>
          <a:lstStyle/>
          <a:p>
            <a:r>
              <a:rPr lang="en-US" sz="2800" b="1" u="sng" dirty="0">
                <a:latin typeface="Arial"/>
                <a:cs typeface="Arial"/>
              </a:rPr>
              <a:t>Soil Seed Banks</a:t>
            </a:r>
            <a:br>
              <a:rPr lang="en-US" sz="2800" b="1" dirty="0">
                <a:latin typeface="Arial"/>
                <a:cs typeface="Arial"/>
              </a:rPr>
            </a:br>
            <a:br>
              <a:rPr lang="en-US" sz="2800" b="1" dirty="0">
                <a:latin typeface="Arial"/>
                <a:cs typeface="Arial"/>
              </a:rPr>
            </a:br>
            <a:r>
              <a:rPr lang="en-US" sz="2800" b="1" dirty="0">
                <a:latin typeface="Arial"/>
                <a:cs typeface="Arial"/>
              </a:rPr>
              <a:t>A </a:t>
            </a:r>
            <a:r>
              <a:rPr lang="en-US" sz="2800" b="1" u="sng" dirty="0">
                <a:latin typeface="Arial"/>
                <a:cs typeface="Arial"/>
              </a:rPr>
              <a:t>soil seed bank</a:t>
            </a:r>
            <a:r>
              <a:rPr lang="en-US" sz="2800" b="1" dirty="0">
                <a:latin typeface="Arial"/>
                <a:cs typeface="Arial"/>
              </a:rPr>
              <a:t> is the </a:t>
            </a:r>
            <a:r>
              <a:rPr lang="en-US" sz="2800" b="1" i="1" dirty="0">
                <a:latin typeface="Arial"/>
                <a:cs typeface="Arial"/>
              </a:rPr>
              <a:t>stable</a:t>
            </a:r>
            <a:r>
              <a:rPr lang="en-US" sz="2800" b="1" dirty="0">
                <a:latin typeface="Arial"/>
                <a:cs typeface="Arial"/>
              </a:rPr>
              <a:t> reserve of seeds in soil to which additions are made and from which losses occur.  </a:t>
            </a:r>
          </a:p>
        </p:txBody>
      </p:sp>
    </p:spTree>
    <p:extLst>
      <p:ext uri="{BB962C8B-B14F-4D97-AF65-F5344CB8AC3E}">
        <p14:creationId xmlns:p14="http://schemas.microsoft.com/office/powerpoint/2010/main" val="421461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36" y="2567998"/>
            <a:ext cx="10515600" cy="1325563"/>
          </a:xfrm>
        </p:spPr>
        <p:txBody>
          <a:bodyPr>
            <a:normAutofit fontScale="90000"/>
          </a:bodyPr>
          <a:lstStyle/>
          <a:p>
            <a:br>
              <a:rPr lang="en-US" dirty="0"/>
            </a:br>
            <a:br>
              <a:rPr lang="en-US" dirty="0"/>
            </a:br>
            <a:r>
              <a:rPr lang="en-US" sz="2900" u="sng" dirty="0"/>
              <a:t>Net inputs (deposits) </a:t>
            </a:r>
            <a:r>
              <a:rPr lang="en-US" sz="2900" dirty="0"/>
              <a:t>to the soil seed bank:  </a:t>
            </a:r>
            <a:br>
              <a:rPr lang="en-US" sz="2900" dirty="0"/>
            </a:br>
            <a:br>
              <a:rPr lang="en-US" sz="2900" dirty="0"/>
            </a:br>
            <a:r>
              <a:rPr lang="en-US" sz="2900" b="0" dirty="0">
                <a:solidFill>
                  <a:schemeClr val="tx1"/>
                </a:solidFill>
              </a:rPr>
              <a:t>1.  Seed rain </a:t>
            </a:r>
            <a:br>
              <a:rPr lang="en-US" sz="2900" b="0" dirty="0">
                <a:solidFill>
                  <a:schemeClr val="tx1"/>
                </a:solidFill>
              </a:rPr>
            </a:br>
            <a:br>
              <a:rPr lang="en-US" sz="2900" b="0" dirty="0">
                <a:solidFill>
                  <a:schemeClr val="tx1"/>
                </a:solidFill>
              </a:rPr>
            </a:br>
            <a:r>
              <a:rPr lang="en-US" sz="2900" b="0" dirty="0">
                <a:solidFill>
                  <a:schemeClr val="tx1"/>
                </a:solidFill>
              </a:rPr>
              <a:t>2.  Dispersal</a:t>
            </a:r>
            <a:br>
              <a:rPr lang="en-US" sz="2900" dirty="0"/>
            </a:br>
            <a:br>
              <a:rPr lang="en-US" sz="2900" dirty="0"/>
            </a:br>
            <a:br>
              <a:rPr lang="en-US" sz="2900" dirty="0"/>
            </a:br>
            <a:r>
              <a:rPr lang="en-US" sz="2900" u="sng" dirty="0"/>
              <a:t>Net  losses (withdrawals)</a:t>
            </a:r>
            <a:r>
              <a:rPr lang="en-US" sz="2900" dirty="0"/>
              <a:t> occur by: </a:t>
            </a:r>
            <a:br>
              <a:rPr lang="en-US" sz="2900" dirty="0"/>
            </a:br>
            <a:br>
              <a:rPr lang="en-US" sz="2900" b="0" dirty="0">
                <a:solidFill>
                  <a:schemeClr val="tx1"/>
                </a:solidFill>
              </a:rPr>
            </a:br>
            <a:r>
              <a:rPr lang="en-US" sz="2900" b="0" dirty="0">
                <a:solidFill>
                  <a:schemeClr val="tx1"/>
                </a:solidFill>
              </a:rPr>
              <a:t>1.  Seedling death before emergence</a:t>
            </a:r>
            <a:br>
              <a:rPr lang="en-US" sz="2900" b="0" dirty="0">
                <a:solidFill>
                  <a:schemeClr val="tx1"/>
                </a:solidFill>
              </a:rPr>
            </a:br>
            <a:br>
              <a:rPr lang="en-US" sz="2900" b="0" dirty="0">
                <a:solidFill>
                  <a:schemeClr val="tx1"/>
                </a:solidFill>
              </a:rPr>
            </a:br>
            <a:r>
              <a:rPr lang="en-US" sz="2900" b="0" dirty="0">
                <a:solidFill>
                  <a:schemeClr val="tx1"/>
                </a:solidFill>
              </a:rPr>
              <a:t>2.  Predators and pathogens</a:t>
            </a:r>
            <a:br>
              <a:rPr lang="en-US" sz="2900" b="0" dirty="0">
                <a:solidFill>
                  <a:schemeClr val="tx1"/>
                </a:solidFill>
              </a:rPr>
            </a:br>
            <a:br>
              <a:rPr lang="en-US" sz="2900" b="0" dirty="0">
                <a:solidFill>
                  <a:schemeClr val="tx1"/>
                </a:solidFill>
              </a:rPr>
            </a:br>
            <a:r>
              <a:rPr lang="en-US" sz="2900" b="0" dirty="0">
                <a:solidFill>
                  <a:schemeClr val="tx1"/>
                </a:solidFill>
              </a:rPr>
              <a:t>3.  Senescence and natural decay</a:t>
            </a:r>
            <a:br>
              <a:rPr lang="en-US" sz="2900" b="0" dirty="0">
                <a:solidFill>
                  <a:schemeClr val="tx1"/>
                </a:solidFill>
              </a:rPr>
            </a:br>
            <a:br>
              <a:rPr lang="en-US" sz="2900" b="0" dirty="0">
                <a:solidFill>
                  <a:schemeClr val="tx1"/>
                </a:solidFill>
              </a:rPr>
            </a:br>
            <a:r>
              <a:rPr lang="en-US" sz="2900" b="0" dirty="0">
                <a:solidFill>
                  <a:schemeClr val="tx1"/>
                </a:solidFill>
              </a:rPr>
              <a:t>4.  Human activities</a:t>
            </a:r>
            <a:br>
              <a:rPr lang="en-US" sz="2900" dirty="0"/>
            </a:br>
            <a:br>
              <a:rPr lang="en-US" sz="2900" dirty="0"/>
            </a:br>
            <a:endParaRPr lang="en-US" sz="2900" dirty="0"/>
          </a:p>
        </p:txBody>
      </p:sp>
      <p:sp>
        <p:nvSpPr>
          <p:cNvPr id="3" name="Slide Number Placeholder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05177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endParaRPr lang="en-US" dirty="0"/>
          </a:p>
        </p:txBody>
      </p:sp>
      <p:sp>
        <p:nvSpPr>
          <p:cNvPr id="62467" name="Rectangle 3"/>
          <p:cNvSpPr>
            <a:spLocks noGrp="1" noChangeArrowheads="1"/>
          </p:cNvSpPr>
          <p:nvPr>
            <p:ph type="body" idx="1"/>
          </p:nvPr>
        </p:nvSpPr>
        <p:spPr>
          <a:xfrm>
            <a:off x="1625020" y="595313"/>
            <a:ext cx="8585781" cy="6126163"/>
          </a:xfrm>
        </p:spPr>
        <p:txBody>
          <a:bodyPr>
            <a:normAutofit fontScale="70000" lnSpcReduction="20000"/>
          </a:bodyPr>
          <a:lstStyle/>
          <a:p>
            <a:pPr>
              <a:lnSpc>
                <a:spcPct val="120000"/>
              </a:lnSpc>
              <a:defRPr/>
            </a:pPr>
            <a:r>
              <a:rPr lang="en-US" b="1" dirty="0">
                <a:solidFill>
                  <a:srgbClr val="C00000"/>
                </a:solidFill>
                <a:latin typeface="Arial"/>
                <a:cs typeface="Arial"/>
              </a:rPr>
              <a:t>Every </a:t>
            </a:r>
            <a:r>
              <a:rPr lang="en-US" b="1" u="sng" dirty="0">
                <a:solidFill>
                  <a:srgbClr val="C00000"/>
                </a:solidFill>
                <a:latin typeface="Arial"/>
                <a:cs typeface="Arial"/>
              </a:rPr>
              <a:t>species</a:t>
            </a:r>
            <a:r>
              <a:rPr lang="en-US" b="1" dirty="0">
                <a:solidFill>
                  <a:srgbClr val="C00000"/>
                </a:solidFill>
                <a:latin typeface="Arial"/>
                <a:cs typeface="Arial"/>
              </a:rPr>
              <a:t> forms a characteristic seed bank, e.g., transient or persistent (or some have both)</a:t>
            </a:r>
          </a:p>
          <a:p>
            <a:pPr lvl="1">
              <a:lnSpc>
                <a:spcPct val="120000"/>
              </a:lnSpc>
              <a:defRPr/>
            </a:pPr>
            <a:r>
              <a:rPr lang="en-US" b="1" dirty="0">
                <a:latin typeface="Arial"/>
                <a:cs typeface="Arial"/>
              </a:rPr>
              <a:t>Can be influenced somewhat by the environment during seed maturation and tillage timing and depth</a:t>
            </a:r>
          </a:p>
          <a:p>
            <a:pPr>
              <a:lnSpc>
                <a:spcPct val="120000"/>
              </a:lnSpc>
              <a:defRPr/>
            </a:pPr>
            <a:r>
              <a:rPr lang="en-US" b="1" dirty="0">
                <a:latin typeface="Arial"/>
                <a:cs typeface="Arial"/>
              </a:rPr>
              <a:t>1.  </a:t>
            </a:r>
            <a:r>
              <a:rPr lang="en-US" b="1" u="sng" dirty="0">
                <a:latin typeface="Arial"/>
                <a:cs typeface="Arial"/>
              </a:rPr>
              <a:t>Transient</a:t>
            </a:r>
            <a:r>
              <a:rPr lang="en-US" b="1" dirty="0">
                <a:latin typeface="Arial"/>
                <a:cs typeface="Arial"/>
              </a:rPr>
              <a:t> seed bank (seeds persist &lt; 1 </a:t>
            </a:r>
            <a:r>
              <a:rPr lang="en-US" b="1" dirty="0" err="1">
                <a:latin typeface="Arial"/>
                <a:cs typeface="Arial"/>
              </a:rPr>
              <a:t>yr</a:t>
            </a:r>
            <a:r>
              <a:rPr lang="en-US" b="1" dirty="0">
                <a:latin typeface="Arial"/>
                <a:cs typeface="Arial"/>
              </a:rPr>
              <a:t>)</a:t>
            </a:r>
          </a:p>
          <a:p>
            <a:pPr lvl="1">
              <a:lnSpc>
                <a:spcPct val="120000"/>
              </a:lnSpc>
              <a:defRPr/>
            </a:pPr>
            <a:r>
              <a:rPr lang="en-US" b="1" dirty="0">
                <a:latin typeface="Arial"/>
                <a:cs typeface="Arial"/>
              </a:rPr>
              <a:t>Asteraceae, </a:t>
            </a:r>
            <a:r>
              <a:rPr lang="en-US" b="1" dirty="0" err="1">
                <a:latin typeface="Arial"/>
                <a:cs typeface="Arial"/>
              </a:rPr>
              <a:t>Poaceae</a:t>
            </a:r>
            <a:endParaRPr lang="en-US" b="1" dirty="0">
              <a:latin typeface="Arial"/>
              <a:cs typeface="Arial"/>
            </a:endParaRPr>
          </a:p>
          <a:p>
            <a:pPr lvl="1">
              <a:lnSpc>
                <a:spcPct val="120000"/>
              </a:lnSpc>
              <a:defRPr/>
            </a:pPr>
            <a:r>
              <a:rPr lang="en-US" b="1" dirty="0">
                <a:latin typeface="Arial"/>
                <a:cs typeface="Arial"/>
              </a:rPr>
              <a:t>regular opportunities for establishment</a:t>
            </a:r>
          </a:p>
          <a:p>
            <a:pPr lvl="1">
              <a:lnSpc>
                <a:spcPct val="120000"/>
              </a:lnSpc>
              <a:defRPr/>
            </a:pPr>
            <a:r>
              <a:rPr lang="en-US" b="1" dirty="0">
                <a:latin typeface="Arial"/>
                <a:cs typeface="Arial"/>
              </a:rPr>
              <a:t>spatially unpredictable disturbance</a:t>
            </a:r>
          </a:p>
          <a:p>
            <a:pPr>
              <a:lnSpc>
                <a:spcPct val="120000"/>
              </a:lnSpc>
              <a:defRPr/>
            </a:pPr>
            <a:endParaRPr lang="en-US" b="1" dirty="0">
              <a:latin typeface="Arial"/>
              <a:cs typeface="Arial"/>
            </a:endParaRPr>
          </a:p>
          <a:p>
            <a:pPr>
              <a:lnSpc>
                <a:spcPct val="120000"/>
              </a:lnSpc>
              <a:defRPr/>
            </a:pPr>
            <a:r>
              <a:rPr lang="en-US" b="1" dirty="0">
                <a:latin typeface="Arial"/>
                <a:cs typeface="Arial"/>
              </a:rPr>
              <a:t>2.  </a:t>
            </a:r>
            <a:r>
              <a:rPr lang="en-US" b="1" u="sng" dirty="0">
                <a:latin typeface="Arial"/>
                <a:cs typeface="Arial"/>
              </a:rPr>
              <a:t>Persistent</a:t>
            </a:r>
            <a:r>
              <a:rPr lang="en-US" b="1" dirty="0">
                <a:latin typeface="Arial"/>
                <a:cs typeface="Arial"/>
              </a:rPr>
              <a:t> seed bank (seeds persist &gt; 1 </a:t>
            </a:r>
            <a:r>
              <a:rPr lang="en-US" b="1" dirty="0" err="1">
                <a:latin typeface="Arial"/>
                <a:cs typeface="Arial"/>
              </a:rPr>
              <a:t>yr</a:t>
            </a:r>
            <a:r>
              <a:rPr lang="en-US" b="1" dirty="0">
                <a:latin typeface="Arial"/>
                <a:cs typeface="Arial"/>
              </a:rPr>
              <a:t>)</a:t>
            </a:r>
          </a:p>
          <a:p>
            <a:pPr lvl="1">
              <a:lnSpc>
                <a:spcPct val="120000"/>
              </a:lnSpc>
              <a:defRPr/>
            </a:pPr>
            <a:r>
              <a:rPr lang="en-US" b="1" dirty="0">
                <a:latin typeface="Arial"/>
                <a:cs typeface="Arial"/>
              </a:rPr>
              <a:t>Fabaceae, </a:t>
            </a:r>
            <a:r>
              <a:rPr lang="en-US" b="1" dirty="0" err="1">
                <a:latin typeface="Arial"/>
                <a:cs typeface="Arial"/>
              </a:rPr>
              <a:t>Malvaceae</a:t>
            </a:r>
            <a:r>
              <a:rPr lang="en-US" b="1" dirty="0">
                <a:latin typeface="Arial"/>
                <a:cs typeface="Arial"/>
              </a:rPr>
              <a:t>, Caryophyllaceae</a:t>
            </a:r>
          </a:p>
          <a:p>
            <a:pPr lvl="1">
              <a:lnSpc>
                <a:spcPct val="120000"/>
              </a:lnSpc>
              <a:defRPr/>
            </a:pPr>
            <a:r>
              <a:rPr lang="en-US" b="1" dirty="0">
                <a:latin typeface="Arial"/>
                <a:cs typeface="Arial"/>
              </a:rPr>
              <a:t>irregular opportunities for establishment</a:t>
            </a:r>
          </a:p>
          <a:p>
            <a:pPr>
              <a:lnSpc>
                <a:spcPct val="120000"/>
              </a:lnSpc>
              <a:defRPr/>
            </a:pPr>
            <a:endParaRPr lang="en-US" b="1" dirty="0">
              <a:latin typeface="Arial"/>
              <a:cs typeface="Arial"/>
            </a:endParaRPr>
          </a:p>
          <a:p>
            <a:pPr>
              <a:lnSpc>
                <a:spcPct val="120000"/>
              </a:lnSpc>
              <a:defRPr/>
            </a:pPr>
            <a:endParaRPr lang="en-US" b="1" dirty="0">
              <a:latin typeface="Arial"/>
              <a:cs typeface="Arial"/>
            </a:endParaRPr>
          </a:p>
          <a:p>
            <a:pPr>
              <a:lnSpc>
                <a:spcPct val="120000"/>
              </a:lnSpc>
              <a:defRPr/>
            </a:pPr>
            <a:r>
              <a:rPr lang="en-US" b="1" dirty="0">
                <a:latin typeface="Arial"/>
                <a:cs typeface="Arial"/>
              </a:rPr>
              <a:t>Every </a:t>
            </a:r>
            <a:r>
              <a:rPr lang="en-US" b="1" u="sng" dirty="0">
                <a:latin typeface="Arial"/>
                <a:cs typeface="Arial"/>
              </a:rPr>
              <a:t>habitat</a:t>
            </a:r>
            <a:r>
              <a:rPr lang="en-US" b="1" dirty="0">
                <a:latin typeface="Arial"/>
                <a:cs typeface="Arial"/>
              </a:rPr>
              <a:t> develops a characteristic seed bank in terms of persistence type, species composition, and size (number of seeds)</a:t>
            </a:r>
          </a:p>
          <a:p>
            <a:pPr>
              <a:lnSpc>
                <a:spcPct val="90000"/>
              </a:lnSpc>
              <a:defRPr/>
            </a:pPr>
            <a:endParaRPr lang="en-US" b="1"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sp>
        <p:nvSpPr>
          <p:cNvPr id="3" name="Rectangle 2"/>
          <p:cNvSpPr/>
          <p:nvPr/>
        </p:nvSpPr>
        <p:spPr>
          <a:xfrm>
            <a:off x="1524000" y="243513"/>
            <a:ext cx="9144000" cy="6370974"/>
          </a:xfrm>
          <a:prstGeom prst="rect">
            <a:avLst/>
          </a:prstGeom>
        </p:spPr>
        <p:txBody>
          <a:bodyPr wrap="square">
            <a:spAutoFit/>
          </a:bodyPr>
          <a:lstStyle/>
          <a:p>
            <a:r>
              <a:rPr lang="en-US" sz="2400" b="1" u="sng" dirty="0">
                <a:latin typeface="Arial"/>
                <a:cs typeface="Arial"/>
              </a:rPr>
              <a:t>Factors to consider in ascertaining soil disturbance history based on seed bank characteristics</a:t>
            </a:r>
            <a:r>
              <a:rPr lang="en-US" sz="2400" b="1" dirty="0">
                <a:latin typeface="Arial"/>
                <a:cs typeface="Arial"/>
              </a:rPr>
              <a:t>:</a:t>
            </a:r>
            <a:br>
              <a:rPr lang="en-US" sz="2400" b="1" dirty="0">
                <a:latin typeface="Arial"/>
                <a:cs typeface="Arial"/>
              </a:rPr>
            </a:br>
            <a:br>
              <a:rPr lang="en-US" sz="2400" b="1" dirty="0">
                <a:latin typeface="Arial"/>
                <a:cs typeface="Arial"/>
              </a:rPr>
            </a:br>
            <a:r>
              <a:rPr lang="en-US" sz="2400" b="1" dirty="0">
                <a:latin typeface="Arial"/>
                <a:cs typeface="Arial"/>
              </a:rPr>
              <a:t>1.  History of soil disturbance - influences seed bank size &amp; 	species composition.</a:t>
            </a:r>
            <a:br>
              <a:rPr lang="en-US" sz="2400" b="1" dirty="0">
                <a:latin typeface="Arial"/>
                <a:cs typeface="Arial"/>
              </a:rPr>
            </a:br>
            <a:endParaRPr lang="en-US" sz="2400" b="1" dirty="0">
              <a:latin typeface="Arial"/>
              <a:cs typeface="Arial"/>
            </a:endParaRPr>
          </a:p>
          <a:p>
            <a:endParaRPr lang="en-US" sz="2400" b="1" dirty="0">
              <a:latin typeface="Arial"/>
              <a:cs typeface="Arial"/>
            </a:endParaRPr>
          </a:p>
          <a:p>
            <a:pPr marL="457200" indent="-457200">
              <a:buAutoNum type="arabicPeriod" startAt="2"/>
            </a:pPr>
            <a:r>
              <a:rPr lang="en-US" sz="2400" b="1" dirty="0">
                <a:latin typeface="Arial"/>
                <a:cs typeface="Arial"/>
              </a:rPr>
              <a:t>History of weed control effectiveness </a:t>
            </a:r>
            <a:br>
              <a:rPr lang="en-US" sz="2400" b="1" dirty="0">
                <a:latin typeface="Arial"/>
                <a:cs typeface="Arial"/>
              </a:rPr>
            </a:br>
            <a:endParaRPr lang="en-US" sz="2400" b="1" dirty="0">
              <a:latin typeface="Arial"/>
              <a:cs typeface="Arial"/>
            </a:endParaRPr>
          </a:p>
          <a:p>
            <a:pPr marL="457200" indent="-457200">
              <a:buAutoNum type="arabicPeriod" startAt="2"/>
            </a:pPr>
            <a:endParaRPr lang="en-US" sz="2400" b="1" dirty="0">
              <a:latin typeface="Arial"/>
              <a:cs typeface="Arial"/>
            </a:endParaRPr>
          </a:p>
          <a:p>
            <a:pPr marL="457200" indent="-457200">
              <a:buAutoNum type="arabicPeriod" startAt="3"/>
            </a:pPr>
            <a:r>
              <a:rPr lang="en-US" sz="2400" b="1" dirty="0">
                <a:latin typeface="Arial"/>
                <a:cs typeface="Arial"/>
              </a:rPr>
              <a:t>Life cycle and history of crops grown.</a:t>
            </a:r>
            <a:br>
              <a:rPr lang="en-US" sz="2400" b="1" dirty="0">
                <a:latin typeface="Arial"/>
                <a:cs typeface="Arial"/>
              </a:rPr>
            </a:br>
            <a:br>
              <a:rPr lang="en-US" sz="2400" b="1" dirty="0">
                <a:latin typeface="Arial"/>
                <a:cs typeface="Arial"/>
              </a:rPr>
            </a:br>
            <a:endParaRPr lang="en-US" sz="2400" b="1" dirty="0">
              <a:latin typeface="Arial"/>
              <a:cs typeface="Arial"/>
            </a:endParaRPr>
          </a:p>
          <a:p>
            <a:r>
              <a:rPr lang="en-US" sz="2400" b="1" dirty="0">
                <a:latin typeface="Arial"/>
                <a:cs typeface="Arial"/>
              </a:rPr>
              <a:t>4.  Growth habit &amp; morphology of crop - look for obligate 	"indicator" weeds</a:t>
            </a:r>
            <a:br>
              <a:rPr lang="en-US" sz="2400" b="1" dirty="0">
                <a:latin typeface="Arial"/>
                <a:cs typeface="Arial"/>
              </a:rPr>
            </a:br>
            <a:br>
              <a:rPr lang="en-US" sz="2400" b="1" dirty="0">
                <a:latin typeface="Arial"/>
                <a:cs typeface="Arial"/>
              </a:rPr>
            </a:br>
            <a:endParaRPr lang="en-US" sz="2400" b="1" dirty="0">
              <a:latin typeface="Arial"/>
              <a:cs typeface="Arial"/>
            </a:endParaRPr>
          </a:p>
        </p:txBody>
      </p:sp>
    </p:spTree>
    <p:extLst>
      <p:ext uri="{BB962C8B-B14F-4D97-AF65-F5344CB8AC3E}">
        <p14:creationId xmlns:p14="http://schemas.microsoft.com/office/powerpoint/2010/main" val="26829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sp>
        <p:nvSpPr>
          <p:cNvPr id="5" name="TextBox 4"/>
          <p:cNvSpPr txBox="1"/>
          <p:nvPr/>
        </p:nvSpPr>
        <p:spPr>
          <a:xfrm>
            <a:off x="1524001" y="243450"/>
            <a:ext cx="9203561" cy="523220"/>
          </a:xfrm>
          <a:prstGeom prst="rect">
            <a:avLst/>
          </a:prstGeom>
          <a:noFill/>
        </p:spPr>
        <p:txBody>
          <a:bodyPr wrap="none" rtlCol="0">
            <a:spAutoFit/>
          </a:bodyPr>
          <a:lstStyle/>
          <a:p>
            <a:r>
              <a:rPr lang="en-US" sz="2800" b="1" u="sng" dirty="0">
                <a:latin typeface="Arial"/>
                <a:cs typeface="Arial"/>
              </a:rPr>
              <a:t>Example:  Comparison of two theoretical seed banks</a:t>
            </a:r>
          </a:p>
        </p:txBody>
      </p:sp>
      <p:graphicFrame>
        <p:nvGraphicFramePr>
          <p:cNvPr id="9" name="Table 8"/>
          <p:cNvGraphicFramePr>
            <a:graphicFrameLocks noGrp="1"/>
          </p:cNvGraphicFramePr>
          <p:nvPr/>
        </p:nvGraphicFramePr>
        <p:xfrm>
          <a:off x="1668314" y="937969"/>
          <a:ext cx="8687613" cy="5931786"/>
        </p:xfrm>
        <a:graphic>
          <a:graphicData uri="http://schemas.openxmlformats.org/drawingml/2006/table">
            <a:tbl>
              <a:tblPr firstRow="1" bandRow="1">
                <a:tableStyleId>{69CF1AB2-1976-4502-BF36-3FF5EA218861}</a:tableStyleId>
              </a:tblPr>
              <a:tblGrid>
                <a:gridCol w="3679968">
                  <a:extLst>
                    <a:ext uri="{9D8B030D-6E8A-4147-A177-3AD203B41FA5}">
                      <a16:colId xmlns:a16="http://schemas.microsoft.com/office/drawing/2014/main" val="20000"/>
                    </a:ext>
                  </a:extLst>
                </a:gridCol>
                <a:gridCol w="2352293">
                  <a:extLst>
                    <a:ext uri="{9D8B030D-6E8A-4147-A177-3AD203B41FA5}">
                      <a16:colId xmlns:a16="http://schemas.microsoft.com/office/drawing/2014/main" val="20001"/>
                    </a:ext>
                  </a:extLst>
                </a:gridCol>
                <a:gridCol w="2655352">
                  <a:extLst>
                    <a:ext uri="{9D8B030D-6E8A-4147-A177-3AD203B41FA5}">
                      <a16:colId xmlns:a16="http://schemas.microsoft.com/office/drawing/2014/main" val="20002"/>
                    </a:ext>
                  </a:extLst>
                </a:gridCol>
              </a:tblGrid>
              <a:tr h="836958">
                <a:tc>
                  <a:txBody>
                    <a:bodyPr/>
                    <a:lstStyle/>
                    <a:p>
                      <a:r>
                        <a:rPr lang="en-US" sz="2400" dirty="0">
                          <a:latin typeface="Arial"/>
                          <a:cs typeface="Arial"/>
                        </a:rPr>
                        <a:t>Seed bank characteristic</a:t>
                      </a:r>
                    </a:p>
                  </a:txBody>
                  <a:tcPr/>
                </a:tc>
                <a:tc>
                  <a:txBody>
                    <a:bodyPr/>
                    <a:lstStyle/>
                    <a:p>
                      <a:r>
                        <a:rPr lang="en-US" sz="2400" dirty="0">
                          <a:latin typeface="Arial"/>
                          <a:cs typeface="Arial"/>
                        </a:rPr>
                        <a:t>Successional</a:t>
                      </a:r>
                      <a:r>
                        <a:rPr lang="en-US" sz="2400" baseline="0" dirty="0">
                          <a:latin typeface="Arial"/>
                          <a:cs typeface="Arial"/>
                        </a:rPr>
                        <a:t> Forest</a:t>
                      </a:r>
                      <a:endParaRPr lang="en-US" sz="2400" dirty="0">
                        <a:latin typeface="Arial"/>
                        <a:cs typeface="Arial"/>
                      </a:endParaRPr>
                    </a:p>
                  </a:txBody>
                  <a:tcPr/>
                </a:tc>
                <a:tc>
                  <a:txBody>
                    <a:bodyPr/>
                    <a:lstStyle/>
                    <a:p>
                      <a:r>
                        <a:rPr lang="en-US" sz="2400" dirty="0">
                          <a:latin typeface="Arial"/>
                          <a:cs typeface="Arial"/>
                        </a:rPr>
                        <a:t>Annual crop production field</a:t>
                      </a:r>
                    </a:p>
                  </a:txBody>
                  <a:tcPr/>
                </a:tc>
                <a:extLst>
                  <a:ext uri="{0D108BD9-81ED-4DB2-BD59-A6C34878D82A}">
                    <a16:rowId xmlns:a16="http://schemas.microsoft.com/office/drawing/2014/main" val="10000"/>
                  </a:ext>
                </a:extLst>
              </a:tr>
              <a:tr h="1060581">
                <a:tc>
                  <a:txBody>
                    <a:bodyPr/>
                    <a:lstStyle/>
                    <a:p>
                      <a:r>
                        <a:rPr lang="en-US" sz="2400" dirty="0">
                          <a:latin typeface="Arial"/>
                          <a:cs typeface="Arial"/>
                        </a:rPr>
                        <a:t>Seed bank size (seed/m</a:t>
                      </a:r>
                      <a:r>
                        <a:rPr lang="en-US" sz="2400" baseline="30000" dirty="0">
                          <a:latin typeface="Arial"/>
                          <a:cs typeface="Arial"/>
                        </a:rPr>
                        <a:t>2</a:t>
                      </a:r>
                      <a:r>
                        <a:rPr lang="en-US" sz="2400" dirty="0">
                          <a:latin typeface="Arial"/>
                          <a:cs typeface="Arial"/>
                        </a:rPr>
                        <a:t>),</a:t>
                      </a:r>
                      <a:r>
                        <a:rPr lang="en-US" sz="2400" baseline="0" dirty="0">
                          <a:latin typeface="Arial"/>
                          <a:cs typeface="Arial"/>
                        </a:rPr>
                        <a:t> top 10 cm</a:t>
                      </a:r>
                      <a:endParaRPr lang="en-US" sz="2400" dirty="0">
                        <a:latin typeface="Arial"/>
                        <a:cs typeface="Arial"/>
                      </a:endParaRPr>
                    </a:p>
                  </a:txBody>
                  <a:tcPr/>
                </a:tc>
                <a:tc>
                  <a:txBody>
                    <a:bodyPr/>
                    <a:lstStyle/>
                    <a:p>
                      <a:r>
                        <a:rPr lang="en-US" sz="2400" dirty="0">
                          <a:latin typeface="Arial"/>
                          <a:cs typeface="Arial"/>
                        </a:rPr>
                        <a:t>400</a:t>
                      </a:r>
                    </a:p>
                  </a:txBody>
                  <a:tcPr/>
                </a:tc>
                <a:tc>
                  <a:txBody>
                    <a:bodyPr/>
                    <a:lstStyle/>
                    <a:p>
                      <a:r>
                        <a:rPr lang="en-US" sz="2400" dirty="0">
                          <a:latin typeface="Arial"/>
                          <a:cs typeface="Arial"/>
                        </a:rPr>
                        <a:t>4000</a:t>
                      </a:r>
                    </a:p>
                  </a:txBody>
                  <a:tcPr/>
                </a:tc>
                <a:extLst>
                  <a:ext uri="{0D108BD9-81ED-4DB2-BD59-A6C34878D82A}">
                    <a16:rowId xmlns:a16="http://schemas.microsoft.com/office/drawing/2014/main" val="10001"/>
                  </a:ext>
                </a:extLst>
              </a:tr>
              <a:tr h="742407">
                <a:tc>
                  <a:txBody>
                    <a:bodyPr/>
                    <a:lstStyle/>
                    <a:p>
                      <a:r>
                        <a:rPr lang="en-US" sz="2400" dirty="0">
                          <a:latin typeface="Arial"/>
                          <a:cs typeface="Arial"/>
                        </a:rPr>
                        <a:t>Number of species in seed bank</a:t>
                      </a:r>
                    </a:p>
                  </a:txBody>
                  <a:tcPr/>
                </a:tc>
                <a:tc>
                  <a:txBody>
                    <a:bodyPr/>
                    <a:lstStyle/>
                    <a:p>
                      <a:r>
                        <a:rPr lang="en-US" sz="2400" dirty="0">
                          <a:latin typeface="Arial"/>
                          <a:cs typeface="Arial"/>
                        </a:rPr>
                        <a:t>5</a:t>
                      </a:r>
                    </a:p>
                  </a:txBody>
                  <a:tcPr/>
                </a:tc>
                <a:tc>
                  <a:txBody>
                    <a:bodyPr/>
                    <a:lstStyle/>
                    <a:p>
                      <a:r>
                        <a:rPr lang="en-US" sz="2400" dirty="0">
                          <a:latin typeface="Arial"/>
                          <a:cs typeface="Arial"/>
                        </a:rPr>
                        <a:t>20</a:t>
                      </a:r>
                    </a:p>
                  </a:txBody>
                  <a:tcPr/>
                </a:tc>
                <a:extLst>
                  <a:ext uri="{0D108BD9-81ED-4DB2-BD59-A6C34878D82A}">
                    <a16:rowId xmlns:a16="http://schemas.microsoft.com/office/drawing/2014/main" val="10002"/>
                  </a:ext>
                </a:extLst>
              </a:tr>
              <a:tr h="742407">
                <a:tc>
                  <a:txBody>
                    <a:bodyPr/>
                    <a:lstStyle/>
                    <a:p>
                      <a:r>
                        <a:rPr lang="en-US" sz="2400" dirty="0">
                          <a:latin typeface="Arial"/>
                          <a:cs typeface="Arial"/>
                        </a:rPr>
                        <a:t>% of seed bank</a:t>
                      </a:r>
                      <a:r>
                        <a:rPr lang="en-US" sz="2400" baseline="0" dirty="0">
                          <a:latin typeface="Arial"/>
                          <a:cs typeface="Arial"/>
                        </a:rPr>
                        <a:t> in top 3 cm soil</a:t>
                      </a:r>
                      <a:endParaRPr lang="en-US" sz="2400" dirty="0">
                        <a:latin typeface="Arial"/>
                        <a:cs typeface="Arial"/>
                      </a:endParaRPr>
                    </a:p>
                  </a:txBody>
                  <a:tcPr/>
                </a:tc>
                <a:tc>
                  <a:txBody>
                    <a:bodyPr/>
                    <a:lstStyle/>
                    <a:p>
                      <a:r>
                        <a:rPr lang="en-US" sz="2400" dirty="0">
                          <a:latin typeface="Arial"/>
                          <a:cs typeface="Arial"/>
                        </a:rPr>
                        <a:t>90</a:t>
                      </a:r>
                    </a:p>
                  </a:txBody>
                  <a:tcPr/>
                </a:tc>
                <a:tc>
                  <a:txBody>
                    <a:bodyPr/>
                    <a:lstStyle/>
                    <a:p>
                      <a:r>
                        <a:rPr lang="en-US" sz="2400" dirty="0">
                          <a:latin typeface="Arial"/>
                          <a:cs typeface="Arial"/>
                        </a:rPr>
                        <a:t>30</a:t>
                      </a:r>
                    </a:p>
                  </a:txBody>
                  <a:tcPr/>
                </a:tc>
                <a:extLst>
                  <a:ext uri="{0D108BD9-81ED-4DB2-BD59-A6C34878D82A}">
                    <a16:rowId xmlns:a16="http://schemas.microsoft.com/office/drawing/2014/main" val="10003"/>
                  </a:ext>
                </a:extLst>
              </a:tr>
              <a:tr h="742407">
                <a:tc>
                  <a:txBody>
                    <a:bodyPr/>
                    <a:lstStyle/>
                    <a:p>
                      <a:r>
                        <a:rPr lang="en-US" sz="2400" dirty="0">
                          <a:latin typeface="Arial"/>
                          <a:cs typeface="Arial"/>
                        </a:rPr>
                        <a:t>% annuals</a:t>
                      </a:r>
                      <a:r>
                        <a:rPr lang="en-US" sz="2400" baseline="0" dirty="0">
                          <a:latin typeface="Arial"/>
                          <a:cs typeface="Arial"/>
                        </a:rPr>
                        <a:t> in seed bank</a:t>
                      </a:r>
                      <a:endParaRPr lang="en-US" sz="2400" dirty="0">
                        <a:latin typeface="Arial"/>
                        <a:cs typeface="Arial"/>
                      </a:endParaRPr>
                    </a:p>
                  </a:txBody>
                  <a:tcPr/>
                </a:tc>
                <a:tc>
                  <a:txBody>
                    <a:bodyPr/>
                    <a:lstStyle/>
                    <a:p>
                      <a:r>
                        <a:rPr lang="en-US" sz="2400" dirty="0">
                          <a:latin typeface="Arial"/>
                          <a:cs typeface="Arial"/>
                        </a:rPr>
                        <a:t>75</a:t>
                      </a:r>
                    </a:p>
                  </a:txBody>
                  <a:tcPr/>
                </a:tc>
                <a:tc>
                  <a:txBody>
                    <a:bodyPr/>
                    <a:lstStyle/>
                    <a:p>
                      <a:r>
                        <a:rPr lang="en-US" sz="2400" dirty="0">
                          <a:latin typeface="Arial"/>
                          <a:cs typeface="Arial"/>
                        </a:rPr>
                        <a:t>99</a:t>
                      </a:r>
                    </a:p>
                  </a:txBody>
                  <a:tcPr/>
                </a:tc>
                <a:extLst>
                  <a:ext uri="{0D108BD9-81ED-4DB2-BD59-A6C34878D82A}">
                    <a16:rowId xmlns:a16="http://schemas.microsoft.com/office/drawing/2014/main" val="10004"/>
                  </a:ext>
                </a:extLst>
              </a:tr>
              <a:tr h="430124">
                <a:tc>
                  <a:txBody>
                    <a:bodyPr/>
                    <a:lstStyle/>
                    <a:p>
                      <a:r>
                        <a:rPr lang="en-US" sz="2400" dirty="0">
                          <a:latin typeface="Arial"/>
                          <a:cs typeface="Arial"/>
                        </a:rPr>
                        <a:t>% tall, upright weeds growing</a:t>
                      </a:r>
                    </a:p>
                  </a:txBody>
                  <a:tcPr/>
                </a:tc>
                <a:tc>
                  <a:txBody>
                    <a:bodyPr/>
                    <a:lstStyle/>
                    <a:p>
                      <a:r>
                        <a:rPr lang="en-US" sz="2400" dirty="0">
                          <a:latin typeface="Arial"/>
                          <a:cs typeface="Arial"/>
                        </a:rPr>
                        <a:t>20</a:t>
                      </a:r>
                    </a:p>
                  </a:txBody>
                  <a:tcPr/>
                </a:tc>
                <a:tc>
                  <a:txBody>
                    <a:bodyPr/>
                    <a:lstStyle/>
                    <a:p>
                      <a:r>
                        <a:rPr lang="en-US" sz="2400" dirty="0">
                          <a:latin typeface="Arial"/>
                          <a:cs typeface="Arial"/>
                        </a:rPr>
                        <a:t>95</a:t>
                      </a:r>
                    </a:p>
                  </a:txBody>
                  <a:tcPr/>
                </a:tc>
                <a:extLst>
                  <a:ext uri="{0D108BD9-81ED-4DB2-BD59-A6C34878D82A}">
                    <a16:rowId xmlns:a16="http://schemas.microsoft.com/office/drawing/2014/main" val="10005"/>
                  </a:ext>
                </a:extLst>
              </a:tr>
              <a:tr h="430124">
                <a:tc>
                  <a:txBody>
                    <a:bodyPr/>
                    <a:lstStyle/>
                    <a:p>
                      <a:r>
                        <a:rPr lang="en-US" sz="2400" dirty="0">
                          <a:latin typeface="Arial"/>
                          <a:cs typeface="Arial"/>
                        </a:rPr>
                        <a:t>Poison ivy</a:t>
                      </a:r>
                      <a:r>
                        <a:rPr lang="en-US" sz="2400" baseline="0" dirty="0">
                          <a:latin typeface="Arial"/>
                          <a:cs typeface="Arial"/>
                        </a:rPr>
                        <a:t> or  honeysuckle </a:t>
                      </a:r>
                      <a:r>
                        <a:rPr lang="en-US" sz="2400" dirty="0">
                          <a:latin typeface="Arial"/>
                          <a:cs typeface="Arial"/>
                        </a:rPr>
                        <a:t>present?</a:t>
                      </a:r>
                    </a:p>
                  </a:txBody>
                  <a:tcPr/>
                </a:tc>
                <a:tc>
                  <a:txBody>
                    <a:bodyPr/>
                    <a:lstStyle/>
                    <a:p>
                      <a:r>
                        <a:rPr lang="en-US" sz="2400" dirty="0">
                          <a:latin typeface="Arial"/>
                          <a:cs typeface="Arial"/>
                        </a:rPr>
                        <a:t>Yes</a:t>
                      </a:r>
                    </a:p>
                  </a:txBody>
                  <a:tcPr/>
                </a:tc>
                <a:tc>
                  <a:txBody>
                    <a:bodyPr/>
                    <a:lstStyle/>
                    <a:p>
                      <a:r>
                        <a:rPr lang="en-US" sz="2400" dirty="0">
                          <a:latin typeface="Arial"/>
                          <a:cs typeface="Arial"/>
                        </a:rPr>
                        <a:t>No</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60013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BE2A-C2C1-4A1B-B015-166EE5B55652}"/>
              </a:ext>
            </a:extLst>
          </p:cNvPr>
          <p:cNvSpPr>
            <a:spLocks noGrp="1"/>
          </p:cNvSpPr>
          <p:nvPr>
            <p:ph type="title"/>
          </p:nvPr>
        </p:nvSpPr>
        <p:spPr/>
        <p:txBody>
          <a:bodyPr>
            <a:normAutofit fontScale="90000"/>
          </a:bodyPr>
          <a:lstStyle/>
          <a:p>
            <a:r>
              <a:rPr lang="en-US" dirty="0"/>
              <a:t>Examples 1 and 2</a:t>
            </a:r>
          </a:p>
        </p:txBody>
      </p:sp>
      <p:sp>
        <p:nvSpPr>
          <p:cNvPr id="3" name="Text Placeholder 2">
            <a:extLst>
              <a:ext uri="{FF2B5EF4-FFF2-40B4-BE49-F238E27FC236}">
                <a16:creationId xmlns:a16="http://schemas.microsoft.com/office/drawing/2014/main" id="{989B99DF-8B6A-4A54-A397-93C8A8986A06}"/>
              </a:ext>
            </a:extLst>
          </p:cNvPr>
          <p:cNvSpPr>
            <a:spLocks noGrp="1"/>
          </p:cNvSpPr>
          <p:nvPr>
            <p:ph type="body" sz="quarter" idx="11"/>
          </p:nvPr>
        </p:nvSpPr>
        <p:spPr/>
        <p:txBody>
          <a:bodyPr/>
          <a:lstStyle/>
          <a:p>
            <a:r>
              <a:rPr lang="en-US" dirty="0"/>
              <a:t>Exercise 1: Focus on seeding rate impact on yield production in corn</a:t>
            </a:r>
          </a:p>
          <a:p>
            <a:pPr marL="457200" indent="-457200">
              <a:buFont typeface="Arial" panose="020B0604020202020204" pitchFamily="34" charset="0"/>
              <a:buChar char="•"/>
            </a:pPr>
            <a:endParaRPr lang="en-US" dirty="0"/>
          </a:p>
        </p:txBody>
      </p:sp>
      <p:sp>
        <p:nvSpPr>
          <p:cNvPr id="6" name="Content Placeholder 5">
            <a:extLst>
              <a:ext uri="{FF2B5EF4-FFF2-40B4-BE49-F238E27FC236}">
                <a16:creationId xmlns:a16="http://schemas.microsoft.com/office/drawing/2014/main" id="{28FEFADC-2430-461D-A364-8483D47D394E}"/>
              </a:ext>
            </a:extLst>
          </p:cNvPr>
          <p:cNvSpPr>
            <a:spLocks noGrp="1"/>
          </p:cNvSpPr>
          <p:nvPr>
            <p:ph sz="quarter" idx="10"/>
          </p:nvPr>
        </p:nvSpPr>
        <p:spPr/>
        <p:txBody>
          <a:bodyPr/>
          <a:lstStyle/>
          <a:p>
            <a:r>
              <a:rPr lang="en-US" dirty="0"/>
              <a:t>Exercise 2: Provides opportunity to see how survival and seed production affects weed populations</a:t>
            </a:r>
          </a:p>
        </p:txBody>
      </p:sp>
    </p:spTree>
    <p:extLst>
      <p:ext uri="{BB962C8B-B14F-4D97-AF65-F5344CB8AC3E}">
        <p14:creationId xmlns:p14="http://schemas.microsoft.com/office/powerpoint/2010/main" val="2244288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2CADD-6F4E-468E-8B2C-C794B195822F}"/>
              </a:ext>
            </a:extLst>
          </p:cNvPr>
          <p:cNvSpPr>
            <a:spLocks noGrp="1"/>
          </p:cNvSpPr>
          <p:nvPr>
            <p:ph type="title"/>
          </p:nvPr>
        </p:nvSpPr>
        <p:spPr/>
        <p:txBody>
          <a:bodyPr>
            <a:normAutofit fontScale="90000"/>
          </a:bodyPr>
          <a:lstStyle/>
          <a:p>
            <a:r>
              <a:rPr lang="en-US" dirty="0"/>
              <a:t>Focus Questions</a:t>
            </a:r>
          </a:p>
        </p:txBody>
      </p:sp>
      <p:sp>
        <p:nvSpPr>
          <p:cNvPr id="5" name="Text Placeholder 4">
            <a:extLst>
              <a:ext uri="{FF2B5EF4-FFF2-40B4-BE49-F238E27FC236}">
                <a16:creationId xmlns:a16="http://schemas.microsoft.com/office/drawing/2014/main" id="{6CECD6BF-835F-4335-AEFF-432060CBEFD8}"/>
              </a:ext>
            </a:extLst>
          </p:cNvPr>
          <p:cNvSpPr>
            <a:spLocks noGrp="1"/>
          </p:cNvSpPr>
          <p:nvPr>
            <p:ph type="body" sz="quarter" idx="11"/>
          </p:nvPr>
        </p:nvSpPr>
        <p:spPr/>
        <p:txBody>
          <a:bodyPr/>
          <a:lstStyle/>
          <a:p>
            <a:r>
              <a:rPr lang="en-US" dirty="0"/>
              <a:t>How much does a bushel of corn weigh?</a:t>
            </a:r>
          </a:p>
          <a:p>
            <a:endParaRPr lang="en-US" dirty="0"/>
          </a:p>
          <a:p>
            <a:r>
              <a:rPr lang="en-US" dirty="0"/>
              <a:t>What is the optimum seeding rate for corn in Ohio?</a:t>
            </a:r>
          </a:p>
          <a:p>
            <a:endParaRPr lang="en-US" dirty="0"/>
          </a:p>
          <a:p>
            <a:r>
              <a:rPr lang="en-US" dirty="0"/>
              <a:t>What is a seedbank?</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392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84C2-31DC-4AA5-9AEA-6C13E4895F02}"/>
              </a:ext>
            </a:extLst>
          </p:cNvPr>
          <p:cNvSpPr>
            <a:spLocks noGrp="1"/>
          </p:cNvSpPr>
          <p:nvPr>
            <p:ph type="title"/>
          </p:nvPr>
        </p:nvSpPr>
        <p:spPr/>
        <p:txBody>
          <a:bodyPr>
            <a:normAutofit fontScale="90000"/>
          </a:bodyPr>
          <a:lstStyle/>
          <a:p>
            <a:r>
              <a:rPr lang="en-US" dirty="0"/>
              <a:t>Ecosystem Dynamics Module</a:t>
            </a:r>
          </a:p>
        </p:txBody>
      </p:sp>
      <p:sp>
        <p:nvSpPr>
          <p:cNvPr id="5" name="Text Placeholder 4">
            <a:extLst>
              <a:ext uri="{FF2B5EF4-FFF2-40B4-BE49-F238E27FC236}">
                <a16:creationId xmlns:a16="http://schemas.microsoft.com/office/drawing/2014/main" id="{E7262722-1E7A-4E16-B4B0-343F1ACDA944}"/>
              </a:ext>
            </a:extLst>
          </p:cNvPr>
          <p:cNvSpPr>
            <a:spLocks noGrp="1"/>
          </p:cNvSpPr>
          <p:nvPr>
            <p:ph type="body" sz="quarter" idx="11"/>
          </p:nvPr>
        </p:nvSpPr>
        <p:spPr/>
        <p:txBody>
          <a:bodyPr/>
          <a:lstStyle/>
          <a:p>
            <a:pPr algn="l" rtl="0" fontAlgn="base"/>
            <a:r>
              <a:rPr lang="en-US" b="1" i="0" u="none" strike="noStrike" dirty="0">
                <a:solidFill>
                  <a:srgbClr val="000000"/>
                </a:solidFill>
                <a:effectLst/>
                <a:latin typeface="Calibri" panose="020F0502020204030204" pitchFamily="34" charset="0"/>
              </a:rPr>
              <a:t>Science Content</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sz="1800" dirty="0">
                <a:effectLst/>
                <a:latin typeface="Calibri" panose="020F0502020204030204" pitchFamily="34" charset="0"/>
                <a:ea typeface="Calibri" panose="020F0502020204030204" pitchFamily="34" charset="0"/>
              </a:rPr>
              <a:t>To have students explain ecological concepts using mathematical depictions and explanations, and understand better the role humans play in </a:t>
            </a:r>
            <a:r>
              <a:rPr lang="en-US" sz="1800" dirty="0">
                <a:latin typeface="Calibri" panose="020F0502020204030204" pitchFamily="34" charset="0"/>
                <a:ea typeface="Calibri" panose="020F0502020204030204" pitchFamily="34" charset="0"/>
              </a:rPr>
              <a:t>managing ecosystems for crop production</a:t>
            </a:r>
            <a:r>
              <a:rPr lang="en-US" sz="1800" dirty="0">
                <a:effectLst/>
                <a:latin typeface="Calibri" panose="020F0502020204030204" pitchFamily="34" charset="0"/>
                <a:ea typeface="Calibri" panose="020F0502020204030204" pitchFamily="34" charset="0"/>
              </a:rPr>
              <a:t>.</a:t>
            </a:r>
          </a:p>
          <a:p>
            <a:pPr algn="l" rtl="0" fontAlgn="base"/>
            <a:r>
              <a:rPr lang="en-US" b="1" i="0" u="none" strike="noStrike" dirty="0">
                <a:solidFill>
                  <a:srgbClr val="000000"/>
                </a:solidFill>
                <a:effectLst/>
                <a:latin typeface="Calibri" panose="020F0502020204030204" pitchFamily="34" charset="0"/>
              </a:rPr>
              <a:t>Take Home Message about Ag:</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Each field producing crops is affected by environmental conditions, and the optimum levels to maximize yield can change with location and year. Sometimes other factors than seeding rate can impact yield, which can make production challenging. Weed control is key for production, and some species due to reproductive patterns can be more challenging to control.</a:t>
            </a:r>
            <a:endParaRPr lang="en-US" dirty="0"/>
          </a:p>
        </p:txBody>
      </p:sp>
    </p:spTree>
    <p:extLst>
      <p:ext uri="{BB962C8B-B14F-4D97-AF65-F5344CB8AC3E}">
        <p14:creationId xmlns:p14="http://schemas.microsoft.com/office/powerpoint/2010/main" val="1942229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4B284-7F46-474D-9CAD-8EB171170131}"/>
              </a:ext>
            </a:extLst>
          </p:cNvPr>
          <p:cNvSpPr>
            <a:spLocks noGrp="1"/>
          </p:cNvSpPr>
          <p:nvPr>
            <p:ph type="ctrTitle"/>
          </p:nvPr>
        </p:nvSpPr>
        <p:spPr/>
        <p:txBody>
          <a:bodyPr/>
          <a:lstStyle/>
          <a:p>
            <a:r>
              <a:rPr lang="en-US" dirty="0"/>
              <a:t>Extending Further Activities</a:t>
            </a:r>
          </a:p>
        </p:txBody>
      </p:sp>
      <p:sp>
        <p:nvSpPr>
          <p:cNvPr id="5" name="Subtitle 4">
            <a:extLst>
              <a:ext uri="{FF2B5EF4-FFF2-40B4-BE49-F238E27FC236}">
                <a16:creationId xmlns:a16="http://schemas.microsoft.com/office/drawing/2014/main" id="{85D31E8E-8B5F-485E-9E42-5D8948EE7FD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667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CACB-D625-4C76-87C3-C2DAF18DB27A}"/>
              </a:ext>
            </a:extLst>
          </p:cNvPr>
          <p:cNvSpPr>
            <a:spLocks noGrp="1"/>
          </p:cNvSpPr>
          <p:nvPr>
            <p:ph type="title"/>
          </p:nvPr>
        </p:nvSpPr>
        <p:spPr/>
        <p:txBody>
          <a:bodyPr>
            <a:normAutofit fontScale="90000"/>
          </a:bodyPr>
          <a:lstStyle/>
          <a:p>
            <a:r>
              <a:rPr lang="en-US" dirty="0"/>
              <a:t>Soybeans affected by planting date</a:t>
            </a:r>
          </a:p>
        </p:txBody>
      </p:sp>
      <p:sp>
        <p:nvSpPr>
          <p:cNvPr id="3" name="Text Placeholder 2">
            <a:extLst>
              <a:ext uri="{FF2B5EF4-FFF2-40B4-BE49-F238E27FC236}">
                <a16:creationId xmlns:a16="http://schemas.microsoft.com/office/drawing/2014/main" id="{500AADC8-39F9-4095-AE4B-E224CCB9BD06}"/>
              </a:ext>
            </a:extLst>
          </p:cNvPr>
          <p:cNvSpPr>
            <a:spLocks noGrp="1"/>
          </p:cNvSpPr>
          <p:nvPr>
            <p:ph type="body" sz="quarter" idx="11"/>
          </p:nvPr>
        </p:nvSpPr>
        <p:spPr/>
        <p:txBody>
          <a:bodyPr/>
          <a:lstStyle/>
          <a:p>
            <a:r>
              <a:rPr lang="en-US" dirty="0"/>
              <a:t>Earlier planted soybeans can have greater yield</a:t>
            </a:r>
          </a:p>
          <a:p>
            <a:pPr marL="457200" indent="-457200">
              <a:buFont typeface="Arial" panose="020B0604020202020204" pitchFamily="34" charset="0"/>
              <a:buChar char="•"/>
            </a:pPr>
            <a:r>
              <a:rPr lang="en-US" dirty="0"/>
              <a:t>May also be influenced by weather</a:t>
            </a:r>
          </a:p>
          <a:p>
            <a:pPr marL="457200" indent="-457200">
              <a:buFont typeface="Arial" panose="020B0604020202020204" pitchFamily="34" charset="0"/>
              <a:buChar char="•"/>
            </a:pPr>
            <a:r>
              <a:rPr lang="en-US" dirty="0"/>
              <a:t>Not the only factor in all sites</a:t>
            </a:r>
          </a:p>
          <a:p>
            <a:r>
              <a:rPr lang="en-US" b="1" i="1" dirty="0"/>
              <a:t>Extending Further 1</a:t>
            </a:r>
          </a:p>
        </p:txBody>
      </p:sp>
      <p:pic>
        <p:nvPicPr>
          <p:cNvPr id="6" name="Content Placeholder 5">
            <a:extLst>
              <a:ext uri="{FF2B5EF4-FFF2-40B4-BE49-F238E27FC236}">
                <a16:creationId xmlns:a16="http://schemas.microsoft.com/office/drawing/2014/main" id="{4DF31B70-9271-43FD-9862-9D8C9175C5F2}"/>
              </a:ext>
            </a:extLst>
          </p:cNvPr>
          <p:cNvPicPr>
            <a:picLocks noGrp="1" noChangeAspect="1"/>
          </p:cNvPicPr>
          <p:nvPr>
            <p:ph sz="quarter" idx="10"/>
          </p:nvPr>
        </p:nvPicPr>
        <p:blipFill>
          <a:blip r:embed="rId2"/>
          <a:stretch>
            <a:fillRect/>
          </a:stretch>
        </p:blipFill>
        <p:spPr>
          <a:xfrm>
            <a:off x="6027174" y="1610323"/>
            <a:ext cx="5445688" cy="4421499"/>
          </a:xfrm>
        </p:spPr>
      </p:pic>
    </p:spTree>
    <p:extLst>
      <p:ext uri="{BB962C8B-B14F-4D97-AF65-F5344CB8AC3E}">
        <p14:creationId xmlns:p14="http://schemas.microsoft.com/office/powerpoint/2010/main" val="3280975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474D-A6A2-48FB-AEA3-E80EADC04702}"/>
              </a:ext>
            </a:extLst>
          </p:cNvPr>
          <p:cNvSpPr>
            <a:spLocks noGrp="1"/>
          </p:cNvSpPr>
          <p:nvPr>
            <p:ph type="title"/>
          </p:nvPr>
        </p:nvSpPr>
        <p:spPr/>
        <p:txBody>
          <a:bodyPr>
            <a:normAutofit fontScale="90000"/>
          </a:bodyPr>
          <a:lstStyle/>
          <a:p>
            <a:r>
              <a:rPr lang="en-US" dirty="0"/>
              <a:t>Planting Date - Corn</a:t>
            </a:r>
          </a:p>
        </p:txBody>
      </p:sp>
      <p:sp>
        <p:nvSpPr>
          <p:cNvPr id="3" name="Text Placeholder 2">
            <a:extLst>
              <a:ext uri="{FF2B5EF4-FFF2-40B4-BE49-F238E27FC236}">
                <a16:creationId xmlns:a16="http://schemas.microsoft.com/office/drawing/2014/main" id="{9BC2C550-DEBA-4EBA-B69C-23C0965E9FB9}"/>
              </a:ext>
            </a:extLst>
          </p:cNvPr>
          <p:cNvSpPr>
            <a:spLocks noGrp="1"/>
          </p:cNvSpPr>
          <p:nvPr>
            <p:ph type="body" sz="quarter" idx="11"/>
          </p:nvPr>
        </p:nvSpPr>
        <p:spPr/>
        <p:txBody>
          <a:bodyPr/>
          <a:lstStyle/>
          <a:p>
            <a:r>
              <a:rPr lang="en-US" dirty="0"/>
              <a:t>Delayed planting can reduce yield</a:t>
            </a:r>
          </a:p>
          <a:p>
            <a:pPr marL="457200" indent="-457200">
              <a:buFont typeface="Arial" panose="020B0604020202020204" pitchFamily="34" charset="0"/>
              <a:buChar char="•"/>
            </a:pPr>
            <a:r>
              <a:rPr lang="en-US" dirty="0"/>
              <a:t>11% on average reduction</a:t>
            </a:r>
          </a:p>
          <a:p>
            <a:pPr marL="457200" indent="-457200">
              <a:buFont typeface="Arial" panose="020B0604020202020204" pitchFamily="34" charset="0"/>
              <a:buChar char="•"/>
            </a:pPr>
            <a:r>
              <a:rPr lang="en-US" dirty="0"/>
              <a:t>Loss can increase with further planting delays</a:t>
            </a:r>
          </a:p>
          <a:p>
            <a:pPr marL="457200" indent="-457200">
              <a:buFont typeface="Arial" panose="020B0604020202020204" pitchFamily="34" charset="0"/>
              <a:buChar char="•"/>
            </a:pPr>
            <a:r>
              <a:rPr lang="en-US" dirty="0"/>
              <a:t>June plantings may be less damaging in northern environments</a:t>
            </a:r>
          </a:p>
          <a:p>
            <a:endParaRPr lang="en-US" dirty="0"/>
          </a:p>
          <a:p>
            <a:endParaRPr lang="en-US" dirty="0"/>
          </a:p>
        </p:txBody>
      </p:sp>
      <p:graphicFrame>
        <p:nvGraphicFramePr>
          <p:cNvPr id="7" name="Content Placeholder 6">
            <a:extLst>
              <a:ext uri="{FF2B5EF4-FFF2-40B4-BE49-F238E27FC236}">
                <a16:creationId xmlns:a16="http://schemas.microsoft.com/office/drawing/2014/main" id="{69723B86-47B7-4960-BDCC-F32E458C5C9F}"/>
              </a:ext>
            </a:extLst>
          </p:cNvPr>
          <p:cNvGraphicFramePr>
            <a:graphicFrameLocks noGrp="1"/>
          </p:cNvGraphicFramePr>
          <p:nvPr>
            <p:ph sz="quarter" idx="10"/>
            <p:extLst>
              <p:ext uri="{D42A27DB-BD31-4B8C-83A1-F6EECF244321}">
                <p14:modId xmlns:p14="http://schemas.microsoft.com/office/powerpoint/2010/main" val="1114444193"/>
              </p:ext>
            </p:extLst>
          </p:nvPr>
        </p:nvGraphicFramePr>
        <p:xfrm>
          <a:off x="5995988" y="1989138"/>
          <a:ext cx="5476875" cy="3638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6056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915FB6-2BD9-4896-97EE-45EF113E452B}"/>
              </a:ext>
            </a:extLst>
          </p:cNvPr>
          <p:cNvSpPr>
            <a:spLocks noGrp="1"/>
          </p:cNvSpPr>
          <p:nvPr>
            <p:ph type="title"/>
          </p:nvPr>
        </p:nvSpPr>
        <p:spPr/>
        <p:txBody>
          <a:bodyPr>
            <a:normAutofit fontScale="90000"/>
          </a:bodyPr>
          <a:lstStyle/>
          <a:p>
            <a:r>
              <a:rPr lang="en-US" dirty="0"/>
              <a:t>Planting Date x Seeding Rate in Corn</a:t>
            </a:r>
          </a:p>
        </p:txBody>
      </p:sp>
      <p:sp>
        <p:nvSpPr>
          <p:cNvPr id="6" name="Text Placeholder 5">
            <a:extLst>
              <a:ext uri="{FF2B5EF4-FFF2-40B4-BE49-F238E27FC236}">
                <a16:creationId xmlns:a16="http://schemas.microsoft.com/office/drawing/2014/main" id="{C7EFB1BD-DE41-4305-82F5-77908B23A074}"/>
              </a:ext>
            </a:extLst>
          </p:cNvPr>
          <p:cNvSpPr>
            <a:spLocks noGrp="1"/>
          </p:cNvSpPr>
          <p:nvPr>
            <p:ph type="body" sz="quarter" idx="11"/>
          </p:nvPr>
        </p:nvSpPr>
        <p:spPr>
          <a:xfrm>
            <a:off x="664751" y="1989138"/>
            <a:ext cx="2475614" cy="3638550"/>
          </a:xfrm>
        </p:spPr>
        <p:txBody>
          <a:bodyPr/>
          <a:lstStyle/>
          <a:p>
            <a:r>
              <a:rPr lang="en-US" b="1" i="1" dirty="0"/>
              <a:t>Extending Further 2</a:t>
            </a:r>
          </a:p>
        </p:txBody>
      </p:sp>
      <p:graphicFrame>
        <p:nvGraphicFramePr>
          <p:cNvPr id="7" name="Chart 6">
            <a:extLst>
              <a:ext uri="{FF2B5EF4-FFF2-40B4-BE49-F238E27FC236}">
                <a16:creationId xmlns:a16="http://schemas.microsoft.com/office/drawing/2014/main" id="{9F4F9350-3660-4FD6-8CC8-9604A2AC4456}"/>
              </a:ext>
            </a:extLst>
          </p:cNvPr>
          <p:cNvGraphicFramePr>
            <a:graphicFrameLocks/>
          </p:cNvGraphicFramePr>
          <p:nvPr>
            <p:extLst>
              <p:ext uri="{D42A27DB-BD31-4B8C-83A1-F6EECF244321}">
                <p14:modId xmlns:p14="http://schemas.microsoft.com/office/powerpoint/2010/main" val="2916693028"/>
              </p:ext>
            </p:extLst>
          </p:nvPr>
        </p:nvGraphicFramePr>
        <p:xfrm>
          <a:off x="3075410" y="1873886"/>
          <a:ext cx="8131277" cy="43237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787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88126-F5FF-4612-88B8-B695CA05D337}"/>
              </a:ext>
            </a:extLst>
          </p:cNvPr>
          <p:cNvSpPr>
            <a:spLocks noGrp="1"/>
          </p:cNvSpPr>
          <p:nvPr>
            <p:ph type="title"/>
          </p:nvPr>
        </p:nvSpPr>
        <p:spPr/>
        <p:txBody>
          <a:bodyPr>
            <a:normAutofit fontScale="90000"/>
          </a:bodyPr>
          <a:lstStyle/>
          <a:p>
            <a:r>
              <a:rPr lang="en-US" dirty="0"/>
              <a:t>Bushel and Acre</a:t>
            </a:r>
          </a:p>
        </p:txBody>
      </p:sp>
      <p:sp>
        <p:nvSpPr>
          <p:cNvPr id="3" name="Text Placeholder 2">
            <a:extLst>
              <a:ext uri="{FF2B5EF4-FFF2-40B4-BE49-F238E27FC236}">
                <a16:creationId xmlns:a16="http://schemas.microsoft.com/office/drawing/2014/main" id="{7DCD5CE8-50B1-4BDC-A662-6962F22914B4}"/>
              </a:ext>
            </a:extLst>
          </p:cNvPr>
          <p:cNvSpPr>
            <a:spLocks noGrp="1"/>
          </p:cNvSpPr>
          <p:nvPr>
            <p:ph type="body" sz="quarter" idx="11"/>
          </p:nvPr>
        </p:nvSpPr>
        <p:spPr/>
        <p:txBody>
          <a:bodyPr/>
          <a:lstStyle/>
          <a:p>
            <a:r>
              <a:rPr lang="en-US" dirty="0"/>
              <a:t>Bushel – A measure of grain used in agriculture that corresponds to a specific weight</a:t>
            </a:r>
          </a:p>
          <a:p>
            <a:pPr marL="1200150" lvl="1" indent="-457200">
              <a:buFont typeface="Arial" panose="020B0604020202020204" pitchFamily="34" charset="0"/>
              <a:buChar char="•"/>
            </a:pPr>
            <a:r>
              <a:rPr lang="en-US" dirty="0"/>
              <a:t>1 bushel of corn = 56 pounds</a:t>
            </a:r>
          </a:p>
          <a:p>
            <a:pPr marL="1200150" lvl="1" indent="-457200">
              <a:buFont typeface="Arial" panose="020B0604020202020204" pitchFamily="34" charset="0"/>
              <a:buChar char="•"/>
            </a:pPr>
            <a:r>
              <a:rPr lang="en-US" dirty="0"/>
              <a:t>1 bushel of soybeans = 60 pounds</a:t>
            </a:r>
          </a:p>
          <a:p>
            <a:pPr lvl="1"/>
            <a:endParaRPr lang="en-US" dirty="0"/>
          </a:p>
          <a:p>
            <a:r>
              <a:rPr lang="en-US" dirty="0"/>
              <a:t>Acre – a measure of land area used in agriculture</a:t>
            </a:r>
          </a:p>
          <a:p>
            <a:pPr marL="1200150" lvl="1" indent="-457200">
              <a:buFont typeface="Arial" panose="020B0604020202020204" pitchFamily="34" charset="0"/>
              <a:buChar char="•"/>
            </a:pPr>
            <a:r>
              <a:rPr lang="en-US" dirty="0"/>
              <a:t>1 acre = 43,560 ft</a:t>
            </a:r>
            <a:r>
              <a:rPr lang="en-US" baseline="30000" dirty="0"/>
              <a:t>2</a:t>
            </a:r>
          </a:p>
          <a:p>
            <a:pPr marL="1200150" lvl="1" indent="-457200">
              <a:buFont typeface="Arial" panose="020B0604020202020204" pitchFamily="34" charset="0"/>
              <a:buChar char="•"/>
            </a:pPr>
            <a:r>
              <a:rPr lang="en-US" dirty="0"/>
              <a:t>1 acre is roughly the area of 1 football field</a:t>
            </a:r>
          </a:p>
        </p:txBody>
      </p:sp>
    </p:spTree>
    <p:extLst>
      <p:ext uri="{BB962C8B-B14F-4D97-AF65-F5344CB8AC3E}">
        <p14:creationId xmlns:p14="http://schemas.microsoft.com/office/powerpoint/2010/main" val="30650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Corn Seeding Rate Considerations</a:t>
            </a:r>
          </a:p>
        </p:txBody>
      </p:sp>
      <p:sp>
        <p:nvSpPr>
          <p:cNvPr id="2" name="Text Placeholder 1">
            <a:extLst>
              <a:ext uri="{FF2B5EF4-FFF2-40B4-BE49-F238E27FC236}">
                <a16:creationId xmlns:a16="http://schemas.microsoft.com/office/drawing/2014/main" id="{4E6AB53F-22FE-4577-92E1-7687BD5E5B0A}"/>
              </a:ext>
            </a:extLst>
          </p:cNvPr>
          <p:cNvSpPr>
            <a:spLocks noGrp="1"/>
          </p:cNvSpPr>
          <p:nvPr>
            <p:ph type="body" sz="quarter" idx="11"/>
          </p:nvPr>
        </p:nvSpPr>
        <p:spPr/>
        <p:txBody>
          <a:bodyPr/>
          <a:lstStyle/>
          <a:p>
            <a:endParaRPr lang="en-US"/>
          </a:p>
        </p:txBody>
      </p:sp>
      <p:pic>
        <p:nvPicPr>
          <p:cNvPr id="10" name="Picture 9" descr="A picture containing ground, outdoor, grass, dirt&#10;&#10;Description automatically generated">
            <a:extLst>
              <a:ext uri="{FF2B5EF4-FFF2-40B4-BE49-F238E27FC236}">
                <a16:creationId xmlns:a16="http://schemas.microsoft.com/office/drawing/2014/main" id="{611FDEA7-C0CF-4FE1-BDC6-ABF17FA039EB}"/>
              </a:ext>
            </a:extLst>
          </p:cNvPr>
          <p:cNvPicPr>
            <a:picLocks noChangeAspect="1"/>
          </p:cNvPicPr>
          <p:nvPr/>
        </p:nvPicPr>
        <p:blipFill>
          <a:blip r:embed="rId2"/>
          <a:stretch>
            <a:fillRect/>
          </a:stretch>
        </p:blipFill>
        <p:spPr>
          <a:xfrm>
            <a:off x="276276" y="1896889"/>
            <a:ext cx="5782510" cy="3252662"/>
          </a:xfrm>
          <a:prstGeom prst="rect">
            <a:avLst/>
          </a:prstGeom>
        </p:spPr>
      </p:pic>
      <p:pic>
        <p:nvPicPr>
          <p:cNvPr id="12" name="Picture 11" descr="A picture containing grass, outdoor, ground, path&#10;&#10;Description automatically generated">
            <a:extLst>
              <a:ext uri="{FF2B5EF4-FFF2-40B4-BE49-F238E27FC236}">
                <a16:creationId xmlns:a16="http://schemas.microsoft.com/office/drawing/2014/main" id="{600ECDF2-E4DB-45AA-B8A4-843C01A92129}"/>
              </a:ext>
            </a:extLst>
          </p:cNvPr>
          <p:cNvPicPr>
            <a:picLocks noChangeAspect="1"/>
          </p:cNvPicPr>
          <p:nvPr/>
        </p:nvPicPr>
        <p:blipFill>
          <a:blip r:embed="rId3"/>
          <a:stretch>
            <a:fillRect/>
          </a:stretch>
        </p:blipFill>
        <p:spPr>
          <a:xfrm>
            <a:off x="6133216" y="1910740"/>
            <a:ext cx="5782510" cy="3252662"/>
          </a:xfrm>
          <a:prstGeom prst="rect">
            <a:avLst/>
          </a:prstGeom>
        </p:spPr>
      </p:pic>
      <p:sp>
        <p:nvSpPr>
          <p:cNvPr id="13" name="TextBox 12">
            <a:extLst>
              <a:ext uri="{FF2B5EF4-FFF2-40B4-BE49-F238E27FC236}">
                <a16:creationId xmlns:a16="http://schemas.microsoft.com/office/drawing/2014/main" id="{A413D4C0-C63F-456F-B911-0B9DBB5DB3B1}"/>
              </a:ext>
            </a:extLst>
          </p:cNvPr>
          <p:cNvSpPr txBox="1"/>
          <p:nvPr/>
        </p:nvSpPr>
        <p:spPr>
          <a:xfrm>
            <a:off x="1731818" y="5163402"/>
            <a:ext cx="25630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24,000 plants/acre</a:t>
            </a:r>
          </a:p>
        </p:txBody>
      </p:sp>
      <p:sp>
        <p:nvSpPr>
          <p:cNvPr id="14" name="TextBox 13">
            <a:extLst>
              <a:ext uri="{FF2B5EF4-FFF2-40B4-BE49-F238E27FC236}">
                <a16:creationId xmlns:a16="http://schemas.microsoft.com/office/drawing/2014/main" id="{1FBB63EE-65C6-4B4F-9649-EC1CC6CBE87A}"/>
              </a:ext>
            </a:extLst>
          </p:cNvPr>
          <p:cNvSpPr txBox="1"/>
          <p:nvPr/>
        </p:nvSpPr>
        <p:spPr>
          <a:xfrm>
            <a:off x="7578436" y="5166141"/>
            <a:ext cx="25630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42,000 plants/acre</a:t>
            </a:r>
          </a:p>
        </p:txBody>
      </p:sp>
    </p:spTree>
    <p:extLst>
      <p:ext uri="{BB962C8B-B14F-4D97-AF65-F5344CB8AC3E}">
        <p14:creationId xmlns:p14="http://schemas.microsoft.com/office/powerpoint/2010/main" val="106637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A75C-2598-4291-85AC-73061F12C9DB}"/>
              </a:ext>
            </a:extLst>
          </p:cNvPr>
          <p:cNvSpPr>
            <a:spLocks noGrp="1"/>
          </p:cNvSpPr>
          <p:nvPr>
            <p:ph type="title"/>
          </p:nvPr>
        </p:nvSpPr>
        <p:spPr/>
        <p:txBody>
          <a:bodyPr>
            <a:normAutofit fontScale="90000"/>
          </a:bodyPr>
          <a:lstStyle/>
          <a:p>
            <a:r>
              <a:rPr lang="en-US" dirty="0"/>
              <a:t>Seeding rate carrying capacity connection</a:t>
            </a:r>
          </a:p>
        </p:txBody>
      </p:sp>
      <p:sp>
        <p:nvSpPr>
          <p:cNvPr id="3" name="Text Placeholder 2">
            <a:extLst>
              <a:ext uri="{FF2B5EF4-FFF2-40B4-BE49-F238E27FC236}">
                <a16:creationId xmlns:a16="http://schemas.microsoft.com/office/drawing/2014/main" id="{69B05FA2-841B-4100-AF61-D2A004022201}"/>
              </a:ext>
            </a:extLst>
          </p:cNvPr>
          <p:cNvSpPr>
            <a:spLocks noGrp="1"/>
          </p:cNvSpPr>
          <p:nvPr>
            <p:ph type="body" sz="quarter" idx="11"/>
          </p:nvPr>
        </p:nvSpPr>
        <p:spPr/>
        <p:txBody>
          <a:bodyPr/>
          <a:lstStyle/>
          <a:p>
            <a:r>
              <a:rPr lang="en-US" dirty="0"/>
              <a:t>Carrying Capacity – Maximum population size of a biological species that can be sustained by a specific environment.</a:t>
            </a:r>
          </a:p>
          <a:p>
            <a:r>
              <a:rPr lang="en-US" dirty="0"/>
              <a:t>Influenced by</a:t>
            </a:r>
          </a:p>
          <a:p>
            <a:pPr marL="1200150" lvl="1" indent="-457200">
              <a:buFont typeface="Arial" panose="020B0604020202020204" pitchFamily="34" charset="0"/>
              <a:buChar char="•"/>
            </a:pPr>
            <a:r>
              <a:rPr lang="en-US" dirty="0"/>
              <a:t>Nutrients</a:t>
            </a:r>
          </a:p>
          <a:p>
            <a:pPr marL="1200150" lvl="1" indent="-457200">
              <a:buFont typeface="Arial" panose="020B0604020202020204" pitchFamily="34" charset="0"/>
              <a:buChar char="•"/>
            </a:pPr>
            <a:r>
              <a:rPr lang="en-US" dirty="0"/>
              <a:t>Energy </a:t>
            </a:r>
          </a:p>
          <a:p>
            <a:pPr marL="1200150" lvl="1" indent="-457200">
              <a:buFont typeface="Arial" panose="020B0604020202020204" pitchFamily="34" charset="0"/>
              <a:buChar char="•"/>
            </a:pPr>
            <a:r>
              <a:rPr lang="en-US" dirty="0"/>
              <a:t>Water</a:t>
            </a:r>
          </a:p>
          <a:p>
            <a:pPr marL="1200150" lvl="1" indent="-457200">
              <a:buFont typeface="Arial" panose="020B0604020202020204" pitchFamily="34" charset="0"/>
              <a:buChar char="•"/>
            </a:pPr>
            <a:r>
              <a:rPr lang="en-US" dirty="0"/>
              <a:t>Space</a:t>
            </a:r>
          </a:p>
          <a:p>
            <a:r>
              <a:rPr lang="en-US" dirty="0"/>
              <a:t>	</a:t>
            </a:r>
            <a:r>
              <a:rPr lang="en-US" dirty="0">
                <a:hlinkClick r:id="rId2"/>
              </a:rPr>
              <a:t>https://www.biologyonline.com/dictionary/carrying-capacity</a:t>
            </a:r>
            <a:endParaRPr lang="en-US" dirty="0"/>
          </a:p>
        </p:txBody>
      </p:sp>
    </p:spTree>
    <p:extLst>
      <p:ext uri="{BB962C8B-B14F-4D97-AF65-F5344CB8AC3E}">
        <p14:creationId xmlns:p14="http://schemas.microsoft.com/office/powerpoint/2010/main" val="94836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Yield Contributions Shift</a:t>
            </a:r>
          </a:p>
        </p:txBody>
      </p:sp>
      <p:sp>
        <p:nvSpPr>
          <p:cNvPr id="6" name="Text Placeholder 5"/>
          <p:cNvSpPr>
            <a:spLocks noGrp="1"/>
          </p:cNvSpPr>
          <p:nvPr>
            <p:ph type="body" sz="quarter" idx="11"/>
          </p:nvPr>
        </p:nvSpPr>
        <p:spPr/>
        <p:txBody>
          <a:bodyPr/>
          <a:lstStyle/>
          <a:p>
            <a:r>
              <a:rPr lang="en-US" dirty="0"/>
              <a:t>Kernel weight per acre</a:t>
            </a:r>
          </a:p>
          <a:p>
            <a:pPr lvl="1"/>
            <a:r>
              <a:rPr lang="en-US" dirty="0"/>
              <a:t>Plant number increases, kernels per plant decrease</a:t>
            </a:r>
          </a:p>
          <a:p>
            <a:pPr lvl="1"/>
            <a:endParaRPr lang="en-US" dirty="0"/>
          </a:p>
          <a:p>
            <a:pPr lvl="1"/>
            <a:r>
              <a:rPr lang="en-US" dirty="0"/>
              <a:t>Rate of change for each determines yield response curve</a:t>
            </a:r>
          </a:p>
          <a:p>
            <a:pPr lvl="4"/>
            <a:endParaRPr lang="en-US" dirty="0"/>
          </a:p>
        </p:txBody>
      </p:sp>
      <p:graphicFrame>
        <p:nvGraphicFramePr>
          <p:cNvPr id="11" name="Content Placeholder 10">
            <a:extLst>
              <a:ext uri="{FF2B5EF4-FFF2-40B4-BE49-F238E27FC236}">
                <a16:creationId xmlns:a16="http://schemas.microsoft.com/office/drawing/2014/main" id="{0570C68B-D620-4ECB-98EC-2C388CF967F4}"/>
              </a:ext>
            </a:extLst>
          </p:cNvPr>
          <p:cNvGraphicFramePr>
            <a:graphicFrameLocks noGrp="1"/>
          </p:cNvGraphicFramePr>
          <p:nvPr>
            <p:ph sz="quarter" idx="10"/>
            <p:extLst>
              <p:ext uri="{D42A27DB-BD31-4B8C-83A1-F6EECF244321}">
                <p14:modId xmlns:p14="http://schemas.microsoft.com/office/powerpoint/2010/main" val="2318449283"/>
              </p:ext>
            </p:extLst>
          </p:nvPr>
        </p:nvGraphicFramePr>
        <p:xfrm>
          <a:off x="5320145" y="1373877"/>
          <a:ext cx="6525491" cy="49437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267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17E-5325-4C30-96E1-226FEFB7286B}"/>
              </a:ext>
            </a:extLst>
          </p:cNvPr>
          <p:cNvSpPr>
            <a:spLocks noGrp="1"/>
          </p:cNvSpPr>
          <p:nvPr>
            <p:ph type="title"/>
          </p:nvPr>
        </p:nvSpPr>
        <p:spPr/>
        <p:txBody>
          <a:bodyPr>
            <a:normAutofit fontScale="90000"/>
          </a:bodyPr>
          <a:lstStyle/>
          <a:p>
            <a:r>
              <a:rPr lang="en-US" dirty="0"/>
              <a:t>Seeding Rate Response Types</a:t>
            </a:r>
          </a:p>
        </p:txBody>
      </p:sp>
      <p:sp>
        <p:nvSpPr>
          <p:cNvPr id="3" name="Text Placeholder 2">
            <a:extLst>
              <a:ext uri="{FF2B5EF4-FFF2-40B4-BE49-F238E27FC236}">
                <a16:creationId xmlns:a16="http://schemas.microsoft.com/office/drawing/2014/main" id="{E1501651-FF05-46FC-AA34-F55200A3D651}"/>
              </a:ext>
            </a:extLst>
          </p:cNvPr>
          <p:cNvSpPr>
            <a:spLocks noGrp="1"/>
          </p:cNvSpPr>
          <p:nvPr>
            <p:ph type="body" sz="quarter" idx="11"/>
          </p:nvPr>
        </p:nvSpPr>
        <p:spPr/>
        <p:txBody>
          <a:bodyPr/>
          <a:lstStyle/>
          <a:p>
            <a:pPr algn="r"/>
            <a:endParaRPr lang="en-US" dirty="0"/>
          </a:p>
        </p:txBody>
      </p:sp>
      <p:graphicFrame>
        <p:nvGraphicFramePr>
          <p:cNvPr id="6" name="Chart 5">
            <a:extLst>
              <a:ext uri="{FF2B5EF4-FFF2-40B4-BE49-F238E27FC236}">
                <a16:creationId xmlns:a16="http://schemas.microsoft.com/office/drawing/2014/main" id="{3BC03061-A6B1-4867-B9B5-0B0C9FE8511D}"/>
              </a:ext>
            </a:extLst>
          </p:cNvPr>
          <p:cNvGraphicFramePr/>
          <p:nvPr>
            <p:extLst>
              <p:ext uri="{D42A27DB-BD31-4B8C-83A1-F6EECF244321}">
                <p14:modId xmlns:p14="http://schemas.microsoft.com/office/powerpoint/2010/main" val="77118813"/>
              </p:ext>
            </p:extLst>
          </p:nvPr>
        </p:nvGraphicFramePr>
        <p:xfrm>
          <a:off x="955098" y="1941658"/>
          <a:ext cx="5140902" cy="3686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7ADA4200-AC48-4464-9351-22B99E1A7D46}"/>
              </a:ext>
            </a:extLst>
          </p:cNvPr>
          <p:cNvGraphicFramePr/>
          <p:nvPr>
            <p:extLst>
              <p:ext uri="{D42A27DB-BD31-4B8C-83A1-F6EECF244321}">
                <p14:modId xmlns:p14="http://schemas.microsoft.com/office/powerpoint/2010/main" val="87902117"/>
              </p:ext>
            </p:extLst>
          </p:nvPr>
        </p:nvGraphicFramePr>
        <p:xfrm>
          <a:off x="6068805" y="1989137"/>
          <a:ext cx="5404056" cy="36860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159D78C-AED0-49C7-9999-EB6DAF660719}"/>
              </a:ext>
            </a:extLst>
          </p:cNvPr>
          <p:cNvSpPr txBox="1"/>
          <p:nvPr/>
        </p:nvSpPr>
        <p:spPr>
          <a:xfrm>
            <a:off x="3477491" y="6291420"/>
            <a:ext cx="7875297" cy="369332"/>
          </a:xfrm>
          <a:prstGeom prst="rect">
            <a:avLst/>
          </a:prstGeom>
          <a:noFill/>
        </p:spPr>
        <p:txBody>
          <a:bodyPr wrap="none" rtlCol="0">
            <a:spAutoFit/>
          </a:bodyPr>
          <a:lstStyle/>
          <a:p>
            <a:r>
              <a:rPr lang="en-US" dirty="0"/>
              <a:t>Lindsey, Thomison, and Nafziger 2018. https://ohioline.osu.edu/factsheet/agf-520</a:t>
            </a:r>
          </a:p>
        </p:txBody>
      </p:sp>
    </p:spTree>
    <p:extLst>
      <p:ext uri="{BB962C8B-B14F-4D97-AF65-F5344CB8AC3E}">
        <p14:creationId xmlns:p14="http://schemas.microsoft.com/office/powerpoint/2010/main" val="92326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17E-5325-4C30-96E1-226FEFB7286B}"/>
              </a:ext>
            </a:extLst>
          </p:cNvPr>
          <p:cNvSpPr>
            <a:spLocks noGrp="1"/>
          </p:cNvSpPr>
          <p:nvPr>
            <p:ph type="title"/>
          </p:nvPr>
        </p:nvSpPr>
        <p:spPr/>
        <p:txBody>
          <a:bodyPr>
            <a:normAutofit fontScale="90000"/>
          </a:bodyPr>
          <a:lstStyle/>
          <a:p>
            <a:r>
              <a:rPr lang="en-US" dirty="0"/>
              <a:t>Seeding Rate Response Types</a:t>
            </a:r>
          </a:p>
        </p:txBody>
      </p:sp>
      <p:sp>
        <p:nvSpPr>
          <p:cNvPr id="3" name="Text Placeholder 2">
            <a:extLst>
              <a:ext uri="{FF2B5EF4-FFF2-40B4-BE49-F238E27FC236}">
                <a16:creationId xmlns:a16="http://schemas.microsoft.com/office/drawing/2014/main" id="{E1501651-FF05-46FC-AA34-F55200A3D651}"/>
              </a:ext>
            </a:extLst>
          </p:cNvPr>
          <p:cNvSpPr>
            <a:spLocks noGrp="1"/>
          </p:cNvSpPr>
          <p:nvPr>
            <p:ph type="body" sz="quarter" idx="11"/>
          </p:nvPr>
        </p:nvSpPr>
        <p:spPr/>
        <p:txBody>
          <a:bodyPr/>
          <a:lstStyle/>
          <a:p>
            <a:pPr algn="r"/>
            <a:endParaRPr lang="en-US" dirty="0"/>
          </a:p>
        </p:txBody>
      </p:sp>
      <p:graphicFrame>
        <p:nvGraphicFramePr>
          <p:cNvPr id="8" name="Chart 7">
            <a:extLst>
              <a:ext uri="{FF2B5EF4-FFF2-40B4-BE49-F238E27FC236}">
                <a16:creationId xmlns:a16="http://schemas.microsoft.com/office/drawing/2014/main" id="{2B0F3B62-5448-4013-AF34-D6AD5756D769}"/>
              </a:ext>
            </a:extLst>
          </p:cNvPr>
          <p:cNvGraphicFramePr/>
          <p:nvPr>
            <p:extLst>
              <p:ext uri="{D42A27DB-BD31-4B8C-83A1-F6EECF244321}">
                <p14:modId xmlns:p14="http://schemas.microsoft.com/office/powerpoint/2010/main" val="3108170389"/>
              </p:ext>
            </p:extLst>
          </p:nvPr>
        </p:nvGraphicFramePr>
        <p:xfrm>
          <a:off x="719139" y="1989137"/>
          <a:ext cx="5349666" cy="36385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8749A86-D10F-4005-BEC0-DBDD76BFC6ED}"/>
              </a:ext>
            </a:extLst>
          </p:cNvPr>
          <p:cNvGraphicFramePr/>
          <p:nvPr>
            <p:extLst>
              <p:ext uri="{D42A27DB-BD31-4B8C-83A1-F6EECF244321}">
                <p14:modId xmlns:p14="http://schemas.microsoft.com/office/powerpoint/2010/main" val="1662284211"/>
              </p:ext>
            </p:extLst>
          </p:nvPr>
        </p:nvGraphicFramePr>
        <p:xfrm>
          <a:off x="5970483" y="2057400"/>
          <a:ext cx="5502378" cy="35702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D0FBFD2-8104-480E-AB55-BE41A742295E}"/>
              </a:ext>
            </a:extLst>
          </p:cNvPr>
          <p:cNvSpPr txBox="1"/>
          <p:nvPr/>
        </p:nvSpPr>
        <p:spPr>
          <a:xfrm>
            <a:off x="3477491" y="6291420"/>
            <a:ext cx="7875297" cy="369332"/>
          </a:xfrm>
          <a:prstGeom prst="rect">
            <a:avLst/>
          </a:prstGeom>
          <a:noFill/>
        </p:spPr>
        <p:txBody>
          <a:bodyPr wrap="none" rtlCol="0">
            <a:spAutoFit/>
          </a:bodyPr>
          <a:lstStyle/>
          <a:p>
            <a:r>
              <a:rPr lang="en-US" dirty="0"/>
              <a:t>Lindsey, Thomison, and Nafziger 2018. https://ohioline.osu.edu/factsheet/agf-520</a:t>
            </a:r>
          </a:p>
        </p:txBody>
      </p:sp>
    </p:spTree>
    <p:extLst>
      <p:ext uri="{BB962C8B-B14F-4D97-AF65-F5344CB8AC3E}">
        <p14:creationId xmlns:p14="http://schemas.microsoft.com/office/powerpoint/2010/main" val="3963692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3FD9-A00F-4EBC-9B00-D70B1D8DA52B}"/>
              </a:ext>
            </a:extLst>
          </p:cNvPr>
          <p:cNvSpPr>
            <a:spLocks noGrp="1"/>
          </p:cNvSpPr>
          <p:nvPr>
            <p:ph type="title"/>
          </p:nvPr>
        </p:nvSpPr>
        <p:spPr/>
        <p:txBody>
          <a:bodyPr>
            <a:normAutofit fontScale="90000"/>
          </a:bodyPr>
          <a:lstStyle/>
          <a:p>
            <a:r>
              <a:rPr lang="en-US" dirty="0"/>
              <a:t>Response may be yield-level specific*</a:t>
            </a:r>
          </a:p>
        </p:txBody>
      </p:sp>
      <p:sp>
        <p:nvSpPr>
          <p:cNvPr id="8" name="Text Placeholder 7">
            <a:extLst>
              <a:ext uri="{FF2B5EF4-FFF2-40B4-BE49-F238E27FC236}">
                <a16:creationId xmlns:a16="http://schemas.microsoft.com/office/drawing/2014/main" id="{3178CCE4-2F00-4C19-9971-4C46BE5A1FE8}"/>
              </a:ext>
            </a:extLst>
          </p:cNvPr>
          <p:cNvSpPr>
            <a:spLocks noGrp="1"/>
          </p:cNvSpPr>
          <p:nvPr>
            <p:ph type="body" sz="quarter" idx="11"/>
          </p:nvPr>
        </p:nvSpPr>
        <p:spPr/>
        <p:txBody>
          <a:bodyPr/>
          <a:lstStyle/>
          <a:p>
            <a:endParaRPr lang="en-US"/>
          </a:p>
        </p:txBody>
      </p:sp>
      <p:sp>
        <p:nvSpPr>
          <p:cNvPr id="7" name="Content Placeholder 6">
            <a:extLst>
              <a:ext uri="{FF2B5EF4-FFF2-40B4-BE49-F238E27FC236}">
                <a16:creationId xmlns:a16="http://schemas.microsoft.com/office/drawing/2014/main" id="{C338E16B-E708-48EC-A02F-C8AB5E7B15D1}"/>
              </a:ext>
            </a:extLst>
          </p:cNvPr>
          <p:cNvSpPr>
            <a:spLocks noGrp="1"/>
          </p:cNvSpPr>
          <p:nvPr>
            <p:ph sz="quarter" idx="10"/>
          </p:nvPr>
        </p:nvSpPr>
        <p:spPr>
          <a:xfrm>
            <a:off x="7233920" y="1609725"/>
            <a:ext cx="4668722" cy="3638550"/>
          </a:xfrm>
        </p:spPr>
        <p:txBody>
          <a:bodyPr>
            <a:normAutofit/>
          </a:bodyPr>
          <a:lstStyle/>
          <a:p>
            <a:pPr marL="514350" indent="-514350">
              <a:buAutoNum type="alphaLcPeriod"/>
            </a:pPr>
            <a:r>
              <a:rPr lang="en-US" sz="2400" dirty="0"/>
              <a:t>Low yield environments (&lt;110 </a:t>
            </a:r>
            <a:r>
              <a:rPr lang="en-US" sz="2400" dirty="0" err="1"/>
              <a:t>bu</a:t>
            </a:r>
            <a:r>
              <a:rPr lang="en-US" sz="2400" dirty="0"/>
              <a:t>/ac)</a:t>
            </a:r>
          </a:p>
          <a:p>
            <a:pPr marL="514350" indent="-514350">
              <a:buAutoNum type="alphaLcPeriod"/>
            </a:pPr>
            <a:r>
              <a:rPr lang="en-US" sz="2400" dirty="0"/>
              <a:t>Medium yield environments</a:t>
            </a:r>
            <a:br>
              <a:rPr lang="en-US" sz="2400" dirty="0"/>
            </a:br>
            <a:r>
              <a:rPr lang="en-US" sz="2400" dirty="0"/>
              <a:t>(110-160 </a:t>
            </a:r>
            <a:r>
              <a:rPr lang="en-US" sz="2400" dirty="0" err="1"/>
              <a:t>bu</a:t>
            </a:r>
            <a:r>
              <a:rPr lang="en-US" sz="2400" dirty="0"/>
              <a:t>/ac)</a:t>
            </a:r>
          </a:p>
          <a:p>
            <a:pPr marL="514350" indent="-514350">
              <a:buAutoNum type="alphaLcPeriod"/>
            </a:pPr>
            <a:endParaRPr lang="en-US" sz="2400" dirty="0"/>
          </a:p>
          <a:p>
            <a:pPr marL="514350" indent="-514350">
              <a:buAutoNum type="alphaLcPeriod"/>
            </a:pPr>
            <a:r>
              <a:rPr lang="en-US" sz="2400" dirty="0"/>
              <a:t>High yield environments</a:t>
            </a:r>
            <a:br>
              <a:rPr lang="en-US" sz="2400" dirty="0"/>
            </a:br>
            <a:r>
              <a:rPr lang="en-US" sz="2400" dirty="0"/>
              <a:t>(160-210 </a:t>
            </a:r>
            <a:r>
              <a:rPr lang="en-US" sz="2400" dirty="0" err="1"/>
              <a:t>bu</a:t>
            </a:r>
            <a:r>
              <a:rPr lang="en-US" sz="2400" dirty="0"/>
              <a:t>/ac)</a:t>
            </a:r>
          </a:p>
          <a:p>
            <a:pPr marL="514350" indent="-514350">
              <a:buAutoNum type="alphaLcPeriod"/>
            </a:pPr>
            <a:r>
              <a:rPr lang="en-US" sz="2400" dirty="0"/>
              <a:t>Very high yield environments</a:t>
            </a:r>
            <a:br>
              <a:rPr lang="en-US" sz="2400" dirty="0"/>
            </a:br>
            <a:r>
              <a:rPr lang="en-US" sz="2400" dirty="0"/>
              <a:t>(&gt;210 </a:t>
            </a:r>
            <a:r>
              <a:rPr lang="en-US" sz="2400" dirty="0" err="1"/>
              <a:t>bu</a:t>
            </a:r>
            <a:r>
              <a:rPr lang="en-US" sz="2400" dirty="0"/>
              <a:t>/ac)</a:t>
            </a:r>
          </a:p>
        </p:txBody>
      </p:sp>
      <p:sp>
        <p:nvSpPr>
          <p:cNvPr id="4" name="TextBox 3">
            <a:extLst>
              <a:ext uri="{FF2B5EF4-FFF2-40B4-BE49-F238E27FC236}">
                <a16:creationId xmlns:a16="http://schemas.microsoft.com/office/drawing/2014/main" id="{2EB1ECC0-8B77-4430-842E-A855310700F2}"/>
              </a:ext>
            </a:extLst>
          </p:cNvPr>
          <p:cNvSpPr txBox="1"/>
          <p:nvPr/>
        </p:nvSpPr>
        <p:spPr>
          <a:xfrm>
            <a:off x="3242687" y="5909374"/>
            <a:ext cx="590665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*124,374 observations from 22 states</a:t>
            </a:r>
          </a:p>
          <a:p>
            <a:pPr algn="ctr"/>
            <a:r>
              <a:rPr lang="en-US" dirty="0">
                <a:latin typeface="Arial" panose="020B0604020202020204" pitchFamily="34" charset="0"/>
                <a:cs typeface="Arial" panose="020B0604020202020204" pitchFamily="34" charset="0"/>
              </a:rPr>
              <a:t>Assefa et al. 2016. </a:t>
            </a:r>
            <a:r>
              <a:rPr lang="en-US" sz="1800" b="0" i="0" u="none" strike="noStrike" baseline="0" dirty="0" err="1">
                <a:solidFill>
                  <a:srgbClr val="211D1E"/>
                </a:solidFill>
                <a:latin typeface="Arial" panose="020B0604020202020204" pitchFamily="34" charset="0"/>
                <a:cs typeface="Arial" panose="020B0604020202020204" pitchFamily="34" charset="0"/>
              </a:rPr>
              <a:t>doi</a:t>
            </a:r>
            <a:r>
              <a:rPr lang="en-US" sz="1800" b="0" i="0" u="none" strike="noStrike" baseline="0" dirty="0">
                <a:solidFill>
                  <a:srgbClr val="211D1E"/>
                </a:solidFill>
                <a:latin typeface="Arial" panose="020B0604020202020204" pitchFamily="34" charset="0"/>
                <a:cs typeface="Arial" panose="020B0604020202020204" pitchFamily="34" charset="0"/>
              </a:rPr>
              <a:t>: 10.2135/cropsci2016.04.0215 </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643664D-3ACB-4825-B84B-1D5F87CEB660}"/>
              </a:ext>
            </a:extLst>
          </p:cNvPr>
          <p:cNvPicPr>
            <a:picLocks noChangeAspect="1"/>
          </p:cNvPicPr>
          <p:nvPr/>
        </p:nvPicPr>
        <p:blipFill>
          <a:blip r:embed="rId3"/>
          <a:stretch>
            <a:fillRect/>
          </a:stretch>
        </p:blipFill>
        <p:spPr>
          <a:xfrm>
            <a:off x="337348" y="1257192"/>
            <a:ext cx="6734012" cy="4614045"/>
          </a:xfrm>
          <a:prstGeom prst="rect">
            <a:avLst/>
          </a:prstGeom>
        </p:spPr>
      </p:pic>
    </p:spTree>
    <p:extLst>
      <p:ext uri="{BB962C8B-B14F-4D97-AF65-F5344CB8AC3E}">
        <p14:creationId xmlns:p14="http://schemas.microsoft.com/office/powerpoint/2010/main" val="81221785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3306</TotalTime>
  <Words>1116</Words>
  <Application>Microsoft Office PowerPoint</Application>
  <PresentationFormat>Widescreen</PresentationFormat>
  <Paragraphs>174</Paragraphs>
  <Slides>24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Segoe UI</vt:lpstr>
      <vt:lpstr>1_Custom Design</vt:lpstr>
      <vt:lpstr>Ecosystem Dynamics</vt:lpstr>
      <vt:lpstr>Focus Questions</vt:lpstr>
      <vt:lpstr>Bushel and Acre</vt:lpstr>
      <vt:lpstr>Corn Seeding Rate Considerations</vt:lpstr>
      <vt:lpstr>Seeding rate carrying capacity connection</vt:lpstr>
      <vt:lpstr>Yield Contributions Shift</vt:lpstr>
      <vt:lpstr>Seeding Rate Response Types</vt:lpstr>
      <vt:lpstr>Seeding Rate Response Types</vt:lpstr>
      <vt:lpstr>Response may be yield-level specific*</vt:lpstr>
      <vt:lpstr>Yield Environment Matters – Ohio Data</vt:lpstr>
      <vt:lpstr>Weeds!</vt:lpstr>
      <vt:lpstr>Why are weeds considered “pests”?</vt:lpstr>
      <vt:lpstr>Factors that impact weeds as pests</vt:lpstr>
      <vt:lpstr>PowerPoint Presentation</vt:lpstr>
      <vt:lpstr>  Net inputs (deposits) to the soil seed bank:    1.  Seed rain   2.  Dispersal   Net  losses (withdrawals) occur by:   1.  Seedling death before emergence  2.  Predators and pathogens  3.  Senescence and natural decay  4.  Human activities  </vt:lpstr>
      <vt:lpstr>PowerPoint Presentation</vt:lpstr>
      <vt:lpstr>PowerPoint Presentation</vt:lpstr>
      <vt:lpstr>PowerPoint Presentation</vt:lpstr>
      <vt:lpstr>Examples 1 and 2</vt:lpstr>
      <vt:lpstr>Ecosystem Dynamics Module</vt:lpstr>
      <vt:lpstr>Extending Further Activities</vt:lpstr>
      <vt:lpstr>Soybeans affected by planting date</vt:lpstr>
      <vt:lpstr>Planting Date - Corn</vt:lpstr>
      <vt:lpstr>Planting Date x Seeding Rate in Corn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Lindsey, Alexander J.</cp:lastModifiedBy>
  <cp:revision>129</cp:revision>
  <dcterms:created xsi:type="dcterms:W3CDTF">2017-10-03T14:23:53Z</dcterms:created>
  <dcterms:modified xsi:type="dcterms:W3CDTF">2021-08-16T15:17:17Z</dcterms:modified>
</cp:coreProperties>
</file>